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4" r:id="rId5"/>
    <p:sldMasterId id="2147483668" r:id="rId6"/>
    <p:sldMasterId id="2147483672" r:id="rId7"/>
  </p:sldMasterIdLst>
  <p:notesMasterIdLst>
    <p:notesMasterId r:id="rId22"/>
  </p:notesMasterIdLst>
  <p:sldIdLst>
    <p:sldId id="344" r:id="rId8"/>
    <p:sldId id="303" r:id="rId9"/>
    <p:sldId id="351" r:id="rId10"/>
    <p:sldId id="345" r:id="rId11"/>
    <p:sldId id="346" r:id="rId12"/>
    <p:sldId id="347" r:id="rId13"/>
    <p:sldId id="353" r:id="rId14"/>
    <p:sldId id="354" r:id="rId15"/>
    <p:sldId id="348" r:id="rId16"/>
    <p:sldId id="349" r:id="rId17"/>
    <p:sldId id="350" r:id="rId18"/>
    <p:sldId id="355" r:id="rId19"/>
    <p:sldId id="356" r:id="rId20"/>
    <p:sldId id="35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05E"/>
    <a:srgbClr val="457E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35" autoAdjust="0"/>
    <p:restoredTop sz="88923" autoAdjust="0"/>
  </p:normalViewPr>
  <p:slideViewPr>
    <p:cSldViewPr snapToGrid="0" snapToObjects="1">
      <p:cViewPr varScale="1">
        <p:scale>
          <a:sx n="56" d="100"/>
          <a:sy n="56" d="100"/>
        </p:scale>
        <p:origin x="6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1060DE-5B07-E244-B970-38EB9C782F5E}" type="datetimeFigureOut">
              <a:rPr lang="en-US" smtClean="0"/>
              <a:t>4/7/2021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B19FB-5899-4F4D-A01B-B1CB21AFED7E}" type="slidenum">
              <a:rPr lang="en-US" smtClean="0"/>
              <a:t>‹#›</a:t>
            </a:fld>
            <a:endParaRPr lang="en-US"/>
          </a:p>
        </p:txBody>
      </p:sp>
    </p:spTree>
    <p:extLst>
      <p:ext uri="{BB962C8B-B14F-4D97-AF65-F5344CB8AC3E}">
        <p14:creationId xmlns:p14="http://schemas.microsoft.com/office/powerpoint/2010/main" val="78919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0559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96361"/>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35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n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88011"/>
            <a:ext cx="10972800" cy="1143000"/>
          </a:xfrm>
        </p:spPr>
        <p:txBody>
          <a:bodyPr/>
          <a:lstStyle/>
          <a:p>
            <a:r>
              <a:rPr lang="en-CA" dirty="0"/>
              <a:t>CLICK TO EDIT MASTER TITLE STYLE</a:t>
            </a:r>
            <a:endParaRPr lang="en-US" dirty="0"/>
          </a:p>
        </p:txBody>
      </p:sp>
      <p:sp>
        <p:nvSpPr>
          <p:cNvPr id="3" name="Content Placeholder 2"/>
          <p:cNvSpPr>
            <a:spLocks noGrp="1"/>
          </p:cNvSpPr>
          <p:nvPr>
            <p:ph idx="1"/>
          </p:nvPr>
        </p:nvSpPr>
        <p:spPr>
          <a:xfrm>
            <a:off x="609600" y="1792266"/>
            <a:ext cx="10972800" cy="4525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8622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1485"/>
            <a:ext cx="10363200" cy="1468967"/>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0829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96361"/>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21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n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88011"/>
            <a:ext cx="10972800" cy="1143000"/>
          </a:xfrm>
        </p:spPr>
        <p:txBody>
          <a:bodyPr/>
          <a:lstStyle/>
          <a:p>
            <a:r>
              <a:rPr lang="en-CA" dirty="0"/>
              <a:t>CLICK TO EDIT MASTER TITLE STYLE</a:t>
            </a:r>
            <a:endParaRPr lang="en-US" dirty="0"/>
          </a:p>
        </p:txBody>
      </p:sp>
      <p:sp>
        <p:nvSpPr>
          <p:cNvPr id="3" name="Content Placeholder 2"/>
          <p:cNvSpPr>
            <a:spLocks noGrp="1"/>
          </p:cNvSpPr>
          <p:nvPr>
            <p:ph idx="1"/>
          </p:nvPr>
        </p:nvSpPr>
        <p:spPr>
          <a:xfrm>
            <a:off x="609600" y="1792266"/>
            <a:ext cx="10972800" cy="45254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967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1485"/>
            <a:ext cx="10363200" cy="1468967"/>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0321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96361"/>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783916"/>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193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Inn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88011"/>
            <a:ext cx="10972800" cy="1143000"/>
          </a:xfrm>
        </p:spPr>
        <p:txBody>
          <a:bodyPr/>
          <a:lstStyle/>
          <a:p>
            <a:r>
              <a:rPr lang="en-CA" dirty="0"/>
              <a:t>CLICK TO EDIT MASTER TITLE STYLE</a:t>
            </a:r>
            <a:endParaRPr lang="en-US" dirty="0"/>
          </a:p>
        </p:txBody>
      </p:sp>
      <p:sp>
        <p:nvSpPr>
          <p:cNvPr id="3" name="Content Placeholder 2"/>
          <p:cNvSpPr>
            <a:spLocks noGrp="1"/>
          </p:cNvSpPr>
          <p:nvPr>
            <p:ph idx="1"/>
          </p:nvPr>
        </p:nvSpPr>
        <p:spPr>
          <a:xfrm>
            <a:off x="609600" y="1792266"/>
            <a:ext cx="10972800" cy="45254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356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1485"/>
            <a:ext cx="10363200" cy="1468967"/>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9814422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Cutoff+WashCAP_Logo_Icon-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7378" y="2624667"/>
            <a:ext cx="4244623" cy="4244623"/>
          </a:xfrm>
          <a:prstGeom prst="rect">
            <a:avLst/>
          </a:prstGeom>
        </p:spPr>
      </p:pic>
      <p:pic>
        <p:nvPicPr>
          <p:cNvPr id="10" name="Picture 9" descr="CAP_full_logo_cmyk-hire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272" y="5606895"/>
            <a:ext cx="6003595" cy="869268"/>
          </a:xfrm>
          <a:prstGeom prst="rect">
            <a:avLst/>
          </a:prstGeom>
        </p:spPr>
      </p:pic>
      <p:sp>
        <p:nvSpPr>
          <p:cNvPr id="13" name="Title Placeholder 12"/>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sz="4800" b="1" dirty="0">
                <a:solidFill>
                  <a:srgbClr val="1D6BB5"/>
                </a:solidFill>
                <a:latin typeface="Century Gothic"/>
                <a:cs typeface="Century Gothic"/>
              </a:rPr>
              <a:t>PRESENTATION TITLE:</a:t>
            </a:r>
            <a:endParaRPr lang="en-US" dirty="0"/>
          </a:p>
        </p:txBody>
      </p:sp>
    </p:spTree>
    <p:extLst>
      <p:ext uri="{BB962C8B-B14F-4D97-AF65-F5344CB8AC3E}">
        <p14:creationId xmlns:p14="http://schemas.microsoft.com/office/powerpoint/2010/main" val="344149327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88011"/>
            <a:ext cx="10972800" cy="1143000"/>
          </a:xfrm>
          <a:prstGeom prst="rect">
            <a:avLst/>
          </a:prstGeom>
        </p:spPr>
        <p:txBody>
          <a:bodyPr vert="horz" lIns="91440" tIns="45720" rIns="91440" bIns="45720" rtlCol="0" anchor="ctr">
            <a:normAutofit/>
          </a:bodyPr>
          <a:lstStyle/>
          <a:p>
            <a:r>
              <a:rPr lang="en-CA" dirty="0"/>
              <a:t>SLIDE TITLE</a:t>
            </a:r>
            <a:endParaRPr lang="en-US" dirty="0"/>
          </a:p>
        </p:txBody>
      </p:sp>
      <p:sp>
        <p:nvSpPr>
          <p:cNvPr id="3" name="Text Placeholder 2"/>
          <p:cNvSpPr>
            <a:spLocks noGrp="1"/>
          </p:cNvSpPr>
          <p:nvPr>
            <p:ph type="body" idx="1"/>
          </p:nvPr>
        </p:nvSpPr>
        <p:spPr>
          <a:xfrm>
            <a:off x="609600" y="1825669"/>
            <a:ext cx="10972800" cy="4525433"/>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p:txBody>
      </p:sp>
      <p:sp>
        <p:nvSpPr>
          <p:cNvPr id="7" name="Rectangle 6"/>
          <p:cNvSpPr/>
          <p:nvPr/>
        </p:nvSpPr>
        <p:spPr>
          <a:xfrm>
            <a:off x="0" y="-15665"/>
            <a:ext cx="12192000" cy="597975"/>
          </a:xfrm>
          <a:prstGeom prst="rect">
            <a:avLst/>
          </a:prstGeom>
          <a:solidFill>
            <a:srgbClr val="1D6B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1D6BB5"/>
              </a:solidFill>
            </a:endParaRPr>
          </a:p>
        </p:txBody>
      </p:sp>
      <p:pic>
        <p:nvPicPr>
          <p:cNvPr id="8" name="Picture 7" descr="Cutoff+WashCAP_Logo_Icon-0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44845" y="3510845"/>
            <a:ext cx="3347156" cy="3347156"/>
          </a:xfrm>
          <a:prstGeom prst="rect">
            <a:avLst/>
          </a:prstGeom>
        </p:spPr>
      </p:pic>
      <p:pic>
        <p:nvPicPr>
          <p:cNvPr id="9" name="Picture 8" descr="CAP_noIcon_logo_cmyk.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1" y="6429950"/>
            <a:ext cx="2922740" cy="244617"/>
          </a:xfrm>
          <a:prstGeom prst="rect">
            <a:avLst/>
          </a:prstGeom>
        </p:spPr>
      </p:pic>
    </p:spTree>
    <p:extLst>
      <p:ext uri="{BB962C8B-B14F-4D97-AF65-F5344CB8AC3E}">
        <p14:creationId xmlns:p14="http://schemas.microsoft.com/office/powerpoint/2010/main" val="306722953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609585" rtl="0" eaLnBrk="1" latinLnBrk="0" hangingPunct="1">
        <a:spcBef>
          <a:spcPct val="0"/>
        </a:spcBef>
        <a:buNone/>
        <a:defRPr sz="4267" b="1" kern="1200">
          <a:solidFill>
            <a:srgbClr val="1D6BB5"/>
          </a:solidFill>
          <a:latin typeface="+mj-lt"/>
          <a:ea typeface="+mj-ea"/>
          <a:cs typeface="+mj-cs"/>
        </a:defRPr>
      </a:lvl1pPr>
    </p:titleStyle>
    <p:bodyStyle>
      <a:lvl1pPr marL="457189" indent="-457189" algn="l" defTabSz="609585" rtl="0" eaLnBrk="1" latinLnBrk="0" hangingPunct="1">
        <a:spcBef>
          <a:spcPct val="20000"/>
        </a:spcBef>
        <a:buFont typeface="Arial"/>
        <a:buChar char="•"/>
        <a:defRPr sz="3200" b="1"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2667" kern="1200">
          <a:solidFill>
            <a:srgbClr val="6D6E71"/>
          </a:solidFill>
          <a:latin typeface="+mn-lt"/>
          <a:ea typeface="+mn-ea"/>
          <a:cs typeface="+mn-cs"/>
        </a:defRPr>
      </a:lvl2pPr>
      <a:lvl3pPr marL="1523962" indent="-304792" algn="l" defTabSz="609585" rtl="0" eaLnBrk="1" latinLnBrk="0" hangingPunct="1">
        <a:spcBef>
          <a:spcPct val="20000"/>
        </a:spcBef>
        <a:buFont typeface="Arial"/>
        <a:buChar char="•"/>
        <a:defRPr sz="24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88011"/>
            <a:ext cx="10972800" cy="1143000"/>
          </a:xfrm>
          <a:prstGeom prst="rect">
            <a:avLst/>
          </a:prstGeom>
        </p:spPr>
        <p:txBody>
          <a:bodyPr vert="horz" lIns="91440" tIns="45720" rIns="91440" bIns="45720" rtlCol="0" anchor="ctr">
            <a:normAutofit/>
          </a:bodyPr>
          <a:lstStyle/>
          <a:p>
            <a:r>
              <a:rPr lang="en-CA" dirty="0"/>
              <a:t>SLIDE TITLE</a:t>
            </a:r>
            <a:endParaRPr lang="en-US" dirty="0"/>
          </a:p>
        </p:txBody>
      </p:sp>
      <p:sp>
        <p:nvSpPr>
          <p:cNvPr id="3" name="Text Placeholder 2"/>
          <p:cNvSpPr>
            <a:spLocks noGrp="1"/>
          </p:cNvSpPr>
          <p:nvPr>
            <p:ph type="body" idx="1"/>
          </p:nvPr>
        </p:nvSpPr>
        <p:spPr>
          <a:xfrm>
            <a:off x="609600" y="1825669"/>
            <a:ext cx="10972800" cy="4525433"/>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p:txBody>
      </p:sp>
      <p:sp>
        <p:nvSpPr>
          <p:cNvPr id="7" name="Rectangle 6"/>
          <p:cNvSpPr/>
          <p:nvPr/>
        </p:nvSpPr>
        <p:spPr>
          <a:xfrm>
            <a:off x="0" y="-15665"/>
            <a:ext cx="12192000" cy="597975"/>
          </a:xfrm>
          <a:prstGeom prst="rect">
            <a:avLst/>
          </a:prstGeom>
          <a:solidFill>
            <a:srgbClr val="1D6B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1D6BB5"/>
              </a:solidFill>
            </a:endParaRPr>
          </a:p>
        </p:txBody>
      </p:sp>
      <p:pic>
        <p:nvPicPr>
          <p:cNvPr id="8" name="Picture 7" descr="Cutoff+WashCAP_Logo_Icon-0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44845" y="3510845"/>
            <a:ext cx="3347156" cy="3347156"/>
          </a:xfrm>
          <a:prstGeom prst="rect">
            <a:avLst/>
          </a:prstGeom>
        </p:spPr>
      </p:pic>
      <p:pic>
        <p:nvPicPr>
          <p:cNvPr id="9" name="Picture 8" descr="CAP_noIcon_logo_cmyk.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1" y="6429950"/>
            <a:ext cx="2922740" cy="244617"/>
          </a:xfrm>
          <a:prstGeom prst="rect">
            <a:avLst/>
          </a:prstGeom>
        </p:spPr>
      </p:pic>
    </p:spTree>
    <p:extLst>
      <p:ext uri="{BB962C8B-B14F-4D97-AF65-F5344CB8AC3E}">
        <p14:creationId xmlns:p14="http://schemas.microsoft.com/office/powerpoint/2010/main" val="303036422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defTabSz="609585" rtl="0" eaLnBrk="1" latinLnBrk="0" hangingPunct="1">
        <a:spcBef>
          <a:spcPct val="0"/>
        </a:spcBef>
        <a:buNone/>
        <a:defRPr sz="4267" b="1" kern="1200">
          <a:solidFill>
            <a:srgbClr val="1D6BB5"/>
          </a:solidFill>
          <a:latin typeface="+mj-lt"/>
          <a:ea typeface="+mj-ea"/>
          <a:cs typeface="+mj-cs"/>
        </a:defRPr>
      </a:lvl1pPr>
    </p:titleStyle>
    <p:bodyStyle>
      <a:lvl1pPr marL="457189" indent="-457189" algn="l" defTabSz="609585" rtl="0" eaLnBrk="1" latinLnBrk="0" hangingPunct="1">
        <a:spcBef>
          <a:spcPct val="20000"/>
        </a:spcBef>
        <a:buFont typeface="Arial"/>
        <a:buChar char="•"/>
        <a:defRPr sz="3200" b="1"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2667" kern="1200">
          <a:solidFill>
            <a:srgbClr val="6D6E71"/>
          </a:solidFill>
          <a:latin typeface="+mn-lt"/>
          <a:ea typeface="+mn-ea"/>
          <a:cs typeface="+mn-cs"/>
        </a:defRPr>
      </a:lvl2pPr>
      <a:lvl3pPr marL="1523962" indent="-304792" algn="l" defTabSz="609585" rtl="0" eaLnBrk="1" latinLnBrk="0" hangingPunct="1">
        <a:spcBef>
          <a:spcPct val="20000"/>
        </a:spcBef>
        <a:buFont typeface="Arial"/>
        <a:buChar char="•"/>
        <a:defRPr sz="24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88011"/>
            <a:ext cx="10972800" cy="1143000"/>
          </a:xfrm>
          <a:prstGeom prst="rect">
            <a:avLst/>
          </a:prstGeom>
        </p:spPr>
        <p:txBody>
          <a:bodyPr vert="horz" lIns="91440" tIns="45720" rIns="91440" bIns="45720" rtlCol="0" anchor="ctr">
            <a:normAutofit/>
          </a:bodyPr>
          <a:lstStyle/>
          <a:p>
            <a:r>
              <a:rPr lang="en-CA" dirty="0"/>
              <a:t>SLIDE TITLE</a:t>
            </a:r>
            <a:endParaRPr lang="en-US" dirty="0"/>
          </a:p>
        </p:txBody>
      </p:sp>
      <p:sp>
        <p:nvSpPr>
          <p:cNvPr id="3" name="Text Placeholder 2"/>
          <p:cNvSpPr>
            <a:spLocks noGrp="1"/>
          </p:cNvSpPr>
          <p:nvPr>
            <p:ph type="body" idx="1"/>
          </p:nvPr>
        </p:nvSpPr>
        <p:spPr>
          <a:xfrm>
            <a:off x="609600" y="1825669"/>
            <a:ext cx="10972800" cy="4525433"/>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p:txBody>
      </p:sp>
      <p:sp>
        <p:nvSpPr>
          <p:cNvPr id="7" name="Rectangle 6"/>
          <p:cNvSpPr/>
          <p:nvPr/>
        </p:nvSpPr>
        <p:spPr>
          <a:xfrm>
            <a:off x="0" y="-15665"/>
            <a:ext cx="12192000" cy="597975"/>
          </a:xfrm>
          <a:prstGeom prst="rect">
            <a:avLst/>
          </a:prstGeom>
          <a:solidFill>
            <a:srgbClr val="1D6B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1D6BB5"/>
              </a:solidFill>
            </a:endParaRPr>
          </a:p>
        </p:txBody>
      </p:sp>
      <p:pic>
        <p:nvPicPr>
          <p:cNvPr id="8" name="Picture 7" descr="Cutoff+WashCAP_Logo_Icon-0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44845" y="3510845"/>
            <a:ext cx="3347156" cy="3347156"/>
          </a:xfrm>
          <a:prstGeom prst="rect">
            <a:avLst/>
          </a:prstGeom>
        </p:spPr>
      </p:pic>
      <p:pic>
        <p:nvPicPr>
          <p:cNvPr id="9" name="Picture 8" descr="CAP_noIcon_logo_cmyk.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1" y="6429950"/>
            <a:ext cx="2922740" cy="244617"/>
          </a:xfrm>
          <a:prstGeom prst="rect">
            <a:avLst/>
          </a:prstGeom>
        </p:spPr>
      </p:pic>
    </p:spTree>
    <p:extLst>
      <p:ext uri="{BB962C8B-B14F-4D97-AF65-F5344CB8AC3E}">
        <p14:creationId xmlns:p14="http://schemas.microsoft.com/office/powerpoint/2010/main" val="3206507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defTabSz="609585" rtl="0" eaLnBrk="1" latinLnBrk="0" hangingPunct="1">
        <a:spcBef>
          <a:spcPct val="0"/>
        </a:spcBef>
        <a:buNone/>
        <a:defRPr sz="4267" b="1" kern="1200">
          <a:solidFill>
            <a:srgbClr val="1D6BB5"/>
          </a:solidFill>
          <a:latin typeface="+mj-lt"/>
          <a:ea typeface="+mj-ea"/>
          <a:cs typeface="+mj-cs"/>
        </a:defRPr>
      </a:lvl1pPr>
    </p:titleStyle>
    <p:bodyStyle>
      <a:lvl1pPr marL="457189" indent="-457189" algn="l" defTabSz="609585" rtl="0" eaLnBrk="1" latinLnBrk="0" hangingPunct="1">
        <a:spcBef>
          <a:spcPct val="20000"/>
        </a:spcBef>
        <a:buFont typeface="Arial"/>
        <a:buChar char="•"/>
        <a:defRPr sz="3200" b="1"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2667" kern="1200">
          <a:solidFill>
            <a:srgbClr val="6D6E71"/>
          </a:solidFill>
          <a:latin typeface="+mn-lt"/>
          <a:ea typeface="+mn-ea"/>
          <a:cs typeface="+mn-cs"/>
        </a:defRPr>
      </a:lvl2pPr>
      <a:lvl3pPr marL="1523962" indent="-304792" algn="l" defTabSz="609585" rtl="0" eaLnBrk="1" latinLnBrk="0" hangingPunct="1">
        <a:spcBef>
          <a:spcPct val="20000"/>
        </a:spcBef>
        <a:buFont typeface="Arial"/>
        <a:buChar char="•"/>
        <a:defRPr sz="24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7317" y="721770"/>
            <a:ext cx="8959602" cy="3770135"/>
          </a:xfrm>
          <a:prstGeom prst="rect">
            <a:avLst/>
          </a:prstGeom>
          <a:noFill/>
        </p:spPr>
        <p:txBody>
          <a:bodyPr wrap="square" rtlCol="0">
            <a:spAutoFit/>
          </a:bodyPr>
          <a:lstStyle/>
          <a:p>
            <a:pPr>
              <a:lnSpc>
                <a:spcPct val="140000"/>
              </a:lnSpc>
            </a:pPr>
            <a:r>
              <a:rPr lang="en-US" sz="4400" b="1" dirty="0">
                <a:solidFill>
                  <a:srgbClr val="1D6BB5"/>
                </a:solidFill>
                <a:latin typeface="Century Gothic"/>
                <a:cs typeface="Century Gothic"/>
              </a:rPr>
              <a:t>Federal Greenhouse Gas Offset System </a:t>
            </a:r>
          </a:p>
          <a:p>
            <a:pPr>
              <a:lnSpc>
                <a:spcPct val="140000"/>
              </a:lnSpc>
            </a:pPr>
            <a:endParaRPr lang="en-US" sz="4400" b="1" dirty="0">
              <a:solidFill>
                <a:srgbClr val="1D6BB5"/>
              </a:solidFill>
              <a:latin typeface="Century Gothic"/>
              <a:cs typeface="Century Gothic"/>
            </a:endParaRPr>
          </a:p>
          <a:p>
            <a:pPr>
              <a:lnSpc>
                <a:spcPct val="140000"/>
              </a:lnSpc>
            </a:pPr>
            <a:r>
              <a:rPr lang="en-US" sz="4400" b="1" dirty="0">
                <a:solidFill>
                  <a:srgbClr val="1D6BB5"/>
                </a:solidFill>
                <a:latin typeface="Century Gothic"/>
                <a:cs typeface="Century Gothic"/>
              </a:rPr>
              <a:t>What are your questions? </a:t>
            </a:r>
          </a:p>
        </p:txBody>
      </p:sp>
    </p:spTree>
    <p:extLst>
      <p:ext uri="{BB962C8B-B14F-4D97-AF65-F5344CB8AC3E}">
        <p14:creationId xmlns:p14="http://schemas.microsoft.com/office/powerpoint/2010/main" val="194867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normAutofit fontScale="90000"/>
          </a:bodyPr>
          <a:lstStyle/>
          <a:p>
            <a:r>
              <a:rPr lang="en-US" dirty="0"/>
              <a:t>Recommendations from Environmental Defense and Conservation Council of New Brunswick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10256196" cy="4647171"/>
          </a:xfrm>
        </p:spPr>
        <p:txBody>
          <a:bodyPr>
            <a:normAutofit/>
          </a:bodyPr>
          <a:lstStyle/>
          <a:p>
            <a:r>
              <a:rPr lang="en-US" sz="2000" b="0" i="0" u="none" strike="noStrike" baseline="0" dirty="0">
                <a:solidFill>
                  <a:srgbClr val="34505E"/>
                </a:solidFill>
                <a:latin typeface="Calibri" panose="020F0502020204030204" pitchFamily="34" charset="0"/>
              </a:rPr>
              <a:t>The sector to remove now is electricity. It is not trade-exposed and is critical to the national process of </a:t>
            </a:r>
            <a:r>
              <a:rPr lang="en-US" sz="2000" b="0" i="0" u="none" strike="noStrike" baseline="0" dirty="0" err="1">
                <a:solidFill>
                  <a:srgbClr val="34505E"/>
                </a:solidFill>
                <a:latin typeface="Calibri" panose="020F0502020204030204" pitchFamily="34" charset="0"/>
              </a:rPr>
              <a:t>decarbonisation</a:t>
            </a:r>
            <a:r>
              <a:rPr lang="en-US" sz="2000" b="0" i="0" u="none" strike="noStrike" baseline="0" dirty="0">
                <a:solidFill>
                  <a:srgbClr val="34505E"/>
                </a:solidFill>
                <a:latin typeface="Calibri" panose="020F0502020204030204" pitchFamily="34" charset="0"/>
              </a:rPr>
              <a:t> because electrification will underpin much of the process. We strongly urge the federal government to remove electricity from the OBPS post 2022 and instead to intensify federal-provincial official and political processes to treat electricity as the strategic national asset that it is. </a:t>
            </a:r>
          </a:p>
          <a:p>
            <a:r>
              <a:rPr lang="en-US" sz="2000" b="0" i="0" u="none" strike="noStrike" baseline="0" dirty="0">
                <a:solidFill>
                  <a:srgbClr val="34505E"/>
                </a:solidFill>
                <a:latin typeface="Calibri" panose="020F0502020204030204" pitchFamily="34" charset="0"/>
              </a:rPr>
              <a:t>One of the main impediments to electrification of the economy based on efficiency and a largely renewable system is the need for electricity legislative, regulatory and policy reform. </a:t>
            </a:r>
          </a:p>
          <a:p>
            <a:r>
              <a:rPr lang="en-US" sz="2000" b="0" i="0" u="none" strike="noStrike" baseline="0" dirty="0">
                <a:solidFill>
                  <a:srgbClr val="34505E"/>
                </a:solidFill>
                <a:latin typeface="Calibri" panose="020F0502020204030204" pitchFamily="34" charset="0"/>
              </a:rPr>
              <a:t>A nationally coordinated process, including financial incentives, and federal commitments to a near-zero national electricity system is needed to drive this reform and electrification process. </a:t>
            </a:r>
            <a:endParaRPr lang="en-US" sz="2000" b="0" dirty="0">
              <a:solidFill>
                <a:srgbClr val="34505E"/>
              </a:solidFill>
              <a:latin typeface="Calibri" panose="020F0502020204030204" pitchFamily="34" charset="0"/>
            </a:endParaRPr>
          </a:p>
          <a:p>
            <a:r>
              <a:rPr lang="en-US" sz="2000" b="0" i="0" u="none" strike="noStrike" baseline="0" dirty="0">
                <a:solidFill>
                  <a:srgbClr val="34505E"/>
                </a:solidFill>
                <a:latin typeface="Calibri" panose="020F0502020204030204" pitchFamily="34" charset="0"/>
              </a:rPr>
              <a:t>Leaving electricity in the OBPS under the guise of protecting industry and consumers from near-term rate impacts will not set Canada on course to significantly deeper emissions reductions and could undermine Canada’s goal to achieve a 90 per cent emissions free electricity system by 2030</a:t>
            </a:r>
            <a:r>
              <a:rPr lang="en-US" sz="1800" b="0" i="0" u="none" strike="noStrike" baseline="0" dirty="0">
                <a:solidFill>
                  <a:srgbClr val="34505E"/>
                </a:solidFill>
                <a:latin typeface="Calibri" panose="020F0502020204030204" pitchFamily="34" charset="0"/>
              </a:rPr>
              <a:t>. </a:t>
            </a:r>
            <a:endParaRPr lang="en-US" sz="1800" dirty="0">
              <a:solidFill>
                <a:srgbClr val="34505E"/>
              </a:solidFill>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5327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a:xfrm>
            <a:off x="522051" y="584120"/>
            <a:ext cx="10972800" cy="1143000"/>
          </a:xfrm>
        </p:spPr>
        <p:txBody>
          <a:bodyPr>
            <a:normAutofit/>
          </a:bodyPr>
          <a:lstStyle/>
          <a:p>
            <a:r>
              <a:rPr lang="en-US" dirty="0"/>
              <a:t>Inconsistent Application of the Benchmark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459149"/>
            <a:ext cx="10752306" cy="4980289"/>
          </a:xfrm>
        </p:spPr>
        <p:txBody>
          <a:bodyPr>
            <a:normAutofit fontScale="92500" lnSpcReduction="10000"/>
          </a:bodyPr>
          <a:lstStyle/>
          <a:p>
            <a:r>
              <a:rPr lang="en-US" sz="1800" b="0" i="0" u="none" strike="noStrike" baseline="0" dirty="0">
                <a:solidFill>
                  <a:srgbClr val="34505E"/>
                </a:solidFill>
              </a:rPr>
              <a:t>Inconsistent application of the federal carbon pricing benchmark has led to a race to the bottom, particularly in provinces like Ontario, New Brunswick, Prince Edward Island, and Newfoundland and Labrador. </a:t>
            </a:r>
          </a:p>
          <a:p>
            <a:r>
              <a:rPr lang="en-US" sz="1800" b="0" i="0" u="none" strike="noStrike" baseline="0" dirty="0">
                <a:solidFill>
                  <a:srgbClr val="34505E"/>
                </a:solidFill>
              </a:rPr>
              <a:t>Ontario1 and New Brunswick both put forward their own regulations for pricing emissions for heavy emitters (also OBPSs). </a:t>
            </a:r>
          </a:p>
          <a:p>
            <a:r>
              <a:rPr lang="en-US" sz="1800" b="0" i="0" u="none" strike="noStrike" baseline="0" dirty="0">
                <a:solidFill>
                  <a:srgbClr val="34505E"/>
                </a:solidFill>
              </a:rPr>
              <a:t>Ontario and NB’s OBPSs are significantly weaker than the federal OBPS. </a:t>
            </a:r>
            <a:endParaRPr lang="en-US" sz="1800" b="0" dirty="0">
              <a:solidFill>
                <a:srgbClr val="34505E"/>
              </a:solidFill>
            </a:endParaRPr>
          </a:p>
          <a:p>
            <a:r>
              <a:rPr lang="en-US" sz="1800" b="0" i="0" u="none" strike="noStrike" baseline="0" dirty="0">
                <a:solidFill>
                  <a:srgbClr val="34505E"/>
                </a:solidFill>
              </a:rPr>
              <a:t>Sector-specific standards are expressed as a percentage of the average emissions intensity for a sector. Facility-based standards are expressed as a percentage of historical emission intensity of individual facilities. Hence, sector-specific standards are more effective at reducing emissions and incentivizing innovation than facility-based standards. </a:t>
            </a:r>
          </a:p>
          <a:p>
            <a:r>
              <a:rPr lang="en-US" sz="1800" b="0" i="0" u="none" strike="noStrike" baseline="0" dirty="0">
                <a:solidFill>
                  <a:srgbClr val="34505E"/>
                </a:solidFill>
              </a:rPr>
              <a:t>Ontario has set sector specific standards for 13 industrial activities and facility-based standards for about 80 facilities. </a:t>
            </a:r>
          </a:p>
          <a:p>
            <a:r>
              <a:rPr lang="en-US" sz="1800" b="0" dirty="0">
                <a:solidFill>
                  <a:srgbClr val="34505E"/>
                </a:solidFill>
              </a:rPr>
              <a:t>Using the</a:t>
            </a:r>
            <a:r>
              <a:rPr lang="en-US" sz="1800" b="0" i="0" u="none" strike="noStrike" baseline="0" dirty="0">
                <a:solidFill>
                  <a:srgbClr val="34505E"/>
                </a:solidFill>
              </a:rPr>
              <a:t> federal OPBS would set sector-specific standards for 193 of the regulated facilities and facility-based standards were used for 24 facilities.</a:t>
            </a:r>
          </a:p>
          <a:p>
            <a:r>
              <a:rPr lang="en-US" sz="1800" b="0" i="0" u="none" strike="noStrike" baseline="0" dirty="0">
                <a:solidFill>
                  <a:srgbClr val="34505E"/>
                </a:solidFill>
              </a:rPr>
              <a:t>We do not support federal approval of Ontario and New Brunswick’s OBPS (and NB’s and PEI’s consumer levy) programs. The federal government should close the loopholes created through these decisions. At minimum, approval in Ontario should be delayed until sufficient detail to determine equivalency is provided.</a:t>
            </a:r>
          </a:p>
          <a:p>
            <a:r>
              <a:rPr lang="en-US" sz="1800" b="0" i="0" u="none" strike="noStrike" baseline="0" dirty="0">
                <a:solidFill>
                  <a:srgbClr val="34505E"/>
                </a:solidFill>
              </a:rPr>
              <a:t>If Canada fails to apply the benchmark consistently across all jurisdictions, it could leave the country vulnerable to carbon border adjustments now under consideration by the European Union and the United States.  </a:t>
            </a:r>
            <a:endParaRPr lang="en-CA" sz="1800" dirty="0">
              <a:solidFill>
                <a:srgbClr val="34505E"/>
              </a:solidFill>
              <a:effectLst/>
              <a:ea typeface="Calibri" panose="020F0502020204030204" pitchFamily="34" charset="0"/>
            </a:endParaRPr>
          </a:p>
        </p:txBody>
      </p:sp>
    </p:spTree>
    <p:extLst>
      <p:ext uri="{BB962C8B-B14F-4D97-AF65-F5344CB8AC3E}">
        <p14:creationId xmlns:p14="http://schemas.microsoft.com/office/powerpoint/2010/main" val="2719244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a:xfrm>
            <a:off x="522051" y="584120"/>
            <a:ext cx="10972800" cy="1143000"/>
          </a:xfrm>
        </p:spPr>
        <p:txBody>
          <a:bodyPr>
            <a:normAutofit/>
          </a:bodyPr>
          <a:lstStyle/>
          <a:p>
            <a:r>
              <a:rPr lang="en-US" dirty="0"/>
              <a:t>Strengthen the Benchmark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459149"/>
            <a:ext cx="10752306" cy="4980289"/>
          </a:xfrm>
        </p:spPr>
        <p:txBody>
          <a:bodyPr>
            <a:normAutofit/>
          </a:bodyPr>
          <a:lstStyle/>
          <a:p>
            <a:r>
              <a:rPr lang="en-US" sz="1800" b="0" i="0" u="none" strike="noStrike" baseline="0" dirty="0">
                <a:solidFill>
                  <a:srgbClr val="34505E"/>
                </a:solidFill>
                <a:latin typeface="Calibri" panose="020F0502020204030204" pitchFamily="34" charset="0"/>
              </a:rPr>
              <a:t>The challenge with including sectors in the OBPS regime is that it is difficult to remove sectors once covered. To account for this reality, we would like to see ramp down rates consistent with staying within the global carbon budget and Canada’s fair share, and with each sector’s ability to transition to non-emitting processes. </a:t>
            </a:r>
          </a:p>
          <a:p>
            <a:r>
              <a:rPr lang="en-US" sz="1800" b="0" i="0" u="none" strike="noStrike" baseline="0" dirty="0">
                <a:solidFill>
                  <a:srgbClr val="34505E"/>
                </a:solidFill>
                <a:latin typeface="Calibri" panose="020F0502020204030204" pitchFamily="34" charset="0"/>
              </a:rPr>
              <a:t>Ramp down rates in the range of eight to ten per cent a year is more consistent with these considerations, than the two per cent ramp down rate used in the modeling informing the December 2020 climate-action plan update. </a:t>
            </a:r>
            <a:endParaRPr lang="en-US" sz="1800" b="0" dirty="0">
              <a:solidFill>
                <a:srgbClr val="34505E"/>
              </a:solidFill>
              <a:latin typeface="Calibri" panose="020F0502020204030204" pitchFamily="34" charset="0"/>
            </a:endParaRPr>
          </a:p>
          <a:p>
            <a:r>
              <a:rPr lang="en-US" sz="1800" b="1" i="0" u="none" strike="noStrike" baseline="0" dirty="0">
                <a:solidFill>
                  <a:srgbClr val="34505E"/>
                </a:solidFill>
                <a:latin typeface="Calibri" panose="020F0502020204030204" pitchFamily="34" charset="0"/>
              </a:rPr>
              <a:t>OPBS is a fossil-fuel subsidy:</a:t>
            </a:r>
            <a:r>
              <a:rPr lang="en-US" sz="1800" dirty="0">
                <a:solidFill>
                  <a:srgbClr val="34505E"/>
                </a:solidFill>
                <a:latin typeface="Calibri" panose="020F0502020204030204" pitchFamily="34" charset="0"/>
              </a:rPr>
              <a:t> </a:t>
            </a:r>
            <a:r>
              <a:rPr lang="en-US" sz="1800" b="0" i="0" u="none" strike="noStrike" baseline="0" dirty="0">
                <a:solidFill>
                  <a:srgbClr val="34505E"/>
                </a:solidFill>
                <a:latin typeface="Calibri" panose="020F0502020204030204" pitchFamily="34" charset="0"/>
              </a:rPr>
              <a:t>As noted, we believe competitiveness claims for industries included in the OBPS are overstated. We would further argue that inclusion in the OBPS unfairly subsidies industrial emissions given only 20 per cent or fewer emissions face the carbon levy. </a:t>
            </a:r>
            <a:endParaRPr lang="en-CA" sz="1800" b="0" i="0" u="none" strike="noStrike" baseline="0" dirty="0">
              <a:solidFill>
                <a:srgbClr val="34505E"/>
              </a:solidFill>
              <a:latin typeface="Calibri" panose="020F0502020204030204" pitchFamily="34" charset="0"/>
            </a:endParaRPr>
          </a:p>
          <a:p>
            <a:r>
              <a:rPr lang="en-US" sz="1800" i="0" u="none" strike="noStrike" baseline="0" dirty="0">
                <a:solidFill>
                  <a:srgbClr val="34505E"/>
                </a:solidFill>
                <a:latin typeface="Calibri" panose="020F0502020204030204" pitchFamily="34" charset="0"/>
              </a:rPr>
              <a:t>% of CAP that can be met via offsets: </a:t>
            </a:r>
            <a:r>
              <a:rPr lang="en-US" sz="1800" b="0" i="0" u="none" strike="noStrike" baseline="0" dirty="0">
                <a:solidFill>
                  <a:srgbClr val="34505E"/>
                </a:solidFill>
                <a:latin typeface="Calibri" panose="020F0502020204030204" pitchFamily="34" charset="0"/>
              </a:rPr>
              <a:t>Allowing 75 per cent of an entity’s emissions overdraft to be met through offsets seems excessive given the low level of emissions covered by the current OBPS and the suggestion that a two per cent ramp down rate to 2030 (as used in recent modeling). We suggest reversing the proportions so that offsets contribute no more than 25 per cent to resolve emissions overdraft obligations. Over time, we recommend that offsets options could increase as the ramp-down rate exposes more emissions to full carbon pricing, with consideration of an eight per cent cap as in California. </a:t>
            </a: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65227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a:xfrm>
            <a:off x="522051" y="584120"/>
            <a:ext cx="10972800" cy="1143000"/>
          </a:xfrm>
        </p:spPr>
        <p:txBody>
          <a:bodyPr>
            <a:normAutofit/>
          </a:bodyPr>
          <a:lstStyle/>
          <a:p>
            <a:r>
              <a:rPr lang="en-US" dirty="0"/>
              <a:t>More Recommendations from ED and CCNB</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459149"/>
            <a:ext cx="10752306" cy="4980289"/>
          </a:xfrm>
        </p:spPr>
        <p:txBody>
          <a:bodyPr>
            <a:normAutofit/>
          </a:bodyPr>
          <a:lstStyle/>
          <a:p>
            <a:pPr algn="l"/>
            <a:endParaRPr lang="en-CA" sz="1800" b="0" i="0" u="none" strike="noStrike" baseline="0" dirty="0">
              <a:solidFill>
                <a:srgbClr val="34505E"/>
              </a:solidFill>
              <a:latin typeface="Calibri" panose="020F0502020204030204" pitchFamily="34" charset="0"/>
            </a:endParaRPr>
          </a:p>
          <a:p>
            <a:r>
              <a:rPr lang="en-US" sz="1800" b="0" i="0" u="none" strike="noStrike" baseline="0" dirty="0">
                <a:solidFill>
                  <a:srgbClr val="34505E"/>
                </a:solidFill>
                <a:latin typeface="Calibri" panose="020F0502020204030204" pitchFamily="34" charset="0"/>
              </a:rPr>
              <a:t>Start date for offset projects should be January 1, 2022 to ensure offsets generate credits that increase compliance flexibility in the post 2023 period when emissions coverage should increase. </a:t>
            </a:r>
            <a:endParaRPr lang="en-CA" sz="1800" b="0" i="0" u="none" strike="noStrike" baseline="0" dirty="0">
              <a:solidFill>
                <a:srgbClr val="34505E"/>
              </a:solidFill>
              <a:latin typeface="Calibri" panose="020F0502020204030204" pitchFamily="34" charset="0"/>
            </a:endParaRPr>
          </a:p>
          <a:p>
            <a:r>
              <a:rPr lang="en-US" sz="1800" b="0" i="0" u="none" strike="noStrike" baseline="0" dirty="0">
                <a:solidFill>
                  <a:srgbClr val="34505E"/>
                </a:solidFill>
                <a:latin typeface="Calibri" panose="020F0502020204030204" pitchFamily="34" charset="0"/>
              </a:rPr>
              <a:t>Integrity considerations like applying risk factors applied to biological projects, buffer credits and leakage considerations should be set at compliance-quality, best-practice levels. Soft regulations lead to low quality, low-cost offsets that undermine progress. Climate Action Reserve and the Air Resources Board use five per cent for non-forestry projects; leakage rates of 20% apply to forestry projects. </a:t>
            </a:r>
          </a:p>
          <a:p>
            <a:r>
              <a:rPr lang="en-US" sz="1800" b="0" i="0" u="none" strike="noStrike" baseline="0" dirty="0">
                <a:solidFill>
                  <a:srgbClr val="34505E"/>
                </a:solidFill>
                <a:latin typeface="Calibri" panose="020F0502020204030204" pitchFamily="34" charset="0"/>
              </a:rPr>
              <a:t>Expert panels risk being dominated by stakeholders hoping to make money through offsets markets. Independent experts, including academics, must inform protocol development to ensure integrity. Representatives from provinces or the private sector who have an interest in maximizing offset creation should not dominate panel processes. Non-vested external peer review will be essential to finalizing protocols. </a:t>
            </a:r>
          </a:p>
          <a:p>
            <a:endParaRPr lang="en-US" sz="1800" b="0" i="0" u="none" strike="noStrike" baseline="0" dirty="0">
              <a:solidFill>
                <a:srgbClr val="000000"/>
              </a:solidFill>
              <a:latin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3642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a:xfrm>
            <a:off x="609600" y="648971"/>
            <a:ext cx="10972800" cy="1143000"/>
          </a:xfrm>
        </p:spPr>
        <p:txBody>
          <a:bodyPr>
            <a:normAutofit/>
          </a:bodyPr>
          <a:lstStyle/>
          <a:p>
            <a:r>
              <a:rPr lang="en-US" dirty="0"/>
              <a:t>Next Steps?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1971"/>
            <a:ext cx="7240621" cy="4647467"/>
          </a:xfrm>
        </p:spPr>
        <p:txBody>
          <a:bodyPr>
            <a:normAutofit/>
          </a:bodyPr>
          <a:lstStyle/>
          <a:p>
            <a:r>
              <a:rPr lang="en-US" sz="1800" dirty="0">
                <a:effectLst/>
                <a:latin typeface="Calibri" panose="020F0502020204030204" pitchFamily="34" charset="0"/>
                <a:ea typeface="Calibri" panose="020F0502020204030204" pitchFamily="34" charset="0"/>
              </a:rPr>
              <a:t>Does the CAC want to send in feedback on the proposed offset regulation? </a:t>
            </a:r>
          </a:p>
          <a:p>
            <a:r>
              <a:rPr lang="en-US" sz="1800" dirty="0">
                <a:latin typeface="Calibri" panose="020F0502020204030204" pitchFamily="34" charset="0"/>
                <a:ea typeface="Calibri" panose="020F0502020204030204" pitchFamily="34" charset="0"/>
              </a:rPr>
              <a:t>What other questions do you have? </a:t>
            </a:r>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7824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lstStyle/>
          <a:p>
            <a:r>
              <a:rPr lang="en-US" dirty="0"/>
              <a:t>About the Greenhouse Gas Offset Systems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8310664" cy="4647171"/>
          </a:xfrm>
        </p:spPr>
        <p:txBody>
          <a:bodyPr>
            <a:normAutofit/>
          </a:bodyPr>
          <a:lstStyle/>
          <a:p>
            <a:r>
              <a:rPr lang="en-US" sz="2400" dirty="0">
                <a:solidFill>
                  <a:srgbClr val="34505E"/>
                </a:solidFill>
                <a:effectLst/>
                <a:ea typeface="Calibri" panose="020F0502020204030204" pitchFamily="34" charset="0"/>
              </a:rPr>
              <a:t>What is it for? </a:t>
            </a:r>
          </a:p>
          <a:p>
            <a:r>
              <a:rPr lang="en-US" sz="2400" dirty="0">
                <a:solidFill>
                  <a:srgbClr val="34505E"/>
                </a:solidFill>
              </a:rPr>
              <a:t>To extend the carbon pollution price signal by implementing a federal GHG offset credit system (a federal offset system) and incentivizing activities that lead to GHG reductions that are not required under existing regulations or covered by other measures related to carbon pollution pricing.</a:t>
            </a:r>
            <a:endParaRPr lang="en-US" sz="2400" dirty="0">
              <a:solidFill>
                <a:srgbClr val="34505E"/>
              </a:solidFill>
              <a:effectLst/>
              <a:ea typeface="Calibri" panose="020F0502020204030204" pitchFamily="34" charset="0"/>
            </a:endParaRPr>
          </a:p>
          <a:p>
            <a:endParaRPr lang="en-US" sz="2400" dirty="0">
              <a:effectLst/>
              <a:ea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8242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lstStyle/>
          <a:p>
            <a:r>
              <a:rPr lang="en-US" dirty="0"/>
              <a:t>Who are the Offsets For?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9847634" cy="4647171"/>
          </a:xfrm>
        </p:spPr>
        <p:txBody>
          <a:bodyPr>
            <a:normAutofit/>
          </a:bodyPr>
          <a:lstStyle/>
          <a:p>
            <a:r>
              <a:rPr lang="en-CA" sz="2800" dirty="0">
                <a:solidFill>
                  <a:srgbClr val="34505E"/>
                </a:solidFill>
                <a:effectLst/>
                <a:ea typeface="Calibri" panose="020F0502020204030204" pitchFamily="34" charset="0"/>
              </a:rPr>
              <a:t>Fed Draft Offsets Regs apply for use of offsets by large industries under the federal backstop (rate based) cap &amp; trade system.  (Output Based Performance System - OBPS - for large industries).</a:t>
            </a:r>
          </a:p>
          <a:p>
            <a:r>
              <a:rPr lang="en-CA" sz="2800" dirty="0">
                <a:solidFill>
                  <a:srgbClr val="34505E"/>
                </a:solidFill>
                <a:ea typeface="Calibri" panose="020F0502020204030204" pitchFamily="34" charset="0"/>
              </a:rPr>
              <a:t>That doesn’t mean that other non OBPS entities can't also purchase offsets (because they can) but simply that this is the protocol that will guide the rules for offset use by those entities. </a:t>
            </a:r>
            <a:endParaRPr lang="en-US" sz="2800" dirty="0">
              <a:solidFill>
                <a:srgbClr val="34505E"/>
              </a:solidFill>
              <a:effectLst/>
              <a:ea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0583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lstStyle/>
          <a:p>
            <a:r>
              <a:rPr lang="en-US" dirty="0"/>
              <a:t>What Offsets are Being Considered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10706100" cy="4647171"/>
          </a:xfrm>
        </p:spPr>
        <p:txBody>
          <a:bodyPr>
            <a:normAutofit fontScale="92500" lnSpcReduction="10000"/>
          </a:bodyPr>
          <a:lstStyle/>
          <a:p>
            <a:r>
              <a:rPr lang="en-US" sz="2000" dirty="0"/>
              <a:t>The Department has identified and prioritized the four project types described below for its initial protocol development, which it plans to begin in early 2021:</a:t>
            </a:r>
          </a:p>
          <a:p>
            <a:pPr>
              <a:buFont typeface="Arial" panose="020B0604020202020204" pitchFamily="34" charset="0"/>
              <a:buChar char="•"/>
            </a:pPr>
            <a:r>
              <a:rPr lang="en-US" sz="2000" i="1" dirty="0"/>
              <a:t>Advanced refrigeration systems</a:t>
            </a:r>
            <a:r>
              <a:rPr lang="en-US" sz="2000" dirty="0"/>
              <a:t>: A protocol for activities that reduce or avoid the use of fluorinated refrigerants, such as hydrofluorocarbons (HFCs), which have high global warming potential (GWP). These activities may include installing new low-GWP refrigeration systems or substituting GHG-intensive refrigerants with less GHG-intensive alternatives through the replacement or retrofitting of existing refrigeration systems.</a:t>
            </a:r>
          </a:p>
          <a:p>
            <a:pPr>
              <a:buFont typeface="Arial" panose="020B0604020202020204" pitchFamily="34" charset="0"/>
              <a:buChar char="•"/>
            </a:pPr>
            <a:r>
              <a:rPr lang="en-US" sz="2000" i="1" dirty="0"/>
              <a:t>Landfill methane management</a:t>
            </a:r>
            <a:r>
              <a:rPr lang="en-US" sz="2000" dirty="0"/>
              <a:t>: A protocol for activities that reduce methane emissions from open or closed landfill sites, such as the installation and operation of equipment to capture and destroy methane.</a:t>
            </a:r>
          </a:p>
          <a:p>
            <a:pPr>
              <a:buFont typeface="Arial" panose="020B0604020202020204" pitchFamily="34" charset="0"/>
              <a:buChar char="•"/>
            </a:pPr>
            <a:r>
              <a:rPr lang="en-US" sz="2000" i="1" dirty="0"/>
              <a:t>Improved forest management</a:t>
            </a:r>
            <a:r>
              <a:rPr lang="en-US" sz="2000" dirty="0"/>
              <a:t>: A protocol for activities may include increasing rotation ages, thinning diseased trees, managing competing brush, and stocking trees to maintain or enhance carbon storage.</a:t>
            </a:r>
          </a:p>
          <a:p>
            <a:pPr>
              <a:buFont typeface="Arial" panose="020B0604020202020204" pitchFamily="34" charset="0"/>
              <a:buChar char="•"/>
            </a:pPr>
            <a:r>
              <a:rPr lang="en-US" sz="2000" i="1" dirty="0"/>
              <a:t>Enhanced soil organic carbon</a:t>
            </a:r>
            <a:r>
              <a:rPr lang="en-US" sz="2000" dirty="0"/>
              <a:t>: A protocol for sustainable agricultural land management activities that reduce GHG emissions and enhance soil carbon sequestration on agricultural lands.</a:t>
            </a:r>
          </a:p>
          <a:p>
            <a:endParaRPr lang="en-CA" sz="1800" dirty="0">
              <a:latin typeface="Calibri" panose="020F0502020204030204" pitchFamily="34" charset="0"/>
              <a:ea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7850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lstStyle/>
          <a:p>
            <a:r>
              <a:rPr lang="en-US" dirty="0"/>
              <a:t>How Would Offsets Be Verified?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10557510" cy="4647171"/>
          </a:xfrm>
        </p:spPr>
        <p:txBody>
          <a:bodyPr>
            <a:normAutofit/>
          </a:bodyPr>
          <a:lstStyle/>
          <a:p>
            <a:pPr>
              <a:buFont typeface="Arial" panose="020B0604020202020204" pitchFamily="34" charset="0"/>
              <a:buChar char="•"/>
            </a:pPr>
            <a:r>
              <a:rPr lang="en-US" sz="2400" dirty="0"/>
              <a:t>a description of the project including GHGs that are to be reduced or removed, activities to be carried out, location, start date, and baseline and project scenarios;</a:t>
            </a:r>
          </a:p>
          <a:p>
            <a:pPr>
              <a:buFont typeface="Arial" panose="020B0604020202020204" pitchFamily="34" charset="0"/>
              <a:buChar char="•"/>
            </a:pPr>
            <a:r>
              <a:rPr lang="en-US" sz="2400" dirty="0"/>
              <a:t>an estimate of the total amount of GHG reductions that are expected to be achieved by the project over the crediting period;</a:t>
            </a:r>
          </a:p>
          <a:p>
            <a:pPr>
              <a:buFont typeface="Arial" panose="020B0604020202020204" pitchFamily="34" charset="0"/>
              <a:buChar char="•"/>
            </a:pPr>
            <a:r>
              <a:rPr lang="en-US" sz="2400" dirty="0"/>
              <a:t>information on project characteristics that could lead to “leakage” — that is, to indirect increases in GHG emissions outside of the project boundary; and</a:t>
            </a:r>
          </a:p>
          <a:p>
            <a:pPr>
              <a:buFont typeface="Arial" panose="020B0604020202020204" pitchFamily="34" charset="0"/>
              <a:buChar char="•"/>
            </a:pPr>
            <a:r>
              <a:rPr lang="en-US" sz="2400" dirty="0"/>
              <a:t>for projects consisting of biological sequestration activities, a risk management plan identifying any risks of reversals of GHG reductions, as well as a description of monitoring activities and any other measures to be implemented to mitigate those risks.</a:t>
            </a:r>
          </a:p>
          <a:p>
            <a:endParaRPr lang="en-US" sz="1800" dirty="0">
              <a:latin typeface="Calibri" panose="020F0502020204030204" pitchFamily="34" charset="0"/>
              <a:ea typeface="Calibri" panose="020F0502020204030204" pitchFamily="34" charset="0"/>
            </a:endParaRPr>
          </a:p>
          <a:p>
            <a:endParaRPr lang="en-US" sz="1800" dirty="0">
              <a:latin typeface="Calibri" panose="020F0502020204030204" pitchFamily="34" charset="0"/>
              <a:ea typeface="Calibri" panose="020F0502020204030204" pitchFamily="34" charset="0"/>
            </a:endParaRPr>
          </a:p>
          <a:p>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250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normAutofit/>
          </a:bodyPr>
          <a:lstStyle/>
          <a:p>
            <a:r>
              <a:rPr lang="en-US" dirty="0"/>
              <a:t>Project Eligibility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10614660" cy="4647171"/>
          </a:xfrm>
        </p:spPr>
        <p:txBody>
          <a:bodyPr>
            <a:normAutofit/>
          </a:bodyPr>
          <a:lstStyle/>
          <a:p>
            <a:r>
              <a:rPr lang="en-US" sz="2400" b="0" dirty="0">
                <a:effectLst/>
                <a:latin typeface="Calibri" panose="020F0502020204030204" pitchFamily="34" charset="0"/>
                <a:ea typeface="Calibri" panose="020F0502020204030204" pitchFamily="34" charset="0"/>
              </a:rPr>
              <a:t>a start date prior to the publication date of the applicable federal offset protocol, the registration application must be made within 18 months of the protocol publication date;</a:t>
            </a:r>
          </a:p>
          <a:p>
            <a:r>
              <a:rPr lang="en-US" sz="2400" b="0" dirty="0">
                <a:effectLst/>
                <a:latin typeface="Calibri" panose="020F0502020204030204" pitchFamily="34" charset="0"/>
                <a:ea typeface="Calibri" panose="020F0502020204030204" pitchFamily="34" charset="0"/>
              </a:rPr>
              <a:t>registration application made on or before December 31, 2023, the project start date must not be earlier than January 1, 2017;</a:t>
            </a:r>
          </a:p>
          <a:p>
            <a:r>
              <a:rPr lang="en-US" sz="2400" b="0" dirty="0">
                <a:effectLst/>
                <a:latin typeface="Calibri" panose="020F0502020204030204" pitchFamily="34" charset="0"/>
                <a:ea typeface="Calibri" panose="020F0502020204030204" pitchFamily="34" charset="0"/>
              </a:rPr>
              <a:t>for any registration application made after December 31, 2023, the project start date must not be more than five years before the application is made.</a:t>
            </a:r>
          </a:p>
          <a:p>
            <a:r>
              <a:rPr lang="en-US" sz="2400" b="0" dirty="0">
                <a:effectLst/>
                <a:latin typeface="Calibri" panose="020F0502020204030204" pitchFamily="34" charset="0"/>
                <a:ea typeface="Calibri" panose="020F0502020204030204" pitchFamily="34" charset="0"/>
              </a:rPr>
              <a:t>For a project with a start date following the publication date of the applicable federal offset protocol, the registration application must be made within 18 months of the project start date.</a:t>
            </a:r>
          </a:p>
          <a:p>
            <a:r>
              <a:rPr lang="en-US" sz="2400" b="0" dirty="0">
                <a:effectLst/>
                <a:latin typeface="Calibri" panose="020F0502020204030204" pitchFamily="34" charset="0"/>
                <a:ea typeface="Calibri" panose="020F0502020204030204" pitchFamily="34" charset="0"/>
              </a:rPr>
              <a:t>The project must be located in a single province or territory in Canada.</a:t>
            </a:r>
            <a:endParaRPr lang="en-CA" sz="2400" b="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5432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normAutofit/>
          </a:bodyPr>
          <a:lstStyle/>
          <a:p>
            <a:r>
              <a:rPr lang="en-US" dirty="0"/>
              <a:t>Project Eligibility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449422"/>
            <a:ext cx="10614660" cy="4990016"/>
          </a:xfrm>
        </p:spPr>
        <p:txBody>
          <a:bodyPr>
            <a:normAutofit fontScale="77500" lnSpcReduction="20000"/>
          </a:bodyPr>
          <a:lstStyle/>
          <a:p>
            <a:endParaRPr lang="en-US" sz="2400" b="0" dirty="0">
              <a:effectLst/>
              <a:latin typeface="Calibri" panose="020F0502020204030204" pitchFamily="34" charset="0"/>
              <a:ea typeface="Calibri" panose="020F0502020204030204" pitchFamily="34" charset="0"/>
            </a:endParaRPr>
          </a:p>
          <a:p>
            <a:r>
              <a:rPr lang="en-US" sz="2400" b="0" dirty="0">
                <a:effectLst/>
                <a:latin typeface="Calibri" panose="020F0502020204030204" pitchFamily="34" charset="0"/>
                <a:ea typeface="Calibri" panose="020F0502020204030204" pitchFamily="34" charset="0"/>
              </a:rPr>
              <a:t>The project proponent is an individual who resides in Canada. If the project proponent is not an individual, they must have a business place in Canada.</a:t>
            </a:r>
          </a:p>
          <a:p>
            <a:r>
              <a:rPr lang="en-US" sz="2400" b="0" dirty="0">
                <a:effectLst/>
                <a:latin typeface="Calibri" panose="020F0502020204030204" pitchFamily="34" charset="0"/>
                <a:ea typeface="Calibri" panose="020F0502020204030204" pitchFamily="34" charset="0"/>
              </a:rPr>
              <a:t>Project activities that generate offset credits cannot be required by law when the registration application is made or at the time of credit issuance (i.e. they must be the result of voluntary action).</a:t>
            </a:r>
          </a:p>
          <a:p>
            <a:r>
              <a:rPr lang="en-US" sz="2400" b="0" dirty="0">
                <a:effectLst/>
                <a:latin typeface="Calibri" panose="020F0502020204030204" pitchFamily="34" charset="0"/>
                <a:ea typeface="Calibri" panose="020F0502020204030204" pitchFamily="34" charset="0"/>
              </a:rPr>
              <a:t>Project activities cannot be subject to any policy or other risk management instrument that places a price on carbon pollution, either directly through a carbon charge or tax, or indirectly through the issuance of emission credits or allowances (e.g. in a cap-and-trade or performance-based system).</a:t>
            </a:r>
          </a:p>
          <a:p>
            <a:r>
              <a:rPr lang="en-US" sz="2400" b="0" dirty="0">
                <a:effectLst/>
                <a:latin typeface="Calibri" panose="020F0502020204030204" pitchFamily="34" charset="0"/>
                <a:ea typeface="Calibri" panose="020F0502020204030204" pitchFamily="34" charset="0"/>
              </a:rPr>
              <a:t>Project activities must be additional to a baseline scenario that reflects common practice or business-as-usual activities. The project baseline and GHG reductions resulting from the project must be quantified in accordance with the applicable federal offset protocol, published on the Government of Canada's Federal Greenhouse Gas Offset System webpage.</a:t>
            </a:r>
          </a:p>
          <a:p>
            <a:r>
              <a:rPr lang="en-US" sz="2400" b="0" dirty="0">
                <a:effectLst/>
                <a:latin typeface="Calibri" panose="020F0502020204030204" pitchFamily="34" charset="0"/>
                <a:ea typeface="Calibri" panose="020F0502020204030204" pitchFamily="34" charset="0"/>
              </a:rPr>
              <a:t>The GHG reductions quantified for the project cannot be registered in any other program that credits those same GHG reductions.</a:t>
            </a:r>
          </a:p>
          <a:p>
            <a:r>
              <a:rPr lang="en-US" sz="2400" b="0" dirty="0">
                <a:effectLst/>
                <a:latin typeface="Calibri" panose="020F0502020204030204" pitchFamily="34" charset="0"/>
                <a:ea typeface="Calibri" panose="020F0502020204030204" pitchFamily="34" charset="0"/>
              </a:rPr>
              <a:t>If the project was previously registered in the federal offset system, it has not previously been cancelled due to a reversal of GHG reductions determined to be within the project proponent's control (i.e. a voluntary reversal), nor has it already reached the end of its maximum crediting period.</a:t>
            </a:r>
            <a:endParaRPr lang="en-CA" sz="2400" b="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8192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normAutofit fontScale="90000"/>
          </a:bodyPr>
          <a:lstStyle/>
          <a:p>
            <a:r>
              <a:rPr lang="en-US" dirty="0"/>
              <a:t>What other eligible projects should be considered?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2286000"/>
            <a:ext cx="6258128" cy="4153438"/>
          </a:xfrm>
        </p:spPr>
        <p:txBody>
          <a:bodyPr>
            <a:normAutofit/>
          </a:bodyPr>
          <a:lstStyle/>
          <a:p>
            <a:r>
              <a:rPr lang="en-CA" sz="2800" dirty="0">
                <a:solidFill>
                  <a:srgbClr val="34505E"/>
                </a:solidFill>
                <a:effectLst/>
                <a:latin typeface="Calibri" panose="020F0502020204030204" pitchFamily="34" charset="0"/>
                <a:ea typeface="Calibri" panose="020F0502020204030204" pitchFamily="34" charset="0"/>
              </a:rPr>
              <a:t>Building energy efficiency emission reductions </a:t>
            </a:r>
          </a:p>
          <a:p>
            <a:r>
              <a:rPr lang="en-CA" sz="2800" dirty="0">
                <a:solidFill>
                  <a:srgbClr val="34505E"/>
                </a:solidFill>
                <a:effectLst/>
                <a:latin typeface="Calibri" panose="020F0502020204030204" pitchFamily="34" charset="0"/>
                <a:ea typeface="Calibri" panose="020F0502020204030204" pitchFamily="34" charset="0"/>
              </a:rPr>
              <a:t>Transportation emission reductions </a:t>
            </a:r>
          </a:p>
          <a:p>
            <a:r>
              <a:rPr lang="en-CA" sz="2800" dirty="0">
                <a:solidFill>
                  <a:srgbClr val="34505E"/>
                </a:solidFill>
                <a:effectLst/>
                <a:latin typeface="Calibri" panose="020F0502020204030204" pitchFamily="34" charset="0"/>
                <a:ea typeface="Calibri" panose="020F0502020204030204" pitchFamily="34" charset="0"/>
              </a:rPr>
              <a:t>Municipal tree planting </a:t>
            </a:r>
          </a:p>
          <a:p>
            <a:r>
              <a:rPr lang="en-CA" sz="2800" dirty="0">
                <a:solidFill>
                  <a:srgbClr val="34505E"/>
                </a:solidFill>
                <a:effectLst/>
                <a:latin typeface="Calibri" panose="020F0502020204030204" pitchFamily="34" charset="0"/>
                <a:ea typeface="Calibri" panose="020F0502020204030204" pitchFamily="34" charset="0"/>
              </a:rPr>
              <a:t>Other types of projects? </a:t>
            </a:r>
          </a:p>
          <a:p>
            <a:endParaRPr lang="en-US" sz="2400" b="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7642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953E-2E1C-EF48-950A-D784F434CA72}"/>
              </a:ext>
            </a:extLst>
          </p:cNvPr>
          <p:cNvSpPr>
            <a:spLocks noGrp="1"/>
          </p:cNvSpPr>
          <p:nvPr>
            <p:ph type="title"/>
          </p:nvPr>
        </p:nvSpPr>
        <p:spPr/>
        <p:txBody>
          <a:bodyPr>
            <a:normAutofit fontScale="90000"/>
          </a:bodyPr>
          <a:lstStyle/>
          <a:p>
            <a:r>
              <a:rPr lang="en-US" dirty="0"/>
              <a:t>What would offset selling mean to Municipal Carbon Targets? </a:t>
            </a:r>
          </a:p>
        </p:txBody>
      </p:sp>
      <p:sp>
        <p:nvSpPr>
          <p:cNvPr id="3" name="Content Placeholder 2">
            <a:extLst>
              <a:ext uri="{FF2B5EF4-FFF2-40B4-BE49-F238E27FC236}">
                <a16:creationId xmlns:a16="http://schemas.microsoft.com/office/drawing/2014/main" id="{596A4930-6934-5D4C-9949-014B59988AF4}"/>
              </a:ext>
            </a:extLst>
          </p:cNvPr>
          <p:cNvSpPr>
            <a:spLocks noGrp="1"/>
          </p:cNvSpPr>
          <p:nvPr>
            <p:ph idx="1"/>
          </p:nvPr>
        </p:nvSpPr>
        <p:spPr>
          <a:xfrm>
            <a:off x="609600" y="1792266"/>
            <a:ext cx="7950740" cy="4647171"/>
          </a:xfrm>
        </p:spPr>
        <p:txBody>
          <a:bodyPr>
            <a:normAutofit/>
          </a:bodyPr>
          <a:lstStyle/>
          <a:p>
            <a:endParaRPr lang="en-US" sz="1800" dirty="0">
              <a:solidFill>
                <a:srgbClr val="34505E"/>
              </a:solidFill>
              <a:effectLst/>
              <a:latin typeface="Calibri" panose="020F0502020204030204" pitchFamily="34" charset="0"/>
              <a:ea typeface="Calibri" panose="020F0502020204030204" pitchFamily="34" charset="0"/>
            </a:endParaRPr>
          </a:p>
          <a:p>
            <a:r>
              <a:rPr lang="en-CA" sz="2200" dirty="0">
                <a:solidFill>
                  <a:srgbClr val="34505E"/>
                </a:solidFill>
                <a:effectLst/>
                <a:latin typeface="Calibri" panose="020F0502020204030204" pitchFamily="34" charset="0"/>
                <a:ea typeface="Calibri" panose="020F0502020204030204" pitchFamily="34" charset="0"/>
              </a:rPr>
              <a:t>With zero emission targets how would municipal offsets be sold? </a:t>
            </a:r>
          </a:p>
          <a:p>
            <a:r>
              <a:rPr lang="en-CA" sz="2200" dirty="0">
                <a:solidFill>
                  <a:srgbClr val="34505E"/>
                </a:solidFill>
                <a:latin typeface="Calibri" panose="020F0502020204030204" pitchFamily="34" charset="0"/>
                <a:ea typeface="Calibri" panose="020F0502020204030204" pitchFamily="34" charset="0"/>
              </a:rPr>
              <a:t>What would it mean to sell those offsets to industry to offset their reductions? </a:t>
            </a:r>
          </a:p>
          <a:p>
            <a:r>
              <a:rPr lang="en-CA" sz="2200" dirty="0">
                <a:solidFill>
                  <a:srgbClr val="34505E"/>
                </a:solidFill>
                <a:latin typeface="Calibri" panose="020F0502020204030204" pitchFamily="34" charset="0"/>
                <a:ea typeface="Calibri" panose="020F0502020204030204" pitchFamily="34" charset="0"/>
              </a:rPr>
              <a:t>But it can play a role in making carbon reduction projects financially viable. </a:t>
            </a:r>
          </a:p>
          <a:p>
            <a:r>
              <a:rPr lang="en-CA" sz="2200" dirty="0">
                <a:solidFill>
                  <a:srgbClr val="34505E"/>
                </a:solidFill>
                <a:effectLst/>
                <a:latin typeface="Calibri" panose="020F0502020204030204" pitchFamily="34" charset="0"/>
                <a:ea typeface="Calibri" panose="020F0502020204030204" pitchFamily="34" charset="0"/>
              </a:rPr>
              <a:t>Municipalities could attract large-industry offsets finance to create municipal emission reductions/removals. Municipalities would be creators and sellers of these offsets. Tonnes can only be used as offsets AFTER they exist and have been measured and verified. </a:t>
            </a:r>
          </a:p>
          <a:p>
            <a:endParaRPr lang="en-CA" sz="1800" dirty="0">
              <a:latin typeface="Calibri" panose="020F0502020204030204" pitchFamily="34" charset="0"/>
              <a:ea typeface="Calibri" panose="020F0502020204030204" pitchFamily="34" charset="0"/>
            </a:endParaRPr>
          </a:p>
          <a:p>
            <a:endParaRPr lang="en-CA"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34690282"/>
      </p:ext>
    </p:extLst>
  </p:cSld>
  <p:clrMapOvr>
    <a:masterClrMapping/>
  </p:clrMapOvr>
</p:sld>
</file>

<file path=ppt/theme/theme1.xml><?xml version="1.0" encoding="utf-8"?>
<a:theme xmlns:a="http://schemas.openxmlformats.org/drawingml/2006/main" name="Theme1">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6B4FE31C-768A-DA43-9F96-FB4370CC1C40}" vid="{FD2DDF80-8706-A44A-84DB-1855AD1BC4B2}"/>
    </a:ext>
  </a:extLst>
</a:theme>
</file>

<file path=ppt/theme/theme2.xml><?xml version="1.0" encoding="utf-8"?>
<a:theme xmlns:a="http://schemas.openxmlformats.org/drawingml/2006/main" name="INN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INN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NN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09156F17FBB44BBFA2D4C48AD6384A" ma:contentTypeVersion="14" ma:contentTypeDescription="Create a new document." ma:contentTypeScope="" ma:versionID="224b35439b74ca07d5aee85c6deb1053">
  <xsd:schema xmlns:xsd="http://www.w3.org/2001/XMLSchema" xmlns:xs="http://www.w3.org/2001/XMLSchema" xmlns:p="http://schemas.microsoft.com/office/2006/metadata/properties" xmlns:ns1="http://schemas.microsoft.com/sharepoint/v3" xmlns:ns2="a33cab90-1205-46c8-a54c-d56aed847e76" xmlns:ns3="5e0d61a6-545c-4585-9d8f-7da575e4c5d0" targetNamespace="http://schemas.microsoft.com/office/2006/metadata/properties" ma:root="true" ma:fieldsID="775d22e0ab13d0afd16d8be9d1312050" ns1:_="" ns2:_="" ns3:_="">
    <xsd:import namespace="http://schemas.microsoft.com/sharepoint/v3"/>
    <xsd:import namespace="a33cab90-1205-46c8-a54c-d56aed847e76"/>
    <xsd:import namespace="5e0d61a6-545c-4585-9d8f-7da575e4c5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cab90-1205-46c8-a54c-d56aed847e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0d61a6-545c-4585-9d8f-7da575e4c5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8B1FB89-2999-4D66-8AA5-2727721FC1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3cab90-1205-46c8-a54c-d56aed847e76"/>
    <ds:schemaRef ds:uri="5e0d61a6-545c-4585-9d8f-7da575e4c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6663BD-E212-4BDA-97E6-CCE047B9BF89}">
  <ds:schemaRefs>
    <ds:schemaRef ds:uri="http://schemas.microsoft.com/sharepoint/v3/contenttype/forms"/>
  </ds:schemaRefs>
</ds:datastoreItem>
</file>

<file path=customXml/itemProps3.xml><?xml version="1.0" encoding="utf-8"?>
<ds:datastoreItem xmlns:ds="http://schemas.openxmlformats.org/officeDocument/2006/customXml" ds:itemID="{7915D11C-BC46-4F4E-B0AE-6FFAA43C87AB}">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11644</TotalTime>
  <Words>1830</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Arial</vt:lpstr>
      <vt:lpstr>Calibri</vt:lpstr>
      <vt:lpstr>Century Gothic</vt:lpstr>
      <vt:lpstr>Theme1</vt:lpstr>
      <vt:lpstr>INNER SLIDES</vt:lpstr>
      <vt:lpstr>1_INNER SLIDES</vt:lpstr>
      <vt:lpstr>2_INNER SLIDES</vt:lpstr>
      <vt:lpstr>PowerPoint Presentation</vt:lpstr>
      <vt:lpstr>About the Greenhouse Gas Offset Systems </vt:lpstr>
      <vt:lpstr>Who are the Offsets For? </vt:lpstr>
      <vt:lpstr>What Offsets are Being Considered </vt:lpstr>
      <vt:lpstr>How Would Offsets Be Verified? </vt:lpstr>
      <vt:lpstr>Project Eligibility </vt:lpstr>
      <vt:lpstr>Project Eligibility </vt:lpstr>
      <vt:lpstr>What other eligible projects should be considered? </vt:lpstr>
      <vt:lpstr>What would offset selling mean to Municipal Carbon Targets? </vt:lpstr>
      <vt:lpstr>Recommendations from Environmental Defense and Conservation Council of New Brunswick </vt:lpstr>
      <vt:lpstr>Inconsistent Application of the Benchmark </vt:lpstr>
      <vt:lpstr>Strengthen the Benchmark </vt:lpstr>
      <vt:lpstr>More Recommendations from ED and CCNB</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Cipriani</dc:creator>
  <cp:lastModifiedBy>Gabriella Kalapos</cp:lastModifiedBy>
  <cp:revision>28</cp:revision>
  <dcterms:created xsi:type="dcterms:W3CDTF">2020-04-28T17:30:37Z</dcterms:created>
  <dcterms:modified xsi:type="dcterms:W3CDTF">2021-04-09T00:26:32Z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0x0101006909156F17FBB44BBFA2D4C48AD6384A</vt:lpwstr>
  </property>
</Properties>
</file>