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4" r:id="rId5"/>
  </p:sldMasterIdLst>
  <p:handoutMasterIdLst>
    <p:handoutMasterId r:id="rId46"/>
  </p:handoutMasterIdLst>
  <p:sldIdLst>
    <p:sldId id="256" r:id="rId6"/>
    <p:sldId id="296" r:id="rId7"/>
    <p:sldId id="257" r:id="rId8"/>
    <p:sldId id="258" r:id="rId9"/>
    <p:sldId id="290" r:id="rId10"/>
    <p:sldId id="277" r:id="rId11"/>
    <p:sldId id="261" r:id="rId12"/>
    <p:sldId id="263" r:id="rId13"/>
    <p:sldId id="297" r:id="rId14"/>
    <p:sldId id="298" r:id="rId15"/>
    <p:sldId id="288" r:id="rId16"/>
    <p:sldId id="278" r:id="rId17"/>
    <p:sldId id="268" r:id="rId18"/>
    <p:sldId id="279" r:id="rId19"/>
    <p:sldId id="291" r:id="rId20"/>
    <p:sldId id="292" r:id="rId21"/>
    <p:sldId id="293" r:id="rId22"/>
    <p:sldId id="299" r:id="rId23"/>
    <p:sldId id="301" r:id="rId24"/>
    <p:sldId id="273" r:id="rId25"/>
    <p:sldId id="300" r:id="rId26"/>
    <p:sldId id="260" r:id="rId27"/>
    <p:sldId id="270" r:id="rId28"/>
    <p:sldId id="271" r:id="rId29"/>
    <p:sldId id="272" r:id="rId30"/>
    <p:sldId id="262" r:id="rId31"/>
    <p:sldId id="275" r:id="rId32"/>
    <p:sldId id="286" r:id="rId33"/>
    <p:sldId id="274" r:id="rId34"/>
    <p:sldId id="280" r:id="rId35"/>
    <p:sldId id="281" r:id="rId36"/>
    <p:sldId id="276" r:id="rId37"/>
    <p:sldId id="264" r:id="rId38"/>
    <p:sldId id="265" r:id="rId39"/>
    <p:sldId id="267" r:id="rId40"/>
    <p:sldId id="266" r:id="rId41"/>
    <p:sldId id="282" r:id="rId42"/>
    <p:sldId id="283" r:id="rId43"/>
    <p:sldId id="285" r:id="rId44"/>
    <p:sldId id="289" r:id="rId4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34505E"/>
    <a:srgbClr val="345000"/>
    <a:srgbClr val="1D6BB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napToObjects="1">
      <p:cViewPr varScale="1">
        <p:scale>
          <a:sx n="98" d="100"/>
          <a:sy n="98" d="100"/>
        </p:scale>
        <p:origin x="84" y="342"/>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AEB712-C7C5-434B-97BD-45720AA21D76}" type="datetimeFigureOut">
              <a:rPr lang="en-CA" smtClean="0"/>
              <a:t>2020-04-23</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A1DA38-BE44-4EAB-A573-09B6470A8361}" type="slidenum">
              <a:rPr lang="en-CA" smtClean="0"/>
              <a:t>‹#›</a:t>
            </a:fld>
            <a:endParaRPr lang="en-CA"/>
          </a:p>
        </p:txBody>
      </p:sp>
    </p:spTree>
    <p:extLst>
      <p:ext uri="{BB962C8B-B14F-4D97-AF65-F5344CB8AC3E}">
        <p14:creationId xmlns:p14="http://schemas.microsoft.com/office/powerpoint/2010/main" val="14584483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43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n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41008"/>
            <a:ext cx="8229600" cy="857250"/>
          </a:xfrm>
        </p:spPr>
        <p:txBody>
          <a:bodyPr/>
          <a:lstStyle/>
          <a:p>
            <a:r>
              <a:rPr lang="en-CA" dirty="0"/>
              <a:t>CLICK TO EDIT MASTER TITLE STYLE</a:t>
            </a:r>
            <a:endParaRPr lang="en-US" dirty="0"/>
          </a:p>
        </p:txBody>
      </p:sp>
      <p:sp>
        <p:nvSpPr>
          <p:cNvPr id="3" name="Content Placeholder 2"/>
          <p:cNvSpPr>
            <a:spLocks noGrp="1"/>
          </p:cNvSpPr>
          <p:nvPr>
            <p:ph idx="1"/>
          </p:nvPr>
        </p:nvSpPr>
        <p:spPr>
          <a:xfrm>
            <a:off x="457200" y="1344199"/>
            <a:ext cx="8229600" cy="3394075"/>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375193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8613"/>
            <a:ext cx="7772400" cy="1101725"/>
          </a:xfrm>
        </p:spPr>
        <p:txBody>
          <a:bodyPr/>
          <a:lstStyle/>
          <a:p>
            <a:r>
              <a:rPr lang="en-CA" dirty="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Tree>
    <p:extLst>
      <p:ext uri="{BB962C8B-B14F-4D97-AF65-F5344CB8AC3E}">
        <p14:creationId xmlns:p14="http://schemas.microsoft.com/office/powerpoint/2010/main" val="239175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47271"/>
            <a:ext cx="8229600" cy="857250"/>
          </a:xfrm>
        </p:spPr>
        <p:txBody>
          <a:bodyPr/>
          <a:lstStyle/>
          <a:p>
            <a:r>
              <a:rPr lang="en-CA"/>
              <a:t>Click to edit Master title style</a:t>
            </a:r>
            <a:endParaRPr lang="en-US"/>
          </a:p>
        </p:txBody>
      </p:sp>
      <p:sp>
        <p:nvSpPr>
          <p:cNvPr id="3" name="Content Placeholder 2"/>
          <p:cNvSpPr>
            <a:spLocks noGrp="1"/>
          </p:cNvSpPr>
          <p:nvPr>
            <p:ph sz="half" idx="1"/>
          </p:nvPr>
        </p:nvSpPr>
        <p:spPr>
          <a:xfrm>
            <a:off x="457200" y="1337936"/>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337936"/>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1261211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Cutoff+WashCAP_Logo_Icon-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0533" y="1968500"/>
            <a:ext cx="3183467" cy="3183467"/>
          </a:xfrm>
          <a:prstGeom prst="rect">
            <a:avLst/>
          </a:prstGeom>
        </p:spPr>
      </p:pic>
      <p:pic>
        <p:nvPicPr>
          <p:cNvPr id="10" name="Picture 9" descr="CAP_full_logo_cmyk-hir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704" y="4205171"/>
            <a:ext cx="4502696" cy="651951"/>
          </a:xfrm>
          <a:prstGeom prst="rect">
            <a:avLst/>
          </a:prstGeom>
        </p:spPr>
      </p:pic>
      <p:sp>
        <p:nvSpPr>
          <p:cNvPr id="13" name="Title Placeholder 12"/>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z="3600" b="1" dirty="0">
                <a:solidFill>
                  <a:srgbClr val="1D6BB5"/>
                </a:solidFill>
                <a:latin typeface="Century Gothic"/>
                <a:cs typeface="Century Gothic"/>
              </a:rPr>
              <a:t>PRESENTATION TITLE:</a:t>
            </a:r>
            <a:endParaRPr lang="en-US" dirty="0"/>
          </a:p>
        </p:txBody>
      </p:sp>
    </p:spTree>
    <p:extLst>
      <p:ext uri="{BB962C8B-B14F-4D97-AF65-F5344CB8AC3E}">
        <p14:creationId xmlns:p14="http://schemas.microsoft.com/office/powerpoint/2010/main" val="354092294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41008"/>
            <a:ext cx="8229600" cy="857250"/>
          </a:xfrm>
          <a:prstGeom prst="rect">
            <a:avLst/>
          </a:prstGeom>
        </p:spPr>
        <p:txBody>
          <a:bodyPr vert="horz" lIns="91440" tIns="45720" rIns="91440" bIns="45720" rtlCol="0" anchor="ctr">
            <a:normAutofit/>
          </a:bodyPr>
          <a:lstStyle/>
          <a:p>
            <a:r>
              <a:rPr lang="en-CA" dirty="0"/>
              <a:t>SLIDE TITLE</a:t>
            </a:r>
            <a:endParaRPr lang="en-US" dirty="0"/>
          </a:p>
        </p:txBody>
      </p:sp>
      <p:sp>
        <p:nvSpPr>
          <p:cNvPr id="3" name="Text Placeholder 2"/>
          <p:cNvSpPr>
            <a:spLocks noGrp="1"/>
          </p:cNvSpPr>
          <p:nvPr>
            <p:ph type="body" idx="1"/>
          </p:nvPr>
        </p:nvSpPr>
        <p:spPr>
          <a:xfrm>
            <a:off x="457200" y="1369251"/>
            <a:ext cx="8229600" cy="3394075"/>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p:txBody>
      </p:sp>
      <p:sp>
        <p:nvSpPr>
          <p:cNvPr id="7" name="Rectangle 6"/>
          <p:cNvSpPr/>
          <p:nvPr/>
        </p:nvSpPr>
        <p:spPr>
          <a:xfrm>
            <a:off x="0" y="-11749"/>
            <a:ext cx="9144000" cy="448481"/>
          </a:xfrm>
          <a:prstGeom prst="rect">
            <a:avLst/>
          </a:prstGeom>
          <a:solidFill>
            <a:srgbClr val="1D6B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1D6BB5"/>
              </a:solidFill>
            </a:endParaRPr>
          </a:p>
        </p:txBody>
      </p:sp>
      <p:pic>
        <p:nvPicPr>
          <p:cNvPr id="8" name="Picture 7" descr="Cutoff+WashCAP_Logo_Icon-0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3633" y="2633133"/>
            <a:ext cx="2510367" cy="2510367"/>
          </a:xfrm>
          <a:prstGeom prst="rect">
            <a:avLst/>
          </a:prstGeom>
        </p:spPr>
      </p:pic>
      <p:pic>
        <p:nvPicPr>
          <p:cNvPr id="9" name="Picture 8" descr="CAP_noIcon_logo_cmyk.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200" y="4822462"/>
            <a:ext cx="2192055" cy="183463"/>
          </a:xfrm>
          <a:prstGeom prst="rect">
            <a:avLst/>
          </a:prstGeom>
        </p:spPr>
      </p:pic>
    </p:spTree>
    <p:extLst>
      <p:ext uri="{BB962C8B-B14F-4D97-AF65-F5344CB8AC3E}">
        <p14:creationId xmlns:p14="http://schemas.microsoft.com/office/powerpoint/2010/main" val="3043085846"/>
      </p:ext>
    </p:extLst>
  </p:cSld>
  <p:clrMap bg1="lt1" tx1="dk1" bg2="lt2" tx2="dk2" accent1="accent1" accent2="accent2" accent3="accent3" accent4="accent4" accent5="accent5" accent6="accent6" hlink="hlink" folHlink="folHlink"/>
  <p:sldLayoutIdLst>
    <p:sldLayoutId id="2147483676" r:id="rId1"/>
    <p:sldLayoutId id="2147483675" r:id="rId2"/>
    <p:sldLayoutId id="2147483678" r:id="rId3"/>
  </p:sldLayoutIdLst>
  <p:txStyles>
    <p:titleStyle>
      <a:lvl1pPr algn="l" defTabSz="457200" rtl="0" eaLnBrk="1" latinLnBrk="0" hangingPunct="1">
        <a:spcBef>
          <a:spcPct val="0"/>
        </a:spcBef>
        <a:buNone/>
        <a:defRPr sz="3200" b="1" kern="1200">
          <a:solidFill>
            <a:srgbClr val="1D6BB5"/>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6D6E7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kalapos@cleanairpartnership.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leanairpartnership.org/cac/wp-content/uploads/2020/04/ClimateChangeintheTimeofCOVIDApril2020CCNB.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coamerica.org/climate-leadership-amidst-covid-19/?utm_source=eA+Master+List&amp;utm_campaign=fdfa6b049f-EMAIL_CAMPAIGN_2020_04_14_09_25&amp;utm_medium=email&amp;utm_term=0_63328dfbd5-fdfa6b049f-181221521&amp;mc_cid=fdfa6b049f&amp;mc_eid=ba25d46dd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gkalapos@cleanairpartnership.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nai.ca/" TargetMode="External"/><Relationship Id="rId2" Type="http://schemas.openxmlformats.org/officeDocument/2006/relationships/hyperlink" Target="https://www.citywindsor.ca/residents/parksandforestry/Pages/Rediscover-Our-Parks-Parks-and-Outdoor-Recreation-Master-Plan.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ustainontario.com/community-growing-networ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nccommunitygardens.ces.ncsu.edu/covid-19-faq-for-community-gardens/" TargetMode="External"/><Relationship Id="rId2" Type="http://schemas.openxmlformats.org/officeDocument/2006/relationships/hyperlink" Target="https://www.huffingtonpost.ca/entry/victoria-seedlings-coronavirus_ca_5e8819e6c5b6cbaf28296c57" TargetMode="External"/><Relationship Id="rId1" Type="http://schemas.openxmlformats.org/officeDocument/2006/relationships/slideLayout" Target="../slideLayouts/slideLayout2.xml"/><Relationship Id="rId5" Type="http://schemas.openxmlformats.org/officeDocument/2006/relationships/hyperlink" Target="https://globalnews.ca/news/6843382/motion-physical-distancing-outdoors-kingston-councillor/" TargetMode="External"/><Relationship Id="rId4" Type="http://schemas.openxmlformats.org/officeDocument/2006/relationships/hyperlink" Target="https://www.brampton.ca/EN/residents/parks/Pages/Backyard-Gardens.asp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theguardian.com/world/2020/apr/21/milan-seeks-to-prevent-post-crisis-return-of-traffic-pollu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hyperlink" Target="https://www.citylab.com/transportation/2020/04/coronavirus-city-street-public-transit-bike-lanes-covid-19/609190/" TargetMode="External"/><Relationship Id="rId3" Type="http://schemas.openxmlformats.org/officeDocument/2006/relationships/hyperlink" Target="https://www.londonenvironment.net/big_bike_giveaway" TargetMode="External"/><Relationship Id="rId7" Type="http://schemas.openxmlformats.org/officeDocument/2006/relationships/hyperlink" Target="https://edmontonjournal.com/news/local-news/covid-19-city-making-more-room-for-pedestrians-eliminating-beg-buttons-at-56-intersections/" TargetMode="External"/><Relationship Id="rId2" Type="http://schemas.openxmlformats.org/officeDocument/2006/relationships/hyperlink" Target="https://www.forbes.com/sites/carltonreid/2020/04/13/new-zealand-first-country-to-fund-pop-up-bike-lanes-widened-sidewalks-during-lockdown/#7a294167546e" TargetMode="External"/><Relationship Id="rId1" Type="http://schemas.openxmlformats.org/officeDocument/2006/relationships/slideLayout" Target="../slideLayouts/slideLayout2.xml"/><Relationship Id="rId6" Type="http://schemas.openxmlformats.org/officeDocument/2006/relationships/hyperlink" Target="https://www.cbc.ca/news/canada/calgary/biking-naheed-nenshi-COVID-coronavirus-sampson-carra-1.5511968" TargetMode="External"/><Relationship Id="rId11" Type="http://schemas.openxmlformats.org/officeDocument/2006/relationships/hyperlink" Target="https://montreal.ctvnews.ca/bixis-return-and-bike-shops-re-open-doors-due-to-essential-service-designation-1.4883092" TargetMode="External"/><Relationship Id="rId5" Type="http://schemas.openxmlformats.org/officeDocument/2006/relationships/hyperlink" Target="https://nacto.org/program/covid19/" TargetMode="External"/><Relationship Id="rId10" Type="http://schemas.openxmlformats.org/officeDocument/2006/relationships/hyperlink" Target="https://www.cbc.ca/news/canada/montreal/montreal-covid-19-containment-1.5526534" TargetMode="External"/><Relationship Id="rId4" Type="http://schemas.openxmlformats.org/officeDocument/2006/relationships/hyperlink" Target="https://london.ctvnews.ca/city-takes-more-action-to-keep-pedestrians-apart-1.4882564" TargetMode="External"/><Relationship Id="rId9" Type="http://schemas.openxmlformats.org/officeDocument/2006/relationships/hyperlink" Target="https://www.smartcitiesworld.net/news/news/bogota-expands-bike-lanes-overnight-to-curb-coronavirus-spread-5127"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rstreet.org/2020/03/17/4-municipal-transportation-responses-to-the-covid-19-pandemic/" TargetMode="External"/><Relationship Id="rId2" Type="http://schemas.openxmlformats.org/officeDocument/2006/relationships/hyperlink" Target="https://nacto.org/program/covid19/" TargetMode="External"/><Relationship Id="rId1" Type="http://schemas.openxmlformats.org/officeDocument/2006/relationships/slideLayout" Target="../slideLayouts/slideLayout2.xml"/><Relationship Id="rId6" Type="http://schemas.openxmlformats.org/officeDocument/2006/relationships/hyperlink" Target="https://www.londonenvironment.net/big_bike_giveaway" TargetMode="External"/><Relationship Id="rId5" Type="http://schemas.openxmlformats.org/officeDocument/2006/relationships/hyperlink" Target="https://www.transformative-mobility.org/news/the-covid-19-outbreak-and-implications-to-public-transport-some-observations" TargetMode="External"/><Relationship Id="rId4" Type="http://schemas.openxmlformats.org/officeDocument/2006/relationships/hyperlink" Target="https://www.citiesforglobalhealth.org/initiative/prevention-measures-public-transport-services-due-covid-19"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thespec.com/news/hamilton-region/2020/04/11/citys-biggest-arena-transforms-into-a-homeless-shelter-as-hamilton-covid-19-cases-climb-to-232.html" TargetMode="External"/><Relationship Id="rId2" Type="http://schemas.openxmlformats.org/officeDocument/2006/relationships/hyperlink" Target="https://torontopubliclibrary.typepad.com/news_releases/2020/04/toronto-public-library-works-with-toronto-food-banks-to-extend-access-during-covid-19.html" TargetMode="External"/><Relationship Id="rId1" Type="http://schemas.openxmlformats.org/officeDocument/2006/relationships/slideLayout" Target="../slideLayouts/slideLayout2.xml"/><Relationship Id="rId4" Type="http://schemas.openxmlformats.org/officeDocument/2006/relationships/hyperlink" Target="https://montreal.ctvnews.ca/bixis-return-and-bike-shops-re-open-doors-due-to-essential-service-designation-1.4883092"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c40knowledgehub.org/s/cities-and-coronavirus-covid-19?language=en_US" TargetMode="External"/><Relationship Id="rId2" Type="http://schemas.openxmlformats.org/officeDocument/2006/relationships/hyperlink" Target="https://citysharecanada.ca/" TargetMode="External"/><Relationship Id="rId1" Type="http://schemas.openxmlformats.org/officeDocument/2006/relationships/slideLayout" Target="../slideLayouts/slideLayout2.xml"/><Relationship Id="rId5" Type="http://schemas.openxmlformats.org/officeDocument/2006/relationships/hyperlink" Target="https://docs.google.com/document/d/1-0pi__N-E-LzOUcJhOImSZ1_fQcNHSVeyx0m0q-eU9Y/edit#heading=h.58h92q9un5qc" TargetMode="External"/><Relationship Id="rId4" Type="http://schemas.openxmlformats.org/officeDocument/2006/relationships/hyperlink" Target="https://docs.google.com/document/d/1v_oI3xYXaAPkElgJU3bN_EKQAXako2VPT45zWXFw43c/edit"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thinkingcity.org/2020/04/13/pandemic-cities-coronavirus-urban-life/" TargetMode="External"/><Relationship Id="rId2" Type="http://schemas.openxmlformats.org/officeDocument/2006/relationships/hyperlink" Target="https://www.azuremagazine.com/article/will-covid-19-spell-the-end-of-urban-density-dont-bet-on-it/" TargetMode="External"/><Relationship Id="rId1" Type="http://schemas.openxmlformats.org/officeDocument/2006/relationships/slideLayout" Target="../slideLayouts/slideLayout2.xml"/><Relationship Id="rId4" Type="http://schemas.openxmlformats.org/officeDocument/2006/relationships/hyperlink" Target="https://www.planetizen.com/blogs/109051-lessons-pandemics-comparing-urban-and-rural-risk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enr.com/articles/49102-clean-energy-can-drive-post-covid-19-recovery-business-groups-say" TargetMode="External"/><Relationship Id="rId2" Type="http://schemas.openxmlformats.org/officeDocument/2006/relationships/hyperlink" Target="https://www.climateinteractive.org/ci-topics/green-equitable-stimulus-plans/" TargetMode="External"/><Relationship Id="rId1" Type="http://schemas.openxmlformats.org/officeDocument/2006/relationships/slideLayout" Target="../slideLayouts/slideLayout2.xml"/><Relationship Id="rId5" Type="http://schemas.openxmlformats.org/officeDocument/2006/relationships/hyperlink" Target="https://www.mckinsey.com/business-functions/sustainability/our-insights/addressing-climate-change-in-a-post-pandemic-world?cid=other-soc-lkn-mip-mck-oth---&amp;sid=3254767929&amp;linkId=86025535" TargetMode="External"/><Relationship Id="rId4" Type="http://schemas.openxmlformats.org/officeDocument/2006/relationships/hyperlink" Target="https://sloanreview.mit.edu/webinar-covid-climate-and-the-clean-economy/"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leanairpartnership.org/cac/wp-content/uploads/2020/04/ClimateChangeintheTimeofCOVIDApril2020CCNB.pdf" TargetMode="External"/><Relationship Id="rId2" Type="http://schemas.openxmlformats.org/officeDocument/2006/relationships/hyperlink" Target="https://climateoutreach.org/communicating-climate-change-during-the-coronavirus-crisis-evide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gkalapos@cleanairpartnership.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bc.ca/player/play/1710406723645" TargetMode="External"/><Relationship Id="rId2" Type="http://schemas.openxmlformats.org/officeDocument/2006/relationships/hyperlink" Target="https://www.cbc.ca/radio/quirks/mar-21-covid-19-vulnerability-covid-and-climate-and-more-1.550434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cademic.oup.com/eurheartj/article/40/20/1590/5372326" TargetMode="External"/><Relationship Id="rId2" Type="http://schemas.openxmlformats.org/officeDocument/2006/relationships/hyperlink" Target="https://www.theguardian.com/environment/2020/apr/07/air-pollution-linked-to-far-higher-covid-19-death-rates-study-find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usnews.com/news/healthiest-communities/articles/2020-04-01/why-we-cant-ignore-the-link-between-coronavirus-climate-change-and-inequ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leanairpartnership.org/cac/wp-content/uploads/2020/04/ClimateChangeintheTimeofCOVIDApril2020CCNB.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5704" y="2048942"/>
            <a:ext cx="5573404" cy="2308324"/>
          </a:xfrm>
          <a:prstGeom prst="rect">
            <a:avLst/>
          </a:prstGeom>
          <a:noFill/>
        </p:spPr>
        <p:txBody>
          <a:bodyPr wrap="square" rtlCol="0">
            <a:spAutoFit/>
          </a:bodyPr>
          <a:lstStyle/>
          <a:p>
            <a:r>
              <a:rPr lang="en-US" b="1" dirty="0">
                <a:solidFill>
                  <a:srgbClr val="6D6E71"/>
                </a:solidFill>
                <a:latin typeface="Century Gothic"/>
                <a:cs typeface="Century Gothic"/>
              </a:rPr>
              <a:t>Version as of April 23rd, 2020</a:t>
            </a:r>
          </a:p>
          <a:p>
            <a:endParaRPr lang="en-US" b="1" dirty="0">
              <a:solidFill>
                <a:srgbClr val="6D6E71"/>
              </a:solidFill>
              <a:latin typeface="Century Gothic"/>
              <a:cs typeface="Century Gothic"/>
            </a:endParaRPr>
          </a:p>
          <a:p>
            <a:r>
              <a:rPr lang="en-US" b="1" dirty="0">
                <a:solidFill>
                  <a:srgbClr val="6D6E71"/>
                </a:solidFill>
                <a:latin typeface="Century Gothic"/>
                <a:cs typeface="Century Gothic"/>
              </a:rPr>
              <a:t>Goal is to Crowdsource Messaging/Resources/Strategies </a:t>
            </a:r>
          </a:p>
          <a:p>
            <a:r>
              <a:rPr lang="en-US" b="1" dirty="0">
                <a:solidFill>
                  <a:srgbClr val="6D6E71"/>
                </a:solidFill>
                <a:latin typeface="Century Gothic"/>
                <a:cs typeface="Century Gothic"/>
              </a:rPr>
              <a:t> </a:t>
            </a:r>
          </a:p>
          <a:p>
            <a:r>
              <a:rPr lang="en-US" b="1" dirty="0">
                <a:solidFill>
                  <a:srgbClr val="6D6E71"/>
                </a:solidFill>
                <a:latin typeface="Century Gothic"/>
                <a:cs typeface="Century Gothic"/>
              </a:rPr>
              <a:t>To provide any suggestions for additions just email </a:t>
            </a:r>
            <a:r>
              <a:rPr lang="en-US" b="1" dirty="0">
                <a:solidFill>
                  <a:srgbClr val="6D6E71"/>
                </a:solidFill>
                <a:latin typeface="Century Gothic"/>
                <a:cs typeface="Century Gothic"/>
                <a:hlinkClick r:id="rId2"/>
              </a:rPr>
              <a:t>gkalapos@cleanairpartnership.org</a:t>
            </a:r>
            <a:endParaRPr lang="en-US" b="1" dirty="0">
              <a:solidFill>
                <a:srgbClr val="6D6E71"/>
              </a:solidFill>
              <a:latin typeface="Century Gothic"/>
              <a:cs typeface="Century Gothic"/>
            </a:endParaRPr>
          </a:p>
          <a:p>
            <a:endParaRPr lang="en-US" b="1" dirty="0">
              <a:solidFill>
                <a:srgbClr val="6D6E71"/>
              </a:solidFill>
              <a:latin typeface="Century Gothic"/>
              <a:cs typeface="Century Gothic"/>
            </a:endParaRPr>
          </a:p>
        </p:txBody>
      </p:sp>
      <p:sp>
        <p:nvSpPr>
          <p:cNvPr id="3" name="TextBox 2"/>
          <p:cNvSpPr txBox="1"/>
          <p:nvPr/>
        </p:nvSpPr>
        <p:spPr>
          <a:xfrm>
            <a:off x="475704" y="222879"/>
            <a:ext cx="8337176" cy="547201"/>
          </a:xfrm>
          <a:prstGeom prst="rect">
            <a:avLst/>
          </a:prstGeom>
          <a:noFill/>
        </p:spPr>
        <p:txBody>
          <a:bodyPr wrap="square" rtlCol="0">
            <a:spAutoFit/>
          </a:bodyPr>
          <a:lstStyle/>
          <a:p>
            <a:pPr>
              <a:lnSpc>
                <a:spcPct val="140000"/>
              </a:lnSpc>
            </a:pPr>
            <a:r>
              <a:rPr lang="en-US" sz="2400" b="1" dirty="0">
                <a:solidFill>
                  <a:srgbClr val="345071"/>
                </a:solidFill>
                <a:latin typeface="Century Gothic"/>
                <a:cs typeface="Century Gothic"/>
              </a:rPr>
              <a:t>Planning for COVID and Climate</a:t>
            </a:r>
          </a:p>
        </p:txBody>
      </p:sp>
    </p:spTree>
    <p:extLst>
      <p:ext uri="{BB962C8B-B14F-4D97-AF65-F5344CB8AC3E}">
        <p14:creationId xmlns:p14="http://schemas.microsoft.com/office/powerpoint/2010/main" val="233499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hlinkClick r:id="rId2"/>
              </a:rPr>
              <a:t>Nurturing caring values, communicating in a pandemic: While not undermining environmental protection now and in the future: Louise Comeau Conservation Council of New Brunswick (</a:t>
            </a:r>
            <a:r>
              <a:rPr lang="en-US" sz="2000" dirty="0" err="1">
                <a:hlinkClick r:id="rId2"/>
              </a:rPr>
              <a:t>cont</a:t>
            </a:r>
            <a:r>
              <a:rPr lang="en-US" sz="2000" dirty="0">
                <a:hlinkClick r:id="rId2"/>
              </a:rPr>
              <a:t>…) </a:t>
            </a:r>
            <a:endParaRPr lang="en-US" sz="20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Communications Tips </a:t>
            </a:r>
          </a:p>
          <a:p>
            <a:r>
              <a:rPr lang="en-US" dirty="0"/>
              <a:t>Don’t only talk about economic stimulus, talk about just recovery, rebuilding, renewing, reimagining, economic and ecological resilience, community and personal preparedness and security. </a:t>
            </a:r>
          </a:p>
          <a:p>
            <a:r>
              <a:rPr lang="en-US" dirty="0"/>
              <a:t>Try not to use the war narrative. This is a love story, not a war one. This is about humanity coming together to protect each other, putting public health and lives as a priority, it shows our inter-connectedness, dependence on each other, how humans are willing to support each other and make sacrifices for each other’s sake.  </a:t>
            </a:r>
          </a:p>
          <a:p>
            <a:r>
              <a:rPr lang="en-US" dirty="0"/>
              <a:t>It shows our respect and appreciation for our shared humanity.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011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COVID/Climate Connections</a:t>
            </a:r>
          </a:p>
        </p:txBody>
      </p:sp>
      <p:sp>
        <p:nvSpPr>
          <p:cNvPr id="3" name="Content Placeholder 2"/>
          <p:cNvSpPr>
            <a:spLocks noGrp="1"/>
          </p:cNvSpPr>
          <p:nvPr>
            <p:ph idx="1"/>
          </p:nvPr>
        </p:nvSpPr>
        <p:spPr/>
        <p:txBody>
          <a:bodyPr>
            <a:normAutofit fontScale="47500" lnSpcReduction="20000"/>
          </a:bodyPr>
          <a:lstStyle/>
          <a:p>
            <a:pPr lvl="0" fontAlgn="base"/>
            <a:r>
              <a:rPr lang="en-CA" dirty="0"/>
              <a:t>We can tackle monumental challenges: A key lesson from COVID is we can muster society, the policies, and the financial resources to quickly address problems of significant importance.</a:t>
            </a:r>
          </a:p>
          <a:p>
            <a:pPr lvl="0" fontAlgn="base"/>
            <a:r>
              <a:rPr lang="en-CA" dirty="0"/>
              <a:t>Timing Matters: With COVID-19, quick action by health and governmental officials on COVID has made a huge difference. The longer we wait to mitigate and prepare for the climate emergency, the more it will cost us both in lives and livelihoods.</a:t>
            </a:r>
            <a:endParaRPr lang="en-US" dirty="0"/>
          </a:p>
          <a:p>
            <a:pPr lvl="0" fontAlgn="base"/>
            <a:r>
              <a:rPr lang="en-CA" dirty="0"/>
              <a:t>Crises highlight injustices in society: COVID-19 is shining a light on the health, economic, societal, and racial inequities embedded in our society. </a:t>
            </a:r>
            <a:endParaRPr lang="en-US" dirty="0"/>
          </a:p>
          <a:p>
            <a:pPr lvl="0" fontAlgn="base"/>
            <a:r>
              <a:rPr lang="en-CA" dirty="0"/>
              <a:t>Preparation Matters: Countries like South Korea that were prepared with good public health systems and pandemic-trained professionals ready with testing, protection, and treatment equipment and supplies, have had much lower COVID-19 incidence and much quicker recovery than we’ve had. We must prepare for climate change with similar mastery. </a:t>
            </a:r>
            <a:endParaRPr lang="en-US" dirty="0"/>
          </a:p>
          <a:p>
            <a:pPr lvl="0" fontAlgn="base"/>
            <a:r>
              <a:rPr lang="en-CA" dirty="0"/>
              <a:t>Science and Facts Matter: Trust in experts and science has been critical for the successes in COVID-19 response and public welfare. We need our society and leaders to understand the importance of science, facts and climate realities; the existential threats and the opportunities.</a:t>
            </a:r>
            <a:endParaRPr lang="en-US" dirty="0"/>
          </a:p>
          <a:p>
            <a:pPr lvl="0" fontAlgn="base"/>
            <a:r>
              <a:rPr lang="en-CA" dirty="0"/>
              <a:t>Leadership Matters:  We need our leaders to step up and champion the information, plans, and resources to effectively address climate change.</a:t>
            </a:r>
            <a:endParaRPr lang="en-US" dirty="0"/>
          </a:p>
          <a:p>
            <a:pPr lvl="0" fontAlgn="base"/>
            <a:r>
              <a:rPr lang="en-US" dirty="0"/>
              <a:t>Individual actions matter, but can’t succeed without systems put in place to ensure all individuals join the effort. </a:t>
            </a:r>
          </a:p>
          <a:p>
            <a:pPr fontAlgn="base"/>
            <a:r>
              <a:rPr lang="en-CA" dirty="0"/>
              <a:t>Transparency and Honesty Matter</a:t>
            </a:r>
          </a:p>
          <a:p>
            <a:pPr fontAlgn="base"/>
            <a:r>
              <a:rPr lang="en-CA" dirty="0"/>
              <a:t>Reference: </a:t>
            </a:r>
            <a:r>
              <a:rPr lang="en-CA" dirty="0" err="1">
                <a:hlinkClick r:id="rId2"/>
              </a:rPr>
              <a:t>EcoAmerica</a:t>
            </a:r>
            <a:r>
              <a:rPr lang="en-CA" dirty="0">
                <a:hlinkClick r:id="rId2"/>
              </a:rPr>
              <a:t> (April 10, 2020) Climate Leadership Amidst COVID 19</a:t>
            </a:r>
            <a:endParaRPr lang="en-US" dirty="0"/>
          </a:p>
          <a:p>
            <a:pPr lvl="0" fontAlgn="base"/>
            <a:endParaRPr lang="en-US" dirty="0"/>
          </a:p>
          <a:p>
            <a:endParaRPr lang="en-US" dirty="0"/>
          </a:p>
        </p:txBody>
      </p:sp>
    </p:spTree>
    <p:extLst>
      <p:ext uri="{BB962C8B-B14F-4D97-AF65-F5344CB8AC3E}">
        <p14:creationId xmlns:p14="http://schemas.microsoft.com/office/powerpoint/2010/main" val="3319423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B3C94-B5D8-43B1-860C-4C8BF59400BE}"/>
              </a:ext>
            </a:extLst>
          </p:cNvPr>
          <p:cNvSpPr>
            <a:spLocks noGrp="1"/>
          </p:cNvSpPr>
          <p:nvPr>
            <p:ph type="ctrTitle"/>
          </p:nvPr>
        </p:nvSpPr>
        <p:spPr/>
        <p:txBody>
          <a:bodyPr/>
          <a:lstStyle/>
          <a:p>
            <a:pPr algn="ctr"/>
            <a:r>
              <a:rPr lang="en-US" dirty="0"/>
              <a:t>COVID Economic Recovery and Climate Action </a:t>
            </a:r>
          </a:p>
        </p:txBody>
      </p:sp>
    </p:spTree>
    <p:extLst>
      <p:ext uri="{BB962C8B-B14F-4D97-AF65-F5344CB8AC3E}">
        <p14:creationId xmlns:p14="http://schemas.microsoft.com/office/powerpoint/2010/main" val="3020328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We Advance our COVID Recovery will Influence us for the Next Generation </a:t>
            </a:r>
          </a:p>
        </p:txBody>
      </p:sp>
      <p:sp>
        <p:nvSpPr>
          <p:cNvPr id="3" name="Content Placeholder 2"/>
          <p:cNvSpPr>
            <a:spLocks noGrp="1"/>
          </p:cNvSpPr>
          <p:nvPr>
            <p:ph idx="1"/>
          </p:nvPr>
        </p:nvSpPr>
        <p:spPr>
          <a:xfrm>
            <a:off x="457200" y="1503589"/>
            <a:ext cx="8229600" cy="3394075"/>
          </a:xfrm>
        </p:spPr>
        <p:txBody>
          <a:bodyPr>
            <a:normAutofit fontScale="70000" lnSpcReduction="20000"/>
          </a:bodyPr>
          <a:lstStyle/>
          <a:p>
            <a:r>
              <a:rPr lang="en-US" sz="2600" dirty="0"/>
              <a:t>How we choose to help our communities and our economy recover from COVID will influence the direction we move in for the next 10 – 15 years. </a:t>
            </a:r>
          </a:p>
          <a:p>
            <a:r>
              <a:rPr lang="en-US" sz="2600" dirty="0"/>
              <a:t>Go through each of our climate actions and identify the economic recovery elements of those actions</a:t>
            </a:r>
          </a:p>
          <a:p>
            <a:r>
              <a:rPr lang="en-US" sz="2600" dirty="0"/>
              <a:t>Employment opportunities  </a:t>
            </a:r>
          </a:p>
          <a:p>
            <a:r>
              <a:rPr lang="en-US" sz="2600" dirty="0"/>
              <a:t>What can that be done in a qualitative way </a:t>
            </a:r>
          </a:p>
          <a:p>
            <a:r>
              <a:rPr lang="en-US" sz="2600" dirty="0"/>
              <a:t>What can that be done in a quantitative way </a:t>
            </a:r>
          </a:p>
          <a:p>
            <a:r>
              <a:rPr lang="en-US" sz="2600" dirty="0"/>
              <a:t>Who would we need to work with to help enable us to do that? </a:t>
            </a:r>
          </a:p>
          <a:p>
            <a:r>
              <a:rPr lang="en-US" sz="2600" dirty="0"/>
              <a:t>What new challenges and opportunities will our post COVID emergency bring upon us. We will be better able to address challenges and advance opportunities by working together and supporting each other’s efforts. </a:t>
            </a:r>
          </a:p>
          <a:p>
            <a:endParaRPr lang="en-US" dirty="0"/>
          </a:p>
        </p:txBody>
      </p:sp>
    </p:spTree>
    <p:extLst>
      <p:ext uri="{BB962C8B-B14F-4D97-AF65-F5344CB8AC3E}">
        <p14:creationId xmlns:p14="http://schemas.microsoft.com/office/powerpoint/2010/main" val="741733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Space </a:t>
            </a:r>
          </a:p>
        </p:txBody>
      </p:sp>
      <p:sp>
        <p:nvSpPr>
          <p:cNvPr id="3" name="Content Placeholder 2"/>
          <p:cNvSpPr>
            <a:spLocks noGrp="1"/>
          </p:cNvSpPr>
          <p:nvPr>
            <p:ph idx="1"/>
          </p:nvPr>
        </p:nvSpPr>
        <p:spPr/>
        <p:txBody>
          <a:bodyPr>
            <a:normAutofit fontScale="70000" lnSpcReduction="20000"/>
          </a:bodyPr>
          <a:lstStyle/>
          <a:p>
            <a:r>
              <a:rPr lang="en-US" dirty="0"/>
              <a:t>Definition of Green Space: parks, sports fields, woods, grassland and meadows, wetlands and other ecosystems. Different types of green spaces may require different approaches depending on how much an issue physical distancing requirements would be to practice and enforce.  </a:t>
            </a:r>
          </a:p>
          <a:p>
            <a:r>
              <a:rPr lang="en-US" dirty="0"/>
              <a:t>Balance between providing access to space to exercise and for mental health. </a:t>
            </a:r>
          </a:p>
          <a:p>
            <a:r>
              <a:rPr lang="en-US" dirty="0"/>
              <a:t>Ensuring that physical distancing is being practiced. Trying to better understand the leading practice re: How to ensure/enforce? </a:t>
            </a:r>
          </a:p>
          <a:p>
            <a:r>
              <a:rPr lang="en-US" dirty="0"/>
              <a:t>People power needed to make sure it is not having the unintended consequence of too many people using at once. Government can’t do this on its own. </a:t>
            </a:r>
          </a:p>
          <a:p>
            <a:r>
              <a:rPr lang="en-US" dirty="0"/>
              <a:t>Question to ponder….Longer term appreciation of the value of green space. How to advance that to increase green space in communities over the longer term?  </a:t>
            </a:r>
          </a:p>
        </p:txBody>
      </p:sp>
    </p:spTree>
    <p:extLst>
      <p:ext uri="{BB962C8B-B14F-4D97-AF65-F5344CB8AC3E}">
        <p14:creationId xmlns:p14="http://schemas.microsoft.com/office/powerpoint/2010/main" val="1058180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Space </a:t>
            </a:r>
          </a:p>
        </p:txBody>
      </p:sp>
      <p:sp>
        <p:nvSpPr>
          <p:cNvPr id="3" name="Content Placeholder 2"/>
          <p:cNvSpPr>
            <a:spLocks noGrp="1"/>
          </p:cNvSpPr>
          <p:nvPr>
            <p:ph idx="1"/>
          </p:nvPr>
        </p:nvSpPr>
        <p:spPr/>
        <p:txBody>
          <a:bodyPr>
            <a:normAutofit fontScale="47500" lnSpcReduction="20000"/>
          </a:bodyPr>
          <a:lstStyle/>
          <a:p>
            <a:r>
              <a:rPr lang="en-US" dirty="0"/>
              <a:t>How municipalities are dealing with Green Spaces during COVID emergency (different strategies and pros and cons) </a:t>
            </a:r>
          </a:p>
          <a:p>
            <a:r>
              <a:rPr lang="en-US" dirty="0"/>
              <a:t>Closing off access completely – Not well received, has public health implications re space for exercise. Has significant equity implications in that some residents may have outdoor space (such as those with backyards) but many residents without private outdoor space rely on public green spaces. </a:t>
            </a:r>
          </a:p>
          <a:p>
            <a:r>
              <a:rPr lang="en-US" dirty="0"/>
              <a:t>Closing off parking (thereby reducing access to green spaces to help with physical distancing but still allows for use by local communities). Can have equity implications as green space is not equally accessible across our communities. Can foster research and consideration within municipalities re the equitable access to green space across the community. </a:t>
            </a:r>
          </a:p>
          <a:p>
            <a:r>
              <a:rPr lang="en-US" dirty="0"/>
              <a:t>Different strategies needed for playgrounds or other riskier touch amenities. However there are different risks between playground and green spaces. Shouldn’t there be a different strategy re playgrounds, sport fields, and green spaces? </a:t>
            </a:r>
          </a:p>
          <a:p>
            <a:r>
              <a:rPr lang="en-US" dirty="0"/>
              <a:t>Allowing access with physical distancing requirements still in place. Parking lots pose a risk re physical distancing. Signage and consideration is key to getting residents to respect and practice physical distancing. </a:t>
            </a:r>
          </a:p>
          <a:p>
            <a:r>
              <a:rPr lang="en-US" dirty="0"/>
              <a:t>Physical distancing pathway allocation space. May need to require direction instructions in order to allow space for passing while physical distancing. </a:t>
            </a:r>
          </a:p>
          <a:p>
            <a:r>
              <a:rPr lang="en-US" dirty="0"/>
              <a:t>Adding in additional pathways (can be temporary or made permanent)</a:t>
            </a:r>
          </a:p>
          <a:p>
            <a:r>
              <a:rPr lang="en-US" dirty="0"/>
              <a:t>How to enforce: getting residents to report when there are issues; using drones; signage that the green space will only be accessible if physical distancing requirements are followed; allowing access based on license plate; may need to close off access if its not being practiced; </a:t>
            </a:r>
          </a:p>
          <a:p>
            <a:r>
              <a:rPr lang="en-US" dirty="0"/>
              <a:t>Having to close down access to green space if physical distancing isn't being followed. Good education and promotion opportunity to encourage appropriate behavior. </a:t>
            </a:r>
          </a:p>
          <a:p>
            <a:endParaRPr lang="en-US" dirty="0"/>
          </a:p>
        </p:txBody>
      </p:sp>
    </p:spTree>
    <p:extLst>
      <p:ext uri="{BB962C8B-B14F-4D97-AF65-F5344CB8AC3E}">
        <p14:creationId xmlns:p14="http://schemas.microsoft.com/office/powerpoint/2010/main" val="3313868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Green Space, Climate &amp; Health Connections </a:t>
            </a:r>
          </a:p>
        </p:txBody>
      </p:sp>
      <p:sp>
        <p:nvSpPr>
          <p:cNvPr id="3" name="Content Placeholder 2"/>
          <p:cNvSpPr>
            <a:spLocks noGrp="1"/>
          </p:cNvSpPr>
          <p:nvPr>
            <p:ph idx="1"/>
          </p:nvPr>
        </p:nvSpPr>
        <p:spPr/>
        <p:txBody>
          <a:bodyPr>
            <a:normAutofit fontScale="85000" lnSpcReduction="20000"/>
          </a:bodyPr>
          <a:lstStyle/>
          <a:p>
            <a:r>
              <a:rPr lang="en-US" dirty="0"/>
              <a:t>Space for physical exercise, obesity intervention and associated public health benefits such as mental health  </a:t>
            </a:r>
          </a:p>
          <a:p>
            <a:r>
              <a:rPr lang="en-US" dirty="0"/>
              <a:t>Air quality improvements</a:t>
            </a:r>
          </a:p>
          <a:p>
            <a:r>
              <a:rPr lang="en-US" dirty="0"/>
              <a:t>Urban heat island reductions and heat stress reduction </a:t>
            </a:r>
          </a:p>
          <a:p>
            <a:r>
              <a:rPr lang="en-US" dirty="0"/>
              <a:t>Precipitation/stormwater and flood management  </a:t>
            </a:r>
          </a:p>
          <a:p>
            <a:r>
              <a:rPr lang="en-US" dirty="0"/>
              <a:t>Carbon sink </a:t>
            </a:r>
          </a:p>
          <a:p>
            <a:r>
              <a:rPr lang="en-US" dirty="0"/>
              <a:t>Social cohesion/social capital value (always gets underestimated) </a:t>
            </a:r>
          </a:p>
          <a:p>
            <a:r>
              <a:rPr lang="en-US" dirty="0"/>
              <a:t>How can this present an opportunity to make sure equity to green space benefits are provided to all communities with special emphasis for those least served thus far.  </a:t>
            </a:r>
          </a:p>
        </p:txBody>
      </p:sp>
    </p:spTree>
    <p:extLst>
      <p:ext uri="{BB962C8B-B14F-4D97-AF65-F5344CB8AC3E}">
        <p14:creationId xmlns:p14="http://schemas.microsoft.com/office/powerpoint/2010/main" val="1315295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Space </a:t>
            </a:r>
          </a:p>
        </p:txBody>
      </p:sp>
      <p:sp>
        <p:nvSpPr>
          <p:cNvPr id="3" name="Content Placeholder 2"/>
          <p:cNvSpPr>
            <a:spLocks noGrp="1"/>
          </p:cNvSpPr>
          <p:nvPr>
            <p:ph idx="1"/>
          </p:nvPr>
        </p:nvSpPr>
        <p:spPr/>
        <p:txBody>
          <a:bodyPr>
            <a:normAutofit fontScale="62500" lnSpcReduction="20000"/>
          </a:bodyPr>
          <a:lstStyle/>
          <a:p>
            <a:r>
              <a:rPr lang="en-US" dirty="0"/>
              <a:t>How the COVID experience may be able to build more public/political support for the value of green space? </a:t>
            </a:r>
          </a:p>
          <a:p>
            <a:r>
              <a:rPr lang="en-US" dirty="0"/>
              <a:t>Underutilized space and Green Space conversions?  </a:t>
            </a:r>
          </a:p>
          <a:p>
            <a:r>
              <a:rPr lang="en-US" dirty="0"/>
              <a:t>Can this help with supports for Green Streets? </a:t>
            </a:r>
          </a:p>
          <a:p>
            <a:r>
              <a:rPr lang="en-US" dirty="0"/>
              <a:t>Possibility of increased resident support/advocacy for more green space across the community. Or more diversity in allocation to non sport-fields land uses within green spaces? For our green spaces to serve a wider variety of uses across our communities. Either in the short-term while sport fields may be out of use or over the longer term re increasing more diverse uses through Parks Master Planning process. </a:t>
            </a:r>
          </a:p>
          <a:p>
            <a:r>
              <a:rPr lang="en-US" dirty="0"/>
              <a:t>Hoped for outcome: can COVID experience build a new approach to city planning that brings open spaces, watersheds, forests and parks into the heart of how we think about and plan our communities?</a:t>
            </a:r>
          </a:p>
          <a:p>
            <a:r>
              <a:rPr lang="en-US" dirty="0"/>
              <a:t>Brainstorming messaging &amp; resources so that all can be equipped to engage in these conversations in their municipality and communities. </a:t>
            </a:r>
          </a:p>
          <a:p>
            <a:endParaRPr lang="en-US" dirty="0"/>
          </a:p>
        </p:txBody>
      </p:sp>
    </p:spTree>
    <p:extLst>
      <p:ext uri="{BB962C8B-B14F-4D97-AF65-F5344CB8AC3E}">
        <p14:creationId xmlns:p14="http://schemas.microsoft.com/office/powerpoint/2010/main" val="2729923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Space Action Items </a:t>
            </a:r>
          </a:p>
        </p:txBody>
      </p:sp>
      <p:sp>
        <p:nvSpPr>
          <p:cNvPr id="3" name="Content Placeholder 2"/>
          <p:cNvSpPr>
            <a:spLocks noGrp="1"/>
          </p:cNvSpPr>
          <p:nvPr>
            <p:ph idx="1"/>
          </p:nvPr>
        </p:nvSpPr>
        <p:spPr/>
        <p:txBody>
          <a:bodyPr>
            <a:normAutofit fontScale="92500" lnSpcReduction="20000"/>
          </a:bodyPr>
          <a:lstStyle/>
          <a:p>
            <a:r>
              <a:rPr lang="en-US" dirty="0"/>
              <a:t>Has your municipality done any analysis of the equitable access to green space across the community? If not yet, that would be important to undertake. </a:t>
            </a:r>
          </a:p>
          <a:p>
            <a:r>
              <a:rPr lang="en-US" dirty="0"/>
              <a:t>Is equitable access to Green Space taken into consideration in identifying priority </a:t>
            </a:r>
            <a:r>
              <a:rPr lang="en-US" dirty="0" err="1"/>
              <a:t>neighbourhoods</a:t>
            </a:r>
            <a:r>
              <a:rPr lang="en-US" dirty="0"/>
              <a:t>? </a:t>
            </a:r>
          </a:p>
          <a:p>
            <a:r>
              <a:rPr lang="en-US" dirty="0"/>
              <a:t>What methodology/mapping tools may be able to help municipalities undertake the above work? </a:t>
            </a:r>
          </a:p>
          <a:p>
            <a:r>
              <a:rPr lang="en-US" dirty="0"/>
              <a:t>Which municipalities have already undertaken this work and can share their experiences? If your municipality has advanced such work please let Gaby know at:  </a:t>
            </a:r>
            <a:r>
              <a:rPr lang="en-US" dirty="0">
                <a:hlinkClick r:id="rId2"/>
              </a:rPr>
              <a:t>gkalapos@cleanairpartnership.org</a:t>
            </a:r>
            <a:r>
              <a:rPr lang="en-US" dirty="0"/>
              <a:t> </a:t>
            </a:r>
          </a:p>
        </p:txBody>
      </p:sp>
    </p:spTree>
    <p:extLst>
      <p:ext uri="{BB962C8B-B14F-4D97-AF65-F5344CB8AC3E}">
        <p14:creationId xmlns:p14="http://schemas.microsoft.com/office/powerpoint/2010/main" val="4018728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Space Learnings </a:t>
            </a:r>
          </a:p>
        </p:txBody>
      </p:sp>
      <p:sp>
        <p:nvSpPr>
          <p:cNvPr id="3" name="Content Placeholder 2"/>
          <p:cNvSpPr>
            <a:spLocks noGrp="1"/>
          </p:cNvSpPr>
          <p:nvPr>
            <p:ph idx="1"/>
          </p:nvPr>
        </p:nvSpPr>
        <p:spPr/>
        <p:txBody>
          <a:bodyPr>
            <a:normAutofit/>
          </a:bodyPr>
          <a:lstStyle/>
          <a:p>
            <a:r>
              <a:rPr lang="en-US" dirty="0"/>
              <a:t>Windsor did explore equity re access to green space as part of their </a:t>
            </a:r>
            <a:r>
              <a:rPr lang="en-US" dirty="0">
                <a:hlinkClick r:id="rId2"/>
              </a:rPr>
              <a:t>Parks Master Plan </a:t>
            </a:r>
            <a:endParaRPr lang="en-US" dirty="0"/>
          </a:p>
          <a:p>
            <a:r>
              <a:rPr lang="en-US" dirty="0"/>
              <a:t>Oshawa as part of the </a:t>
            </a:r>
            <a:r>
              <a:rPr lang="en-US" dirty="0">
                <a:hlinkClick r:id="rId3"/>
              </a:rPr>
              <a:t>MNAI</a:t>
            </a:r>
            <a:r>
              <a:rPr lang="en-US" dirty="0"/>
              <a:t> exploring how green space access can be brought into the priority </a:t>
            </a:r>
            <a:r>
              <a:rPr lang="en-US" dirty="0" err="1"/>
              <a:t>neighbourhoods</a:t>
            </a:r>
            <a:r>
              <a:rPr lang="en-US" dirty="0"/>
              <a:t> identification methodology. </a:t>
            </a:r>
          </a:p>
          <a:p>
            <a:r>
              <a:rPr lang="en-US" dirty="0"/>
              <a:t>Peel Region Priority Planning Mapping Tool may provide insights into methodology. </a:t>
            </a:r>
          </a:p>
          <a:p>
            <a:endParaRPr lang="en-US" dirty="0"/>
          </a:p>
        </p:txBody>
      </p:sp>
    </p:spTree>
    <p:extLst>
      <p:ext uri="{BB962C8B-B14F-4D97-AF65-F5344CB8AC3E}">
        <p14:creationId xmlns:p14="http://schemas.microsoft.com/office/powerpoint/2010/main" val="1354862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Planning for COVID and Climate Goals </a:t>
            </a:r>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a:t>Discussion/Input RE: COVID/Climate Connections messaging. Hoping to get your input on the messaging developed thus far. </a:t>
            </a:r>
          </a:p>
          <a:p>
            <a:pPr marL="457200" indent="-457200">
              <a:buFont typeface="+mj-lt"/>
              <a:buAutoNum type="arabicPeriod"/>
            </a:pPr>
            <a:r>
              <a:rPr lang="en-US" dirty="0"/>
              <a:t>Sustainability/Climate Lens applied to municipal COVID Response and Recovery Plans. Ensuring a sustainability lead and lens application within municipal COVID teams. </a:t>
            </a:r>
          </a:p>
          <a:p>
            <a:pPr marL="457200" indent="-457200">
              <a:buFont typeface="+mj-lt"/>
              <a:buAutoNum type="arabicPeriod"/>
            </a:pPr>
            <a:r>
              <a:rPr lang="en-US" dirty="0"/>
              <a:t>CAP would facilitate a crowd sourcing support across municipalities to enable the application of the lens, resources,  perspectives, action items to support the application of a Sustainability/Climate Lens application. </a:t>
            </a:r>
          </a:p>
          <a:p>
            <a:pPr marL="457200" indent="-457200">
              <a:buFont typeface="+mj-lt"/>
              <a:buAutoNum type="arabicPeriod"/>
            </a:pPr>
            <a:r>
              <a:rPr lang="en-US" dirty="0"/>
              <a:t>Municipal advocacy re advancing a Climate friendly COVID Economic Recovery Strategy. Gathering collective input on what municipalities see as priorities.  </a:t>
            </a:r>
          </a:p>
          <a:p>
            <a:pPr marL="457200" indent="-457200">
              <a:buFont typeface="+mj-lt"/>
              <a:buAutoNum type="arabicPeriod"/>
            </a:pPr>
            <a:r>
              <a:rPr lang="en-US" dirty="0"/>
              <a:t>Other needed supports/priorities as you see them, just let us know. </a:t>
            </a:r>
          </a:p>
        </p:txBody>
      </p:sp>
    </p:spTree>
    <p:extLst>
      <p:ext uri="{BB962C8B-B14F-4D97-AF65-F5344CB8AC3E}">
        <p14:creationId xmlns:p14="http://schemas.microsoft.com/office/powerpoint/2010/main" val="3750151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Community Gardening and Urban Agricultures Plans </a:t>
            </a:r>
          </a:p>
        </p:txBody>
      </p:sp>
      <p:sp>
        <p:nvSpPr>
          <p:cNvPr id="3" name="Content Placeholder 2"/>
          <p:cNvSpPr>
            <a:spLocks noGrp="1"/>
          </p:cNvSpPr>
          <p:nvPr>
            <p:ph idx="1"/>
          </p:nvPr>
        </p:nvSpPr>
        <p:spPr/>
        <p:txBody>
          <a:bodyPr/>
          <a:lstStyle/>
          <a:p>
            <a:r>
              <a:rPr lang="en-US" dirty="0"/>
              <a:t>Work taking place to classify community gardens as an essential service. </a:t>
            </a:r>
            <a:r>
              <a:rPr lang="en-US" dirty="0">
                <a:hlinkClick r:id="rId2"/>
              </a:rPr>
              <a:t>Sustain Ontario is working with the Province on that and has highlighted approaches across Canada. </a:t>
            </a:r>
            <a:endParaRPr lang="en-US" dirty="0"/>
          </a:p>
          <a:p>
            <a:r>
              <a:rPr lang="en-US" dirty="0"/>
              <a:t>How can COVID lend support to food security actions?</a:t>
            </a:r>
          </a:p>
          <a:p>
            <a:pPr marL="0" indent="0">
              <a:buNone/>
            </a:pPr>
            <a:endParaRPr lang="en-US" dirty="0"/>
          </a:p>
        </p:txBody>
      </p:sp>
    </p:spTree>
    <p:extLst>
      <p:ext uri="{BB962C8B-B14F-4D97-AF65-F5344CB8AC3E}">
        <p14:creationId xmlns:p14="http://schemas.microsoft.com/office/powerpoint/2010/main" val="4044034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Community Gardening Efforts and Considerations </a:t>
            </a:r>
          </a:p>
        </p:txBody>
      </p:sp>
      <p:sp>
        <p:nvSpPr>
          <p:cNvPr id="3" name="Content Placeholder 2"/>
          <p:cNvSpPr>
            <a:spLocks noGrp="1"/>
          </p:cNvSpPr>
          <p:nvPr>
            <p:ph idx="1"/>
          </p:nvPr>
        </p:nvSpPr>
        <p:spPr/>
        <p:txBody>
          <a:bodyPr>
            <a:normAutofit fontScale="55000" lnSpcReduction="20000"/>
          </a:bodyPr>
          <a:lstStyle/>
          <a:p>
            <a:r>
              <a:rPr lang="en-CA" dirty="0">
                <a:hlinkClick r:id="rId2"/>
              </a:rPr>
              <a:t>Victoria. BC has assigned Parks staff to start growing vegetable seedlings for residents. </a:t>
            </a:r>
            <a:endParaRPr lang="en-CA" dirty="0"/>
          </a:p>
          <a:p>
            <a:r>
              <a:rPr lang="en-CA" dirty="0">
                <a:hlinkClick r:id="rId3"/>
              </a:rPr>
              <a:t>North Carolina: COVID-19 FAQ for Community Gardens</a:t>
            </a:r>
            <a:endParaRPr lang="en-CA" dirty="0"/>
          </a:p>
          <a:p>
            <a:r>
              <a:rPr lang="en-US" dirty="0"/>
              <a:t>Strategies to enable physical distancing at community gardens (if not enough space may need to time share access (possibly via numbering plots and allocating days/times based on even and odd numbers to provide more buffer space for physical distancing). </a:t>
            </a:r>
          </a:p>
          <a:p>
            <a:r>
              <a:rPr lang="en-US" dirty="0"/>
              <a:t>Brampton, Ontario: Community Gardening program is closed however they have set up a </a:t>
            </a:r>
            <a:r>
              <a:rPr lang="en-US" dirty="0">
                <a:hlinkClick r:id="rId4"/>
              </a:rPr>
              <a:t>Backyard Garden Program </a:t>
            </a:r>
            <a:endParaRPr lang="en-US" dirty="0"/>
          </a:p>
          <a:p>
            <a:r>
              <a:rPr lang="en-US" dirty="0"/>
              <a:t>Some implementation issues to consider should include: How residents sign up, limits on numbers? What residents is serves? (i.e. is it geared towards those who food security is likely to be a significant concern? How equitably does it serve residents? </a:t>
            </a:r>
            <a:r>
              <a:rPr lang="en-US" dirty="0" err="1"/>
              <a:t>i.e</a:t>
            </a:r>
            <a:r>
              <a:rPr lang="en-US" dirty="0"/>
              <a:t> what about resident’s without access to a back yard? How to ensure food grown makes it to a food bank or to those in need? How would the program handle delivery and supply issues? </a:t>
            </a:r>
          </a:p>
          <a:p>
            <a:r>
              <a:rPr lang="en-US" dirty="0">
                <a:hlinkClick r:id="rId5"/>
              </a:rPr>
              <a:t>Kingston, ON discussed community garden access at their April 22</a:t>
            </a:r>
            <a:r>
              <a:rPr lang="en-US" baseline="30000" dirty="0">
                <a:hlinkClick r:id="rId5"/>
              </a:rPr>
              <a:t>nd, </a:t>
            </a:r>
            <a:r>
              <a:rPr lang="en-US" dirty="0">
                <a:hlinkClick r:id="rId5"/>
              </a:rPr>
              <a:t>2020 Council meeting. </a:t>
            </a:r>
            <a:r>
              <a:rPr lang="en-US" dirty="0"/>
              <a:t>Action Item: CAP will follow up. </a:t>
            </a:r>
          </a:p>
          <a:p>
            <a:endParaRPr lang="en-US" dirty="0"/>
          </a:p>
          <a:p>
            <a:endParaRPr lang="en-US" dirty="0"/>
          </a:p>
        </p:txBody>
      </p:sp>
    </p:spTree>
    <p:extLst>
      <p:ext uri="{BB962C8B-B14F-4D97-AF65-F5344CB8AC3E}">
        <p14:creationId xmlns:p14="http://schemas.microsoft.com/office/powerpoint/2010/main" val="2292494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927"/>
            <a:ext cx="8229600" cy="857250"/>
          </a:xfrm>
        </p:spPr>
        <p:txBody>
          <a:bodyPr>
            <a:normAutofit fontScale="90000"/>
          </a:bodyPr>
          <a:lstStyle/>
          <a:p>
            <a:r>
              <a:rPr lang="en-US" dirty="0"/>
              <a:t>What can be done to make public transportation more safe?</a:t>
            </a:r>
            <a:br>
              <a:rPr lang="en-US" dirty="0"/>
            </a:br>
            <a:endParaRPr lang="en-US" dirty="0"/>
          </a:p>
        </p:txBody>
      </p:sp>
      <p:sp>
        <p:nvSpPr>
          <p:cNvPr id="3" name="Content Placeholder 2"/>
          <p:cNvSpPr>
            <a:spLocks noGrp="1"/>
          </p:cNvSpPr>
          <p:nvPr>
            <p:ph idx="1"/>
          </p:nvPr>
        </p:nvSpPr>
        <p:spPr>
          <a:xfrm>
            <a:off x="457200" y="1489177"/>
            <a:ext cx="8229600" cy="3249097"/>
          </a:xfrm>
        </p:spPr>
        <p:txBody>
          <a:bodyPr>
            <a:normAutofit fontScale="92500" lnSpcReduction="20000"/>
          </a:bodyPr>
          <a:lstStyle/>
          <a:p>
            <a:r>
              <a:rPr lang="en-US" dirty="0"/>
              <a:t>COVID presents a significant risk to transit ridership over the shorter term</a:t>
            </a:r>
          </a:p>
          <a:p>
            <a:r>
              <a:rPr lang="en-US" dirty="0"/>
              <a:t>Shorter term changes can lead to longer term modal shift </a:t>
            </a:r>
          </a:p>
          <a:p>
            <a:r>
              <a:rPr lang="en-US" dirty="0"/>
              <a:t>Physical distancing; contact tracing; notifications of exposure</a:t>
            </a:r>
          </a:p>
          <a:p>
            <a:r>
              <a:rPr lang="en-US" dirty="0"/>
              <a:t>How to respond to these challenges? </a:t>
            </a:r>
          </a:p>
          <a:p>
            <a:r>
              <a:rPr lang="en-US" dirty="0"/>
              <a:t>Active transportation and micro-mobility for shorter trips </a:t>
            </a:r>
          </a:p>
          <a:p>
            <a:r>
              <a:rPr lang="en-US" dirty="0"/>
              <a:t>What are the leading practices from other jurisdictions to reduce/manage risk? </a:t>
            </a:r>
          </a:p>
        </p:txBody>
      </p:sp>
    </p:spTree>
    <p:extLst>
      <p:ext uri="{BB962C8B-B14F-4D97-AF65-F5344CB8AC3E}">
        <p14:creationId xmlns:p14="http://schemas.microsoft.com/office/powerpoint/2010/main" val="1102999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Transportation and Micro-Mobility </a:t>
            </a:r>
          </a:p>
        </p:txBody>
      </p:sp>
      <p:sp>
        <p:nvSpPr>
          <p:cNvPr id="3" name="Content Placeholder 2"/>
          <p:cNvSpPr>
            <a:spLocks noGrp="1"/>
          </p:cNvSpPr>
          <p:nvPr>
            <p:ph idx="1"/>
          </p:nvPr>
        </p:nvSpPr>
        <p:spPr/>
        <p:txBody>
          <a:bodyPr>
            <a:normAutofit fontScale="92500"/>
          </a:bodyPr>
          <a:lstStyle/>
          <a:p>
            <a:r>
              <a:rPr lang="en-US" dirty="0">
                <a:hlinkClick r:id="rId2"/>
              </a:rPr>
              <a:t>Milan announces ambitious scheme to reduce car use after lockdown </a:t>
            </a:r>
            <a:endParaRPr lang="en-US" dirty="0"/>
          </a:p>
          <a:p>
            <a:r>
              <a:rPr lang="en-US" dirty="0"/>
              <a:t>Bogota, Weekday </a:t>
            </a:r>
            <a:r>
              <a:rPr lang="en-US" dirty="0" err="1"/>
              <a:t>Ciclovia</a:t>
            </a:r>
            <a:r>
              <a:rPr lang="en-US" dirty="0"/>
              <a:t> </a:t>
            </a:r>
          </a:p>
          <a:p>
            <a:r>
              <a:rPr lang="en-US" dirty="0"/>
              <a:t>How can we provide more physical distancing to better enable people to use active transportation while maintaining physical distancing recommendations? </a:t>
            </a:r>
          </a:p>
          <a:p>
            <a:r>
              <a:rPr lang="en-US" dirty="0"/>
              <a:t>How can micro-mobility help? What unintended consequences might there be that we should aim to address? </a:t>
            </a:r>
          </a:p>
        </p:txBody>
      </p:sp>
    </p:spTree>
    <p:extLst>
      <p:ext uri="{BB962C8B-B14F-4D97-AF65-F5344CB8AC3E}">
        <p14:creationId xmlns:p14="http://schemas.microsoft.com/office/powerpoint/2010/main" val="3964107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Telecommuting Policies over the Longer Term </a:t>
            </a:r>
          </a:p>
        </p:txBody>
      </p:sp>
      <p:sp>
        <p:nvSpPr>
          <p:cNvPr id="3" name="Content Placeholder 2"/>
          <p:cNvSpPr>
            <a:spLocks noGrp="1"/>
          </p:cNvSpPr>
          <p:nvPr>
            <p:ph idx="1"/>
          </p:nvPr>
        </p:nvSpPr>
        <p:spPr/>
        <p:txBody>
          <a:bodyPr>
            <a:normAutofit fontScale="92500" lnSpcReduction="10000"/>
          </a:bodyPr>
          <a:lstStyle/>
          <a:p>
            <a:r>
              <a:rPr lang="en-US" dirty="0"/>
              <a:t>Experience during COVID with management via results based approach rather than baby sitting approach </a:t>
            </a:r>
          </a:p>
          <a:p>
            <a:r>
              <a:rPr lang="en-US" dirty="0"/>
              <a:t>Ability to advance telecommuting options post COVID</a:t>
            </a:r>
          </a:p>
          <a:p>
            <a:r>
              <a:rPr lang="en-US" dirty="0"/>
              <a:t>What are the opportunities and issues that can have an impact over the longer term? </a:t>
            </a:r>
          </a:p>
          <a:p>
            <a:r>
              <a:rPr lang="en-US" dirty="0"/>
              <a:t>What can we do about them </a:t>
            </a:r>
          </a:p>
          <a:p>
            <a:r>
              <a:rPr lang="en-US" dirty="0"/>
              <a:t>Reducing barriers and instituting telecommuting policies and procedures over the longer term </a:t>
            </a:r>
          </a:p>
          <a:p>
            <a:r>
              <a:rPr lang="en-US" dirty="0"/>
              <a:t>What would that look like? </a:t>
            </a:r>
          </a:p>
        </p:txBody>
      </p:sp>
    </p:spTree>
    <p:extLst>
      <p:ext uri="{BB962C8B-B14F-4D97-AF65-F5344CB8AC3E}">
        <p14:creationId xmlns:p14="http://schemas.microsoft.com/office/powerpoint/2010/main" val="3009021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COVID/Climate Mitigation Lens – Buildings </a:t>
            </a:r>
          </a:p>
        </p:txBody>
      </p:sp>
      <p:sp>
        <p:nvSpPr>
          <p:cNvPr id="3" name="Content Placeholder 2"/>
          <p:cNvSpPr>
            <a:spLocks noGrp="1"/>
          </p:cNvSpPr>
          <p:nvPr>
            <p:ph idx="1"/>
          </p:nvPr>
        </p:nvSpPr>
        <p:spPr/>
        <p:txBody>
          <a:bodyPr/>
          <a:lstStyle/>
          <a:p>
            <a:r>
              <a:rPr lang="en-US" dirty="0"/>
              <a:t>Building retrofits present a huge economic recovery opportunity</a:t>
            </a:r>
          </a:p>
          <a:p>
            <a:r>
              <a:rPr lang="en-US" dirty="0"/>
              <a:t>How would we quantify that? What would be the value of quantifying that? </a:t>
            </a:r>
          </a:p>
          <a:p>
            <a:r>
              <a:rPr lang="en-US" dirty="0"/>
              <a:t>How can be best communicate the synergies between building retrofits and economic stimulus?</a:t>
            </a:r>
          </a:p>
          <a:p>
            <a:r>
              <a:rPr lang="en-US" dirty="0"/>
              <a:t>Who is working on that? Ex. Efficiency Canada </a:t>
            </a:r>
          </a:p>
          <a:p>
            <a:r>
              <a:rPr lang="en-US" dirty="0"/>
              <a:t>How can we work with them? </a:t>
            </a:r>
          </a:p>
          <a:p>
            <a:endParaRPr lang="en-US" dirty="0"/>
          </a:p>
        </p:txBody>
      </p:sp>
    </p:spTree>
    <p:extLst>
      <p:ext uri="{BB962C8B-B14F-4D97-AF65-F5344CB8AC3E}">
        <p14:creationId xmlns:p14="http://schemas.microsoft.com/office/powerpoint/2010/main" val="3160971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Security </a:t>
            </a:r>
          </a:p>
        </p:txBody>
      </p:sp>
      <p:sp>
        <p:nvSpPr>
          <p:cNvPr id="3" name="Content Placeholder 2"/>
          <p:cNvSpPr>
            <a:spLocks noGrp="1"/>
          </p:cNvSpPr>
          <p:nvPr>
            <p:ph idx="1"/>
          </p:nvPr>
        </p:nvSpPr>
        <p:spPr/>
        <p:txBody>
          <a:bodyPr/>
          <a:lstStyle/>
          <a:p>
            <a:r>
              <a:rPr lang="en-US" dirty="0"/>
              <a:t>Urban Agriculture Plans – How do they advance resilience to COVID food insecurity risk. </a:t>
            </a:r>
          </a:p>
          <a:p>
            <a:r>
              <a:rPr lang="en-US" dirty="0"/>
              <a:t>How would we put the actions in a place that takes COVID into consideration. </a:t>
            </a:r>
          </a:p>
          <a:p>
            <a:r>
              <a:rPr lang="en-US" dirty="0"/>
              <a:t>How to manage community gardens to enable their use while ensuring COVID measures are adhered to. </a:t>
            </a:r>
          </a:p>
        </p:txBody>
      </p:sp>
    </p:spTree>
    <p:extLst>
      <p:ext uri="{BB962C8B-B14F-4D97-AF65-F5344CB8AC3E}">
        <p14:creationId xmlns:p14="http://schemas.microsoft.com/office/powerpoint/2010/main" val="3034694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Climate Adaptation Actions</a:t>
            </a:r>
          </a:p>
        </p:txBody>
      </p:sp>
      <p:sp>
        <p:nvSpPr>
          <p:cNvPr id="3" name="Content Placeholder 2"/>
          <p:cNvSpPr>
            <a:spLocks noGrp="1"/>
          </p:cNvSpPr>
          <p:nvPr>
            <p:ph idx="1"/>
          </p:nvPr>
        </p:nvSpPr>
        <p:spPr/>
        <p:txBody>
          <a:bodyPr/>
          <a:lstStyle/>
          <a:p>
            <a:r>
              <a:rPr lang="en-US" dirty="0"/>
              <a:t>Where is there potential for alignment between plan actions and our COVID response over the short/medium/long term? </a:t>
            </a:r>
          </a:p>
          <a:p>
            <a:endParaRPr lang="en-US" dirty="0"/>
          </a:p>
        </p:txBody>
      </p:sp>
    </p:spTree>
    <p:extLst>
      <p:ext uri="{BB962C8B-B14F-4D97-AF65-F5344CB8AC3E}">
        <p14:creationId xmlns:p14="http://schemas.microsoft.com/office/powerpoint/2010/main" val="292454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Waste Management </a:t>
            </a:r>
          </a:p>
        </p:txBody>
      </p:sp>
      <p:sp>
        <p:nvSpPr>
          <p:cNvPr id="3" name="Content Placeholder 2"/>
          <p:cNvSpPr>
            <a:spLocks noGrp="1"/>
          </p:cNvSpPr>
          <p:nvPr>
            <p:ph idx="1"/>
          </p:nvPr>
        </p:nvSpPr>
        <p:spPr/>
        <p:txBody>
          <a:bodyPr/>
          <a:lstStyle/>
          <a:p>
            <a:r>
              <a:rPr lang="en-US" dirty="0"/>
              <a:t>How to ensure that COVID needs and fears do not negate progress made on zero waste efforts? </a:t>
            </a:r>
          </a:p>
          <a:p>
            <a:r>
              <a:rPr lang="en-US" dirty="0"/>
              <a:t>What can be done in the shorter term? Over the longer term? </a:t>
            </a:r>
          </a:p>
        </p:txBody>
      </p:sp>
    </p:spTree>
    <p:extLst>
      <p:ext uri="{BB962C8B-B14F-4D97-AF65-F5344CB8AC3E}">
        <p14:creationId xmlns:p14="http://schemas.microsoft.com/office/powerpoint/2010/main" val="3429734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Development Plans </a:t>
            </a:r>
          </a:p>
        </p:txBody>
      </p:sp>
      <p:sp>
        <p:nvSpPr>
          <p:cNvPr id="3" name="Content Placeholder 2"/>
          <p:cNvSpPr>
            <a:spLocks noGrp="1"/>
          </p:cNvSpPr>
          <p:nvPr>
            <p:ph idx="1"/>
          </p:nvPr>
        </p:nvSpPr>
        <p:spPr/>
        <p:txBody>
          <a:bodyPr>
            <a:normAutofit lnSpcReduction="10000"/>
          </a:bodyPr>
          <a:lstStyle/>
          <a:p>
            <a:r>
              <a:rPr lang="en-US" dirty="0"/>
              <a:t>How do we ensure that climate actions are incorporated into COVID economic recovery response? </a:t>
            </a:r>
          </a:p>
          <a:p>
            <a:r>
              <a:rPr lang="en-US" dirty="0"/>
              <a:t>Who should we work with? Climate Action Network facilitating civic society organizations and messages </a:t>
            </a:r>
          </a:p>
          <a:p>
            <a:r>
              <a:rPr lang="en-US" dirty="0"/>
              <a:t>Climate Caucus exploring this from a municipal perspective</a:t>
            </a:r>
          </a:p>
          <a:p>
            <a:r>
              <a:rPr lang="en-US" dirty="0"/>
              <a:t>Specific Ontario message? </a:t>
            </a:r>
          </a:p>
          <a:p>
            <a:endParaRPr lang="en-US" dirty="0"/>
          </a:p>
          <a:p>
            <a:endParaRPr lang="en-US" dirty="0"/>
          </a:p>
        </p:txBody>
      </p:sp>
    </p:spTree>
    <p:extLst>
      <p:ext uri="{BB962C8B-B14F-4D97-AF65-F5344CB8AC3E}">
        <p14:creationId xmlns:p14="http://schemas.microsoft.com/office/powerpoint/2010/main" val="127306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Aligning COVID response to Climate Change </a:t>
            </a:r>
          </a:p>
        </p:txBody>
      </p:sp>
      <p:sp>
        <p:nvSpPr>
          <p:cNvPr id="3" name="Content Placeholder 2"/>
          <p:cNvSpPr>
            <a:spLocks noGrp="1"/>
          </p:cNvSpPr>
          <p:nvPr>
            <p:ph idx="1"/>
          </p:nvPr>
        </p:nvSpPr>
        <p:spPr/>
        <p:txBody>
          <a:bodyPr>
            <a:normAutofit fontScale="77500" lnSpcReduction="20000"/>
          </a:bodyPr>
          <a:lstStyle/>
          <a:p>
            <a:r>
              <a:rPr lang="en-US" dirty="0"/>
              <a:t>COVID is an immediate threat. Has health implications for about 15% of the population. Actions undertaken by all individuals will have an impact on determining the death rate of those 15% of people that experience serious health impacts from COVID. </a:t>
            </a:r>
          </a:p>
          <a:p>
            <a:r>
              <a:rPr lang="en-US" dirty="0"/>
              <a:t>To protect those people all need to play a role in influencing how much of the population is exposed to that risk by how much they play a role in spreading COVID. </a:t>
            </a:r>
          </a:p>
          <a:p>
            <a:r>
              <a:rPr lang="en-US" dirty="0"/>
              <a:t>COVID is our Sprint. </a:t>
            </a:r>
          </a:p>
          <a:p>
            <a:r>
              <a:rPr lang="en-US" dirty="0"/>
              <a:t>Climate Change is our longer term threat. It is our Marathon. </a:t>
            </a:r>
          </a:p>
          <a:p>
            <a:r>
              <a:rPr lang="en-US" dirty="0"/>
              <a:t>How well we enable our response to this COVID sprint to be aligned with our  climate, low carbon economy, and equity goals will impact how well prepared we are to run our climate marathon. </a:t>
            </a:r>
          </a:p>
          <a:p>
            <a:endParaRPr lang="en-US" dirty="0"/>
          </a:p>
        </p:txBody>
      </p:sp>
    </p:spTree>
    <p:extLst>
      <p:ext uri="{BB962C8B-B14F-4D97-AF65-F5344CB8AC3E}">
        <p14:creationId xmlns:p14="http://schemas.microsoft.com/office/powerpoint/2010/main" val="3341449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and Addressing COVID Response Actions that Undermine Climate Progress</a:t>
            </a:r>
          </a:p>
        </p:txBody>
      </p:sp>
      <p:sp>
        <p:nvSpPr>
          <p:cNvPr id="3" name="Content Placeholder 2"/>
          <p:cNvSpPr>
            <a:spLocks noGrp="1"/>
          </p:cNvSpPr>
          <p:nvPr>
            <p:ph idx="1"/>
          </p:nvPr>
        </p:nvSpPr>
        <p:spPr/>
        <p:txBody>
          <a:bodyPr/>
          <a:lstStyle/>
          <a:p>
            <a:r>
              <a:rPr lang="en-US" dirty="0"/>
              <a:t>Fossil fuel company bailouts advocacy position?  </a:t>
            </a:r>
          </a:p>
          <a:p>
            <a:r>
              <a:rPr lang="en-US" dirty="0"/>
              <a:t>Civic society advancing this message </a:t>
            </a:r>
          </a:p>
          <a:p>
            <a:r>
              <a:rPr lang="en-US" dirty="0"/>
              <a:t>Would be great to get municipalities also communicating the risks and limitations of additional high carbon sector bail outs/subsidies</a:t>
            </a:r>
          </a:p>
          <a:p>
            <a:r>
              <a:rPr lang="en-US" dirty="0"/>
              <a:t>Getting conversation in front of councils. </a:t>
            </a:r>
          </a:p>
          <a:p>
            <a:r>
              <a:rPr lang="en-US" dirty="0"/>
              <a:t>Communications from Clean Air Council </a:t>
            </a:r>
          </a:p>
          <a:p>
            <a:r>
              <a:rPr lang="en-US" dirty="0"/>
              <a:t>Communications directly from Municipal Councils </a:t>
            </a:r>
          </a:p>
          <a:p>
            <a:endParaRPr lang="en-US" dirty="0"/>
          </a:p>
        </p:txBody>
      </p:sp>
    </p:spTree>
    <p:extLst>
      <p:ext uri="{BB962C8B-B14F-4D97-AF65-F5344CB8AC3E}">
        <p14:creationId xmlns:p14="http://schemas.microsoft.com/office/powerpoint/2010/main" val="2452177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Possible Processes for Advancing this Work </a:t>
            </a:r>
          </a:p>
        </p:txBody>
      </p:sp>
      <p:sp>
        <p:nvSpPr>
          <p:cNvPr id="3" name="Content Placeholder 2"/>
          <p:cNvSpPr>
            <a:spLocks noGrp="1"/>
          </p:cNvSpPr>
          <p:nvPr>
            <p:ph idx="1"/>
          </p:nvPr>
        </p:nvSpPr>
        <p:spPr/>
        <p:txBody>
          <a:bodyPr>
            <a:normAutofit fontScale="92500" lnSpcReduction="20000"/>
          </a:bodyPr>
          <a:lstStyle/>
          <a:p>
            <a:r>
              <a:rPr lang="en-US" dirty="0"/>
              <a:t>Crowd sourcing resources/actions/thoughts</a:t>
            </a:r>
          </a:p>
          <a:p>
            <a:r>
              <a:rPr lang="en-US" dirty="0"/>
              <a:t>Identifying real world examples of COVID/Climate approaches</a:t>
            </a:r>
          </a:p>
          <a:p>
            <a:r>
              <a:rPr lang="en-US" dirty="0"/>
              <a:t>Working Group to advance exploration and advancement of this overall work. </a:t>
            </a:r>
          </a:p>
          <a:p>
            <a:r>
              <a:rPr lang="en-US" dirty="0"/>
              <a:t>Discussions would be topic focused so that people can self select the topic they would like to contribute to </a:t>
            </a:r>
          </a:p>
          <a:p>
            <a:r>
              <a:rPr lang="en-US" dirty="0"/>
              <a:t>Discussions would be accelerated in order to try and bring thinking into municipal recovery plans </a:t>
            </a:r>
          </a:p>
          <a:p>
            <a:r>
              <a:rPr lang="en-US" dirty="0"/>
              <a:t>Other suggestions for processes and efforts that can support this effort? </a:t>
            </a:r>
          </a:p>
          <a:p>
            <a:endParaRPr lang="en-US" dirty="0"/>
          </a:p>
        </p:txBody>
      </p:sp>
    </p:spTree>
    <p:extLst>
      <p:ext uri="{BB962C8B-B14F-4D97-AF65-F5344CB8AC3E}">
        <p14:creationId xmlns:p14="http://schemas.microsoft.com/office/powerpoint/2010/main" val="710122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A0EC7-5BC8-4356-BFDC-571BD46F1F26}"/>
              </a:ext>
            </a:extLst>
          </p:cNvPr>
          <p:cNvSpPr>
            <a:spLocks noGrp="1"/>
          </p:cNvSpPr>
          <p:nvPr>
            <p:ph type="ctrTitle"/>
          </p:nvPr>
        </p:nvSpPr>
        <p:spPr/>
        <p:txBody>
          <a:bodyPr>
            <a:normAutofit fontScale="90000"/>
          </a:bodyPr>
          <a:lstStyle/>
          <a:p>
            <a:pPr algn="ctr"/>
            <a:r>
              <a:rPr lang="en-US" dirty="0"/>
              <a:t>Actual Examples of Climate Actions that Help with our Immediate COVID Response </a:t>
            </a:r>
          </a:p>
        </p:txBody>
      </p:sp>
    </p:spTree>
    <p:extLst>
      <p:ext uri="{BB962C8B-B14F-4D97-AF65-F5344CB8AC3E}">
        <p14:creationId xmlns:p14="http://schemas.microsoft.com/office/powerpoint/2010/main" val="4238301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Actual Examples to Show Opportunities </a:t>
            </a:r>
            <a:br>
              <a:rPr lang="en-US" dirty="0"/>
            </a:br>
            <a:r>
              <a:rPr lang="en-US" dirty="0"/>
              <a:t>Active Transportation, Public Space </a:t>
            </a:r>
          </a:p>
        </p:txBody>
      </p:sp>
      <p:sp>
        <p:nvSpPr>
          <p:cNvPr id="3" name="Content Placeholder 2"/>
          <p:cNvSpPr>
            <a:spLocks noGrp="1"/>
          </p:cNvSpPr>
          <p:nvPr>
            <p:ph idx="1"/>
          </p:nvPr>
        </p:nvSpPr>
        <p:spPr/>
        <p:txBody>
          <a:bodyPr>
            <a:normAutofit fontScale="62500" lnSpcReduction="20000"/>
          </a:bodyPr>
          <a:lstStyle/>
          <a:p>
            <a:r>
              <a:rPr lang="en-US" dirty="0">
                <a:hlinkClick r:id="rId2"/>
              </a:rPr>
              <a:t>New Zealand First Country To Fund Pop-Up Bike Lanes, Widened Sidewalks During Lockdown</a:t>
            </a:r>
            <a:endParaRPr lang="en-US" dirty="0"/>
          </a:p>
          <a:p>
            <a:r>
              <a:rPr lang="en-US" dirty="0">
                <a:hlinkClick r:id="rId3"/>
              </a:rPr>
              <a:t>City of London, Ontario: Bike Giveaway </a:t>
            </a:r>
            <a:endParaRPr lang="en-US" dirty="0"/>
          </a:p>
          <a:p>
            <a:r>
              <a:rPr lang="en-US" dirty="0">
                <a:hlinkClick r:id="rId4"/>
              </a:rPr>
              <a:t>City of London, ON closes streets/bridges to cars to give cyclists &amp; pedestrians more space</a:t>
            </a:r>
            <a:endParaRPr lang="en-US" dirty="0"/>
          </a:p>
          <a:p>
            <a:r>
              <a:rPr lang="en-US" dirty="0">
                <a:hlinkClick r:id="rId5"/>
              </a:rPr>
              <a:t>Bike Share Supports from NACTO City Transportation Action Updates (go to chart)</a:t>
            </a:r>
            <a:endParaRPr lang="en-US" dirty="0"/>
          </a:p>
          <a:p>
            <a:r>
              <a:rPr lang="en-US" dirty="0">
                <a:hlinkClick r:id="rId6"/>
              </a:rPr>
              <a:t>Calgary to reduce lanes on some roads to help walkers, cyclists keep their distance during COVID</a:t>
            </a:r>
            <a:endParaRPr lang="en-US" dirty="0"/>
          </a:p>
          <a:p>
            <a:r>
              <a:rPr lang="en-US" dirty="0">
                <a:hlinkClick r:id="rId7"/>
              </a:rPr>
              <a:t>Edmonton making more room for pedestrians on two roads, eliminating beg buttons at 56 intersections</a:t>
            </a:r>
            <a:endParaRPr lang="en-US" dirty="0"/>
          </a:p>
          <a:p>
            <a:r>
              <a:rPr lang="en-US" dirty="0">
                <a:hlinkClick r:id="rId8"/>
              </a:rPr>
              <a:t>Mapping How Cities Are Reclaiming Street Space </a:t>
            </a:r>
            <a:endParaRPr lang="en-US" dirty="0"/>
          </a:p>
          <a:p>
            <a:r>
              <a:rPr lang="en-US" dirty="0">
                <a:hlinkClick r:id="rId9"/>
              </a:rPr>
              <a:t>Bogota added an additional 76 Kms of bike routes during weekdays. </a:t>
            </a:r>
            <a:endParaRPr lang="en-US" dirty="0"/>
          </a:p>
          <a:p>
            <a:r>
              <a:rPr lang="en-US" dirty="0">
                <a:hlinkClick r:id="rId10"/>
              </a:rPr>
              <a:t>Montreal closing streets to cars, but increasing policing to enforce physical distancing</a:t>
            </a:r>
            <a:endParaRPr lang="en-US" dirty="0"/>
          </a:p>
          <a:p>
            <a:r>
              <a:rPr lang="en-US" dirty="0">
                <a:hlinkClick r:id="rId11"/>
              </a:rPr>
              <a:t>Bike Share and Services as an Essential Service</a:t>
            </a:r>
          </a:p>
          <a:p>
            <a:endParaRPr lang="en-US" dirty="0"/>
          </a:p>
          <a:p>
            <a:endParaRPr lang="en-US" dirty="0"/>
          </a:p>
          <a:p>
            <a:endParaRPr lang="en-US" dirty="0"/>
          </a:p>
          <a:p>
            <a:endParaRPr lang="en-US" dirty="0">
              <a:hlinkClick r:id="rId6"/>
            </a:endParaRP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41560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Actual Examples to Show Opportunities – Public Transit </a:t>
            </a:r>
          </a:p>
        </p:txBody>
      </p:sp>
      <p:sp>
        <p:nvSpPr>
          <p:cNvPr id="3" name="Content Placeholder 2"/>
          <p:cNvSpPr>
            <a:spLocks noGrp="1"/>
          </p:cNvSpPr>
          <p:nvPr>
            <p:ph idx="1"/>
          </p:nvPr>
        </p:nvSpPr>
        <p:spPr/>
        <p:txBody>
          <a:bodyPr>
            <a:normAutofit fontScale="92500" lnSpcReduction="10000"/>
          </a:bodyPr>
          <a:lstStyle/>
          <a:p>
            <a:r>
              <a:rPr lang="en-CA" dirty="0">
                <a:hlinkClick r:id="rId2"/>
              </a:rPr>
              <a:t>Multiple Cities: NACTO Link: Transit fare suspension. Over 45 cities including New Orleans, New York, Waterloo, Halifax, etc. Some or all of transit services are offered free of charge.</a:t>
            </a:r>
            <a:endParaRPr lang="en-CA" dirty="0"/>
          </a:p>
          <a:p>
            <a:r>
              <a:rPr lang="en-US" dirty="0">
                <a:hlinkClick r:id="rId3"/>
              </a:rPr>
              <a:t>Montgomery County, Maryland use of vehicle’s rear doors. </a:t>
            </a:r>
            <a:endParaRPr lang="en-US" dirty="0"/>
          </a:p>
          <a:p>
            <a:r>
              <a:rPr lang="en-US" dirty="0">
                <a:hlinkClick r:id="rId3"/>
              </a:rPr>
              <a:t>Seattle ceased fare collections on transit </a:t>
            </a:r>
            <a:endParaRPr lang="en-US" dirty="0"/>
          </a:p>
          <a:p>
            <a:r>
              <a:rPr lang="en-US" dirty="0">
                <a:hlinkClick r:id="rId4"/>
              </a:rPr>
              <a:t>Barcelona, Public Transit Prevention Measures </a:t>
            </a:r>
            <a:endParaRPr lang="en-US" dirty="0"/>
          </a:p>
          <a:p>
            <a:r>
              <a:rPr lang="en-US" dirty="0">
                <a:hlinkClick r:id="rId5"/>
              </a:rPr>
              <a:t>The COVID-19 outbreak and implications to sustainable urban mobility – some observations</a:t>
            </a:r>
            <a:endParaRPr lang="en-US" dirty="0"/>
          </a:p>
          <a:p>
            <a:endParaRPr lang="en-US" dirty="0">
              <a:hlinkClick r:id="rId6"/>
            </a:endParaRP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49857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Actual Examples to Show Opportunities – Repurposing Municipal Buildings  </a:t>
            </a:r>
          </a:p>
        </p:txBody>
      </p:sp>
      <p:sp>
        <p:nvSpPr>
          <p:cNvPr id="3" name="Content Placeholder 2"/>
          <p:cNvSpPr>
            <a:spLocks noGrp="1"/>
          </p:cNvSpPr>
          <p:nvPr>
            <p:ph idx="1"/>
          </p:nvPr>
        </p:nvSpPr>
        <p:spPr/>
        <p:txBody>
          <a:bodyPr>
            <a:normAutofit/>
          </a:bodyPr>
          <a:lstStyle/>
          <a:p>
            <a:r>
              <a:rPr lang="en-US" dirty="0">
                <a:hlinkClick r:id="rId2"/>
              </a:rPr>
              <a:t>Toronto Public Library partners with local food banks to set up food bank distribution from library branches</a:t>
            </a:r>
            <a:endParaRPr lang="en-US" dirty="0"/>
          </a:p>
          <a:p>
            <a:r>
              <a:rPr lang="en-US" dirty="0" err="1">
                <a:hlinkClick r:id="rId3"/>
              </a:rPr>
              <a:t>FirstOntario</a:t>
            </a:r>
            <a:r>
              <a:rPr lang="en-US" dirty="0">
                <a:hlinkClick r:id="rId3"/>
              </a:rPr>
              <a:t> Centre transformed into ‘surge’ shelter for homeless Hamilton residents during COVID-19 pandemic</a:t>
            </a:r>
            <a:endParaRPr lang="en-US" dirty="0"/>
          </a:p>
          <a:p>
            <a:r>
              <a:rPr lang="en-US" dirty="0">
                <a:hlinkClick r:id="rId4"/>
              </a:rPr>
              <a:t> </a:t>
            </a:r>
            <a:endParaRPr lang="en-US" dirty="0"/>
          </a:p>
          <a:p>
            <a:endParaRPr lang="en-US" dirty="0"/>
          </a:p>
          <a:p>
            <a:endParaRPr lang="en-US" dirty="0"/>
          </a:p>
        </p:txBody>
      </p:sp>
    </p:spTree>
    <p:extLst>
      <p:ext uri="{BB962C8B-B14F-4D97-AF65-F5344CB8AC3E}">
        <p14:creationId xmlns:p14="http://schemas.microsoft.com/office/powerpoint/2010/main" val="960346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lnSpcReduction="10000"/>
          </a:bodyPr>
          <a:lstStyle/>
          <a:p>
            <a:r>
              <a:rPr lang="en-US" dirty="0" err="1">
                <a:hlinkClick r:id="rId2"/>
              </a:rPr>
              <a:t>CityShare</a:t>
            </a:r>
            <a:r>
              <a:rPr lang="en-US" dirty="0">
                <a:hlinkClick r:id="rId2"/>
              </a:rPr>
              <a:t> Canada </a:t>
            </a:r>
            <a:r>
              <a:rPr lang="en-US" dirty="0"/>
              <a:t>: A real time crowdsourced platform that houses resources, tools, stories on how city builders and residents are responding to COVID</a:t>
            </a:r>
          </a:p>
          <a:p>
            <a:r>
              <a:rPr lang="en-US" dirty="0">
                <a:hlinkClick r:id="rId3"/>
              </a:rPr>
              <a:t>C40 has launched a dedicated COVID-19 Portal for cities during this global crisis</a:t>
            </a:r>
            <a:endParaRPr lang="en-US" dirty="0"/>
          </a:p>
          <a:p>
            <a:r>
              <a:rPr lang="en-US" dirty="0">
                <a:hlinkClick r:id="rId4"/>
              </a:rPr>
              <a:t>Climate Caucus Community Action Handbook</a:t>
            </a:r>
          </a:p>
          <a:p>
            <a:r>
              <a:rPr lang="en-US" dirty="0">
                <a:hlinkClick r:id="rId5"/>
              </a:rPr>
              <a:t>USDN Climate and Coronavirus Connections</a:t>
            </a:r>
            <a:endParaRPr lang="en-US" dirty="0"/>
          </a:p>
          <a:p>
            <a:r>
              <a:rPr lang="en-US" dirty="0">
                <a:hlinkClick r:id="rId5"/>
              </a:rPr>
              <a:t>Climate and Coronavirus: Compilation of Articles to Help Us Think About the Connections</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887618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Density, Resilience and COVID</a:t>
            </a:r>
          </a:p>
        </p:txBody>
      </p:sp>
      <p:sp>
        <p:nvSpPr>
          <p:cNvPr id="3" name="Content Placeholder 2"/>
          <p:cNvSpPr>
            <a:spLocks noGrp="1"/>
          </p:cNvSpPr>
          <p:nvPr>
            <p:ph idx="1"/>
          </p:nvPr>
        </p:nvSpPr>
        <p:spPr/>
        <p:txBody>
          <a:bodyPr/>
          <a:lstStyle/>
          <a:p>
            <a:r>
              <a:rPr lang="en-US" dirty="0">
                <a:hlinkClick r:id="rId2"/>
              </a:rPr>
              <a:t>Will COVID-19 Spell the End of Urban Density? Don’t Bet On It.</a:t>
            </a:r>
            <a:endParaRPr lang="en-US" dirty="0"/>
          </a:p>
          <a:p>
            <a:r>
              <a:rPr lang="en-US" dirty="0">
                <a:hlinkClick r:id="rId3"/>
              </a:rPr>
              <a:t>How will coronavirus shape urban life?</a:t>
            </a:r>
            <a:endParaRPr lang="en-US" dirty="0"/>
          </a:p>
          <a:p>
            <a:r>
              <a:rPr lang="en-US" dirty="0">
                <a:hlinkClick r:id="rId4"/>
              </a:rPr>
              <a:t>Lessons from Pandemics: Comparing Urban and Rural Risks</a:t>
            </a:r>
            <a:endParaRPr lang="en-US" dirty="0"/>
          </a:p>
          <a:p>
            <a:endParaRPr lang="en-US" dirty="0"/>
          </a:p>
          <a:p>
            <a:endParaRPr lang="en-US" dirty="0"/>
          </a:p>
        </p:txBody>
      </p:sp>
    </p:spTree>
    <p:extLst>
      <p:ext uri="{BB962C8B-B14F-4D97-AF65-F5344CB8AC3E}">
        <p14:creationId xmlns:p14="http://schemas.microsoft.com/office/powerpoint/2010/main" val="14518767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Green Economic Recovery </a:t>
            </a:r>
          </a:p>
        </p:txBody>
      </p:sp>
      <p:sp>
        <p:nvSpPr>
          <p:cNvPr id="3" name="Content Placeholder 2"/>
          <p:cNvSpPr>
            <a:spLocks noGrp="1"/>
          </p:cNvSpPr>
          <p:nvPr>
            <p:ph idx="1"/>
          </p:nvPr>
        </p:nvSpPr>
        <p:spPr/>
        <p:txBody>
          <a:bodyPr>
            <a:normAutofit/>
          </a:bodyPr>
          <a:lstStyle/>
          <a:p>
            <a:r>
              <a:rPr lang="en-US" dirty="0">
                <a:hlinkClick r:id="rId2"/>
              </a:rPr>
              <a:t>Climate Interactive: Green Equitable Stimulus Plans </a:t>
            </a:r>
            <a:endParaRPr lang="en-US" dirty="0"/>
          </a:p>
          <a:p>
            <a:r>
              <a:rPr lang="en-CA" dirty="0">
                <a:hlinkClick r:id="rId3"/>
              </a:rPr>
              <a:t>EU heads of government, committed to “integrating … the green transition” in the region recovery plan</a:t>
            </a:r>
            <a:r>
              <a:rPr lang="en-CA" dirty="0"/>
              <a:t>. </a:t>
            </a:r>
          </a:p>
          <a:p>
            <a:r>
              <a:rPr lang="en-CA" dirty="0">
                <a:hlinkClick r:id="rId4"/>
              </a:rPr>
              <a:t>COVID, Climate and the Clean Economy: Gigatrends Changing the World</a:t>
            </a:r>
            <a:endParaRPr lang="en-CA" dirty="0"/>
          </a:p>
          <a:p>
            <a:r>
              <a:rPr lang="en-CA" baseline="30000" dirty="0">
                <a:hlinkClick r:id="rId5"/>
              </a:rPr>
              <a:t>Addressing Climate Change in a Post Pandemic World</a:t>
            </a:r>
            <a:r>
              <a:rPr lang="en-CA" baseline="30000" dirty="0"/>
              <a:t> </a:t>
            </a:r>
            <a:r>
              <a:rPr lang="en-CA" baseline="30000" dirty="0">
                <a:hlinkClick r:id="rId5"/>
              </a:rPr>
              <a:t>McKinsey Consulting (April 2020) </a:t>
            </a:r>
            <a:endParaRPr lang="en-US" dirty="0"/>
          </a:p>
        </p:txBody>
      </p:sp>
    </p:spTree>
    <p:extLst>
      <p:ext uri="{BB962C8B-B14F-4D97-AF65-F5344CB8AC3E}">
        <p14:creationId xmlns:p14="http://schemas.microsoft.com/office/powerpoint/2010/main" val="2927637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Climate/COVID Communications  </a:t>
            </a:r>
          </a:p>
        </p:txBody>
      </p:sp>
      <p:sp>
        <p:nvSpPr>
          <p:cNvPr id="3" name="Content Placeholder 2"/>
          <p:cNvSpPr>
            <a:spLocks noGrp="1"/>
          </p:cNvSpPr>
          <p:nvPr>
            <p:ph idx="1"/>
          </p:nvPr>
        </p:nvSpPr>
        <p:spPr/>
        <p:txBody>
          <a:bodyPr/>
          <a:lstStyle/>
          <a:p>
            <a:r>
              <a:rPr lang="en-US" dirty="0">
                <a:hlinkClick r:id="rId2"/>
              </a:rPr>
              <a:t>UK Climate Outreach: Communicating climate change during the coronavirus crisis – what the evidence says</a:t>
            </a:r>
            <a:endParaRPr lang="en-US" dirty="0"/>
          </a:p>
          <a:p>
            <a:r>
              <a:rPr lang="en-US" dirty="0">
                <a:hlinkClick r:id="rId3"/>
              </a:rPr>
              <a:t>Nurturing caring values, communicating in a pandemic: While not undermining environmental protection now and in the future: Louise Comeau Conservation Council of New Brunswick</a:t>
            </a:r>
            <a:endParaRPr lang="en-US" dirty="0"/>
          </a:p>
          <a:p>
            <a:endParaRPr lang="en-US" dirty="0"/>
          </a:p>
        </p:txBody>
      </p:sp>
    </p:spTree>
    <p:extLst>
      <p:ext uri="{BB962C8B-B14F-4D97-AF65-F5344CB8AC3E}">
        <p14:creationId xmlns:p14="http://schemas.microsoft.com/office/powerpoint/2010/main" val="78683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4912"/>
            <a:ext cx="8229600" cy="857250"/>
          </a:xfrm>
        </p:spPr>
        <p:txBody>
          <a:bodyPr/>
          <a:lstStyle/>
          <a:p>
            <a:r>
              <a:rPr lang="en-US" dirty="0"/>
              <a:t>COVID and Climate Connection </a:t>
            </a:r>
          </a:p>
        </p:txBody>
      </p:sp>
      <p:sp>
        <p:nvSpPr>
          <p:cNvPr id="3" name="Content Placeholder 2"/>
          <p:cNvSpPr>
            <a:spLocks noGrp="1"/>
          </p:cNvSpPr>
          <p:nvPr>
            <p:ph idx="1"/>
          </p:nvPr>
        </p:nvSpPr>
        <p:spPr>
          <a:xfrm>
            <a:off x="457200" y="1113088"/>
            <a:ext cx="8229600" cy="3880943"/>
          </a:xfrm>
        </p:spPr>
        <p:txBody>
          <a:bodyPr>
            <a:normAutofit fontScale="32500" lnSpcReduction="20000"/>
          </a:bodyPr>
          <a:lstStyle/>
          <a:p>
            <a:r>
              <a:rPr lang="en-US" sz="4300" dirty="0"/>
              <a:t>COVID is a climate practice run. We have an immediate threat to our survival. </a:t>
            </a:r>
          </a:p>
          <a:p>
            <a:r>
              <a:rPr lang="en-US" sz="4300" dirty="0"/>
              <a:t>Varied death rate of COVID  (overwhelming the health care system or versus flu) is an analogy for the difference between 1. 5 and 2 or 3 or 4 degree increase in average temperatures. Small differences make a huge difference when large populations are impacted. </a:t>
            </a:r>
          </a:p>
          <a:p>
            <a:r>
              <a:rPr lang="en-US" sz="4300" dirty="0"/>
              <a:t>Equity has a huge impact on exposure,  impacts, outcomes.</a:t>
            </a:r>
          </a:p>
          <a:p>
            <a:r>
              <a:rPr lang="en-US" sz="4300" dirty="0"/>
              <a:t>For solutions to work…..</a:t>
            </a:r>
          </a:p>
          <a:p>
            <a:r>
              <a:rPr lang="en-US" sz="4300" dirty="0"/>
              <a:t>Each one of us can and needs to practice </a:t>
            </a:r>
            <a:r>
              <a:rPr lang="en-US" sz="4300" dirty="0" err="1"/>
              <a:t>behaviours</a:t>
            </a:r>
            <a:r>
              <a:rPr lang="en-US" sz="4300" dirty="0"/>
              <a:t> that mitigate our risks and others’ risks </a:t>
            </a:r>
          </a:p>
          <a:p>
            <a:r>
              <a:rPr lang="en-US" sz="4300" dirty="0"/>
              <a:t>The choices each one of us makes will determine the heath threats we all will face </a:t>
            </a:r>
          </a:p>
          <a:p>
            <a:r>
              <a:rPr lang="en-US" sz="4300" dirty="0"/>
              <a:t>We need science and results to understand our threats, and to know what we can do about it</a:t>
            </a:r>
          </a:p>
          <a:p>
            <a:r>
              <a:rPr lang="en-US" sz="4300" dirty="0"/>
              <a:t>Individual actions matter, but individuals cannot do it alone</a:t>
            </a:r>
          </a:p>
          <a:p>
            <a:r>
              <a:rPr lang="en-US" sz="4300" dirty="0"/>
              <a:t>Business actions matter, but business cannot do alone  </a:t>
            </a:r>
          </a:p>
          <a:p>
            <a:r>
              <a:rPr lang="en-US" sz="4300" dirty="0"/>
              <a:t>We need governments to set the collective structures in place that allow, enable, and ensure the actions undertaken by individuals, business and all sectors of society put what science says works to reduce health impacts into action. </a:t>
            </a:r>
          </a:p>
          <a:p>
            <a:r>
              <a:rPr lang="en-US" sz="4300" dirty="0"/>
              <a:t>It wont work without collective and aligned action. </a:t>
            </a:r>
          </a:p>
          <a:p>
            <a:endParaRPr lang="en-US" dirty="0"/>
          </a:p>
        </p:txBody>
      </p:sp>
    </p:spTree>
    <p:extLst>
      <p:ext uri="{BB962C8B-B14F-4D97-AF65-F5344CB8AC3E}">
        <p14:creationId xmlns:p14="http://schemas.microsoft.com/office/powerpoint/2010/main" val="32223839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Resources: </a:t>
            </a:r>
          </a:p>
        </p:txBody>
      </p:sp>
      <p:sp>
        <p:nvSpPr>
          <p:cNvPr id="3" name="Content Placeholder 2"/>
          <p:cNvSpPr>
            <a:spLocks noGrp="1"/>
          </p:cNvSpPr>
          <p:nvPr>
            <p:ph idx="1"/>
          </p:nvPr>
        </p:nvSpPr>
        <p:spPr/>
        <p:txBody>
          <a:bodyPr/>
          <a:lstStyle/>
          <a:p>
            <a:r>
              <a:rPr lang="en-US" dirty="0"/>
              <a:t>Additional Resources to suggest? Send to </a:t>
            </a:r>
            <a:r>
              <a:rPr lang="en-US" dirty="0">
                <a:hlinkClick r:id="rId2"/>
              </a:rPr>
              <a:t>gkalapos@cleanairpartnership.org</a:t>
            </a:r>
            <a:endParaRPr lang="en-US" dirty="0"/>
          </a:p>
          <a:p>
            <a:endParaRPr lang="en-US" dirty="0"/>
          </a:p>
        </p:txBody>
      </p:sp>
    </p:spTree>
    <p:extLst>
      <p:ext uri="{BB962C8B-B14F-4D97-AF65-F5344CB8AC3E}">
        <p14:creationId xmlns:p14="http://schemas.microsoft.com/office/powerpoint/2010/main" val="2856823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4912"/>
            <a:ext cx="8229600" cy="857250"/>
          </a:xfrm>
        </p:spPr>
        <p:txBody>
          <a:bodyPr/>
          <a:lstStyle/>
          <a:p>
            <a:r>
              <a:rPr lang="en-US" dirty="0"/>
              <a:t>COVID and Climate Connection (cont..) </a:t>
            </a:r>
          </a:p>
        </p:txBody>
      </p:sp>
      <p:sp>
        <p:nvSpPr>
          <p:cNvPr id="3" name="Content Placeholder 2"/>
          <p:cNvSpPr>
            <a:spLocks noGrp="1"/>
          </p:cNvSpPr>
          <p:nvPr>
            <p:ph idx="1"/>
          </p:nvPr>
        </p:nvSpPr>
        <p:spPr>
          <a:xfrm>
            <a:off x="457200" y="1113088"/>
            <a:ext cx="8229600" cy="3880943"/>
          </a:xfrm>
        </p:spPr>
        <p:txBody>
          <a:bodyPr>
            <a:normAutofit fontScale="62500" lnSpcReduction="20000"/>
          </a:bodyPr>
          <a:lstStyle/>
          <a:p>
            <a:r>
              <a:rPr lang="en-US" dirty="0"/>
              <a:t>Additional Lessons learned also include…</a:t>
            </a:r>
          </a:p>
          <a:p>
            <a:r>
              <a:rPr lang="en-US" dirty="0"/>
              <a:t>That despite what has been the prevailing wisdom thus far society can (and did) make massive changes to its functioning when there is aligned efforts taken by all (governments, businesses, individual's, etc.) </a:t>
            </a:r>
          </a:p>
          <a:p>
            <a:r>
              <a:rPr lang="en-US" dirty="0"/>
              <a:t>Increased appreciation for scientific expertise when addressing systemic issues.</a:t>
            </a:r>
          </a:p>
          <a:p>
            <a:r>
              <a:rPr lang="en-US" dirty="0"/>
              <a:t>This may also lead to a greater recognition/appetite for the preventative and coordinating role of government in tackling systemic climate risks. </a:t>
            </a:r>
          </a:p>
          <a:p>
            <a:r>
              <a:rPr lang="en-US" dirty="0"/>
              <a:t>Governments as the payor, lender and insurer of last resort for many may help to build increased recognition of their role and the value proposition for ensuring resilience to climate change extreme weather events and other societal disrupters.</a:t>
            </a:r>
          </a:p>
          <a:p>
            <a:r>
              <a:rPr lang="en-US" dirty="0"/>
              <a:t>Increased recognition within society of the opportunity and the need to build back better after the COVID crisis. </a:t>
            </a:r>
          </a:p>
          <a:p>
            <a:r>
              <a:rPr lang="en-US" dirty="0"/>
              <a:t>Climate change mitigation and resilience actions can drive significant near-term job creation while increasing economic and environmental resiliency.</a:t>
            </a:r>
          </a:p>
          <a:p>
            <a:r>
              <a:rPr lang="en-US" dirty="0"/>
              <a:t>With very low interest rates make this a great time to make such investments. </a:t>
            </a:r>
          </a:p>
          <a:p>
            <a:endParaRPr lang="en-US" dirty="0"/>
          </a:p>
          <a:p>
            <a:endParaRPr lang="en-US" dirty="0"/>
          </a:p>
          <a:p>
            <a:endParaRPr lang="en-US" dirty="0"/>
          </a:p>
        </p:txBody>
      </p:sp>
    </p:spTree>
    <p:extLst>
      <p:ext uri="{BB962C8B-B14F-4D97-AF65-F5344CB8AC3E}">
        <p14:creationId xmlns:p14="http://schemas.microsoft.com/office/powerpoint/2010/main" val="3520508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4912"/>
            <a:ext cx="8229600" cy="857250"/>
          </a:xfrm>
        </p:spPr>
        <p:txBody>
          <a:bodyPr/>
          <a:lstStyle/>
          <a:p>
            <a:r>
              <a:rPr lang="en-US" dirty="0"/>
              <a:t>COVID and Climate Connection </a:t>
            </a:r>
          </a:p>
        </p:txBody>
      </p:sp>
      <p:sp>
        <p:nvSpPr>
          <p:cNvPr id="3" name="Content Placeholder 2"/>
          <p:cNvSpPr>
            <a:spLocks noGrp="1"/>
          </p:cNvSpPr>
          <p:nvPr>
            <p:ph idx="1"/>
          </p:nvPr>
        </p:nvSpPr>
        <p:spPr>
          <a:xfrm>
            <a:off x="457200" y="1113088"/>
            <a:ext cx="8229600" cy="3880943"/>
          </a:xfrm>
        </p:spPr>
        <p:txBody>
          <a:bodyPr>
            <a:normAutofit/>
          </a:bodyPr>
          <a:lstStyle/>
          <a:p>
            <a:r>
              <a:rPr lang="en-US" dirty="0"/>
              <a:t>Infectious outbreaks could become more common as climate change forces animals and humans into closer proximity. </a:t>
            </a:r>
          </a:p>
          <a:p>
            <a:r>
              <a:rPr lang="en-US" dirty="0"/>
              <a:t>Permafrost melting, pathogen release</a:t>
            </a:r>
          </a:p>
          <a:p>
            <a:r>
              <a:rPr lang="en-US" dirty="0">
                <a:hlinkClick r:id="rId2"/>
              </a:rPr>
              <a:t>Bob McDonald, COVID 19 vulnerability, COVID- and climate and more</a:t>
            </a:r>
            <a:endParaRPr lang="en-US" dirty="0"/>
          </a:p>
          <a:p>
            <a:r>
              <a:rPr lang="en-US" dirty="0">
                <a:hlinkClick r:id="rId3"/>
              </a:rPr>
              <a:t>Bill McKibben, What can coronavirus efforts teach us in the fight against climate change?</a:t>
            </a:r>
            <a:endParaRPr lang="en-US" dirty="0"/>
          </a:p>
        </p:txBody>
      </p:sp>
    </p:spTree>
    <p:extLst>
      <p:ext uri="{BB962C8B-B14F-4D97-AF65-F5344CB8AC3E}">
        <p14:creationId xmlns:p14="http://schemas.microsoft.com/office/powerpoint/2010/main" val="181722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Pollution </a:t>
            </a:r>
          </a:p>
        </p:txBody>
      </p:sp>
      <p:sp>
        <p:nvSpPr>
          <p:cNvPr id="3" name="Content Placeholder 2"/>
          <p:cNvSpPr>
            <a:spLocks noGrp="1"/>
          </p:cNvSpPr>
          <p:nvPr>
            <p:ph idx="1"/>
          </p:nvPr>
        </p:nvSpPr>
        <p:spPr/>
        <p:txBody>
          <a:bodyPr>
            <a:normAutofit fontScale="70000" lnSpcReduction="20000"/>
          </a:bodyPr>
          <a:lstStyle/>
          <a:p>
            <a:r>
              <a:rPr lang="en-US" dirty="0"/>
              <a:t>Air pollution heath impacts increase our heath risks from COVID </a:t>
            </a:r>
          </a:p>
          <a:p>
            <a:r>
              <a:rPr lang="en-US" dirty="0">
                <a:hlinkClick r:id="rId2"/>
              </a:rPr>
              <a:t>https://www.theguardian.com/environment/2020/apr/07/air-pollution-linked-to-far-higher-COVID-19-death-rates-study-finds</a:t>
            </a:r>
            <a:endParaRPr lang="en-US" dirty="0"/>
          </a:p>
          <a:p>
            <a:r>
              <a:rPr lang="en-US" dirty="0"/>
              <a:t>Reducing people’s exposure to air pollution in the short term during COVID crisis – transportation emissions reductions achieved </a:t>
            </a:r>
          </a:p>
          <a:p>
            <a:r>
              <a:rPr lang="en-US" dirty="0"/>
              <a:t>How to ensure that as things return to pre-COVID levels of service but COVID still poses of threat of recurrence? </a:t>
            </a:r>
          </a:p>
          <a:p>
            <a:r>
              <a:rPr lang="en-US" dirty="0"/>
              <a:t>Reducing people’s exposure to air pollution in the longer term for longer term public health benefits. </a:t>
            </a:r>
          </a:p>
          <a:p>
            <a:r>
              <a:rPr lang="en-US" dirty="0"/>
              <a:t>Air pollution exposure kills. Nearly 800,000 people die prematurely each year in Europe because of dirty air, and each life is cut short by an average of more than two years. </a:t>
            </a:r>
            <a:r>
              <a:rPr lang="en-US" dirty="0">
                <a:hlinkClick r:id="rId3"/>
              </a:rPr>
              <a:t>https://academic.oup.com/eurheartj/article/40/20/1590/5372326</a:t>
            </a:r>
            <a:endParaRPr lang="en-US" dirty="0"/>
          </a:p>
          <a:p>
            <a:endParaRPr lang="en-US" dirty="0"/>
          </a:p>
        </p:txBody>
      </p:sp>
    </p:spTree>
    <p:extLst>
      <p:ext uri="{BB962C8B-B14F-4D97-AF65-F5344CB8AC3E}">
        <p14:creationId xmlns:p14="http://schemas.microsoft.com/office/powerpoint/2010/main" val="319075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Inequality</a:t>
            </a:r>
          </a:p>
        </p:txBody>
      </p:sp>
      <p:sp>
        <p:nvSpPr>
          <p:cNvPr id="3" name="Content Placeholder 2"/>
          <p:cNvSpPr>
            <a:spLocks noGrp="1"/>
          </p:cNvSpPr>
          <p:nvPr>
            <p:ph idx="1"/>
          </p:nvPr>
        </p:nvSpPr>
        <p:spPr/>
        <p:txBody>
          <a:bodyPr>
            <a:normAutofit fontScale="92500" lnSpcReduction="20000"/>
          </a:bodyPr>
          <a:lstStyle/>
          <a:p>
            <a:r>
              <a:rPr lang="en-US" dirty="0"/>
              <a:t>COVID is exposing stark socio-economic inequalities </a:t>
            </a:r>
          </a:p>
          <a:p>
            <a:r>
              <a:rPr lang="en-US" dirty="0"/>
              <a:t>Will likely exacerbate them </a:t>
            </a:r>
          </a:p>
          <a:p>
            <a:r>
              <a:rPr lang="en-US" dirty="0"/>
              <a:t>Financial risk re loss of employment </a:t>
            </a:r>
          </a:p>
          <a:p>
            <a:r>
              <a:rPr lang="en-US" dirty="0"/>
              <a:t>Personal distancing limitations </a:t>
            </a:r>
          </a:p>
          <a:p>
            <a:r>
              <a:rPr lang="en-US" dirty="0"/>
              <a:t>Increased exposure to COVID in employment </a:t>
            </a:r>
          </a:p>
          <a:p>
            <a:r>
              <a:rPr lang="en-US" dirty="0"/>
              <a:t>Climate change will have differential impacts on geographies and populations and also exposes stark socio-economic inequalities </a:t>
            </a:r>
          </a:p>
          <a:p>
            <a:r>
              <a:rPr lang="en-CA" dirty="0">
                <a:hlinkClick r:id="rId2"/>
              </a:rPr>
              <a:t>US News (April 1, 2020) Why We Can't Ignore the Link Between COVID-19, Climate Change and Inequity</a:t>
            </a:r>
            <a:endParaRPr lang="en-US" dirty="0"/>
          </a:p>
        </p:txBody>
      </p:sp>
    </p:spTree>
    <p:extLst>
      <p:ext uri="{BB962C8B-B14F-4D97-AF65-F5344CB8AC3E}">
        <p14:creationId xmlns:p14="http://schemas.microsoft.com/office/powerpoint/2010/main" val="3671871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hlinkClick r:id="rId2"/>
              </a:rPr>
              <a:t>Nurturing caring values, communicating in a pandemic: While not undermining environmental protection now and in the future: Louise Comeau Conservation Council of New Brunswick</a:t>
            </a:r>
            <a:endParaRPr lang="en-US" sz="2000" dirty="0"/>
          </a:p>
        </p:txBody>
      </p:sp>
      <p:sp>
        <p:nvSpPr>
          <p:cNvPr id="3" name="Content Placeholder 2"/>
          <p:cNvSpPr>
            <a:spLocks noGrp="1"/>
          </p:cNvSpPr>
          <p:nvPr>
            <p:ph idx="1"/>
          </p:nvPr>
        </p:nvSpPr>
        <p:spPr/>
        <p:txBody>
          <a:bodyPr>
            <a:normAutofit fontScale="62500" lnSpcReduction="20000"/>
          </a:bodyPr>
          <a:lstStyle/>
          <a:p>
            <a:r>
              <a:rPr lang="en-US" dirty="0"/>
              <a:t>People are concerned about safety, security and well being. Think of communications through that lens </a:t>
            </a:r>
          </a:p>
          <a:p>
            <a:r>
              <a:rPr lang="en-US" dirty="0"/>
              <a:t>There is the opportunity to situate environmental protection as a social justice issue and to our capacity to take care of each other.</a:t>
            </a:r>
          </a:p>
          <a:p>
            <a:r>
              <a:rPr lang="en-US" dirty="0"/>
              <a:t>This is a time for care and inter-connectedness framing </a:t>
            </a:r>
          </a:p>
          <a:p>
            <a:r>
              <a:rPr lang="en-US" dirty="0"/>
              <a:t>Opportunities for change are emerging and there is greater appreciation for the important role data, expertise and governments play in protecting Canadians. </a:t>
            </a:r>
          </a:p>
          <a:p>
            <a:r>
              <a:rPr lang="en-US" dirty="0"/>
              <a:t>There is growing awareness of inequality and increased appreciation for the role lower paid workers play in sustaining food and health systems that we all rely on. </a:t>
            </a:r>
          </a:p>
          <a:p>
            <a:r>
              <a:rPr lang="en-US" dirty="0"/>
              <a:t>Economic disruption can create opportunities for socializing systems change and transformative climate action. </a:t>
            </a:r>
          </a:p>
          <a:p>
            <a:r>
              <a:rPr lang="en-US" dirty="0"/>
              <a:t>Social change or new social norms could emerge ex. more acceptance of work/life balance, teleworking, consumption.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12264523"/>
      </p:ext>
    </p:extLst>
  </p:cSld>
  <p:clrMapOvr>
    <a:masterClrMapping/>
  </p:clrMapOvr>
</p:sld>
</file>

<file path=ppt/theme/theme1.xml><?xml version="1.0" encoding="utf-8"?>
<a:theme xmlns:a="http://schemas.openxmlformats.org/drawingml/2006/main" name="CAP Master Slides">
  <a:themeElements>
    <a:clrScheme name="CAP Brand">
      <a:dk1>
        <a:srgbClr val="34505E"/>
      </a:dk1>
      <a:lt1>
        <a:sysClr val="window" lastClr="FFFFFF"/>
      </a:lt1>
      <a:dk2>
        <a:srgbClr val="1D6BB5"/>
      </a:dk2>
      <a:lt2>
        <a:srgbClr val="6D6E71"/>
      </a:lt2>
      <a:accent1>
        <a:srgbClr val="2C868E"/>
      </a:accent1>
      <a:accent2>
        <a:srgbClr val="92B6D8"/>
      </a:accent2>
      <a:accent3>
        <a:srgbClr val="789359"/>
      </a:accent3>
      <a:accent4>
        <a:srgbClr val="F5964F"/>
      </a:accent4>
      <a:accent5>
        <a:srgbClr val="71B7C5"/>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NER SLIDES">
  <a:themeElements>
    <a:clrScheme name="CAP Brand">
      <a:dk1>
        <a:srgbClr val="34505E"/>
      </a:dk1>
      <a:lt1>
        <a:sysClr val="window" lastClr="FFFFFF"/>
      </a:lt1>
      <a:dk2>
        <a:srgbClr val="1D6BB5"/>
      </a:dk2>
      <a:lt2>
        <a:srgbClr val="6D6E71"/>
      </a:lt2>
      <a:accent1>
        <a:srgbClr val="2C868E"/>
      </a:accent1>
      <a:accent2>
        <a:srgbClr val="92B6D8"/>
      </a:accent2>
      <a:accent3>
        <a:srgbClr val="789359"/>
      </a:accent3>
      <a:accent4>
        <a:srgbClr val="F5964F"/>
      </a:accent4>
      <a:accent5>
        <a:srgbClr val="71B7C5"/>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909156F17FBB44BBFA2D4C48AD6384A" ma:contentTypeVersion="14" ma:contentTypeDescription="Create a new document." ma:contentTypeScope="" ma:versionID="224b35439b74ca07d5aee85c6deb1053">
  <xsd:schema xmlns:xsd="http://www.w3.org/2001/XMLSchema" xmlns:xs="http://www.w3.org/2001/XMLSchema" xmlns:p="http://schemas.microsoft.com/office/2006/metadata/properties" xmlns:ns1="http://schemas.microsoft.com/sharepoint/v3" xmlns:ns2="a33cab90-1205-46c8-a54c-d56aed847e76" xmlns:ns3="5e0d61a6-545c-4585-9d8f-7da575e4c5d0" targetNamespace="http://schemas.microsoft.com/office/2006/metadata/properties" ma:root="true" ma:fieldsID="775d22e0ab13d0afd16d8be9d1312050" ns1:_="" ns2:_="" ns3:_="">
    <xsd:import namespace="http://schemas.microsoft.com/sharepoint/v3"/>
    <xsd:import namespace="a33cab90-1205-46c8-a54c-d56aed847e76"/>
    <xsd:import namespace="5e0d61a6-545c-4585-9d8f-7da575e4c5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3cab90-1205-46c8-a54c-d56aed847e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0d61a6-545c-4585-9d8f-7da575e4c5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618A12-E2EE-4478-94CF-B5E8D7EC63E2}">
  <ds:schemaRefs>
    <ds:schemaRef ds:uri="http://schemas.microsoft.com/sharepoint/v3/contenttype/forms"/>
  </ds:schemaRefs>
</ds:datastoreItem>
</file>

<file path=customXml/itemProps2.xml><?xml version="1.0" encoding="utf-8"?>
<ds:datastoreItem xmlns:ds="http://schemas.openxmlformats.org/officeDocument/2006/customXml" ds:itemID="{AD0D902F-291D-4684-89E8-46A273CBC951}">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A6E4A078-EAE1-47E1-BB0E-666FEE1238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3cab90-1205-46c8-a54c-d56aed847e76"/>
    <ds:schemaRef ds:uri="5e0d61a6-545c-4585-9d8f-7da575e4c5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CAP Master Slides_</Template>
  <TotalTime>4673</TotalTime>
  <Words>3493</Words>
  <Application>Microsoft Office PowerPoint</Application>
  <PresentationFormat>On-screen Show (16:9)</PresentationFormat>
  <Paragraphs>251</Paragraphs>
  <Slides>40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40</vt:i4>
      </vt:variant>
    </vt:vector>
  </HeadingPairs>
  <TitlesOfParts>
    <vt:vector size="45" baseType="lpstr">
      <vt:lpstr>Arial</vt:lpstr>
      <vt:lpstr>Calibri</vt:lpstr>
      <vt:lpstr>Century Gothic</vt:lpstr>
      <vt:lpstr>CAP Master Slides</vt:lpstr>
      <vt:lpstr>INNER SLIDES</vt:lpstr>
      <vt:lpstr>PowerPoint Presentation</vt:lpstr>
      <vt:lpstr>Planning for COVID and Climate Goals </vt:lpstr>
      <vt:lpstr>Aligning COVID response to Climate Change </vt:lpstr>
      <vt:lpstr>COVID and Climate Connection </vt:lpstr>
      <vt:lpstr>COVID and Climate Connection (cont..) </vt:lpstr>
      <vt:lpstr>COVID and Climate Connection </vt:lpstr>
      <vt:lpstr>Air Pollution </vt:lpstr>
      <vt:lpstr>Inequality</vt:lpstr>
      <vt:lpstr>Nurturing caring values, communicating in a pandemic: While not undermining environmental protection now and in the future: Louise Comeau Conservation Council of New Brunswick</vt:lpstr>
      <vt:lpstr>Nurturing caring values, communicating in a pandemic: While not undermining environmental protection now and in the future: Louise Comeau Conservation Council of New Brunswick (cont…) </vt:lpstr>
      <vt:lpstr>Summary of COVID/Climate Connections</vt:lpstr>
      <vt:lpstr>COVID Economic Recovery and Climate Action </vt:lpstr>
      <vt:lpstr>How We Advance our COVID Recovery will Influence us for the Next Generation </vt:lpstr>
      <vt:lpstr>Green Space </vt:lpstr>
      <vt:lpstr>Green Space </vt:lpstr>
      <vt:lpstr>Green Space, Climate &amp; Health Connections </vt:lpstr>
      <vt:lpstr>Green Space </vt:lpstr>
      <vt:lpstr>Green Space Action Items </vt:lpstr>
      <vt:lpstr>Green Space Learnings </vt:lpstr>
      <vt:lpstr>Community Gardening and Urban Agricultures Plans </vt:lpstr>
      <vt:lpstr>Community Gardening Efforts and Considerations </vt:lpstr>
      <vt:lpstr>What can be done to make public transportation more safe? </vt:lpstr>
      <vt:lpstr>Active Transportation and Micro-Mobility </vt:lpstr>
      <vt:lpstr>Telecommuting Policies over the Longer Term </vt:lpstr>
      <vt:lpstr>COVID/Climate Mitigation Lens – Buildings </vt:lpstr>
      <vt:lpstr>Food Security </vt:lpstr>
      <vt:lpstr>Climate Adaptation Actions</vt:lpstr>
      <vt:lpstr>Waste Management </vt:lpstr>
      <vt:lpstr>Economic Development Plans </vt:lpstr>
      <vt:lpstr>Identifying and Addressing COVID Response Actions that Undermine Climate Progress</vt:lpstr>
      <vt:lpstr>Possible Processes for Advancing this Work </vt:lpstr>
      <vt:lpstr>Actual Examples of Climate Actions that Help with our Immediate COVID Response </vt:lpstr>
      <vt:lpstr>Actual Examples to Show Opportunities  Active Transportation, Public Space </vt:lpstr>
      <vt:lpstr>Actual Examples to Show Opportunities – Public Transit </vt:lpstr>
      <vt:lpstr>Actual Examples to Show Opportunities – Repurposing Municipal Buildings  </vt:lpstr>
      <vt:lpstr>Resources</vt:lpstr>
      <vt:lpstr>Resources: Density, Resilience and COVID</vt:lpstr>
      <vt:lpstr>Resources: Green Economic Recovery </vt:lpstr>
      <vt:lpstr>Resources: Climate/COVID Communications  </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Cipriani</dc:creator>
  <cp:lastModifiedBy>Gaby Kalapos</cp:lastModifiedBy>
  <cp:revision>19</cp:revision>
  <dcterms:created xsi:type="dcterms:W3CDTF">2019-07-26T17:59:39Z</dcterms:created>
  <dcterms:modified xsi:type="dcterms:W3CDTF">2020-04-24T00:23:53Z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0x0101006909156F17FBB44BBFA2D4C48AD6384A</vt:lpwstr>
  </property>
</Properties>
</file>