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4" r:id="rId5"/>
  </p:sldMasterIdLst>
  <p:handoutMasterIdLst>
    <p:handoutMasterId r:id="rId39"/>
  </p:handoutMasterIdLst>
  <p:sldIdLst>
    <p:sldId id="256" r:id="rId6"/>
    <p:sldId id="257" r:id="rId7"/>
    <p:sldId id="258" r:id="rId8"/>
    <p:sldId id="277" r:id="rId9"/>
    <p:sldId id="261" r:id="rId10"/>
    <p:sldId id="259" r:id="rId11"/>
    <p:sldId id="260" r:id="rId12"/>
    <p:sldId id="262" r:id="rId13"/>
    <p:sldId id="263" r:id="rId14"/>
    <p:sldId id="276" r:id="rId15"/>
    <p:sldId id="264" r:id="rId16"/>
    <p:sldId id="265" r:id="rId17"/>
    <p:sldId id="267" r:id="rId18"/>
    <p:sldId id="288" r:id="rId19"/>
    <p:sldId id="278" r:id="rId20"/>
    <p:sldId id="268" r:id="rId21"/>
    <p:sldId id="269" r:id="rId22"/>
    <p:sldId id="270" r:id="rId23"/>
    <p:sldId id="271" r:id="rId24"/>
    <p:sldId id="272" r:id="rId25"/>
    <p:sldId id="273" r:id="rId26"/>
    <p:sldId id="275" r:id="rId27"/>
    <p:sldId id="279" r:id="rId28"/>
    <p:sldId id="286" r:id="rId29"/>
    <p:sldId id="274" r:id="rId30"/>
    <p:sldId id="280" r:id="rId31"/>
    <p:sldId id="281" r:id="rId32"/>
    <p:sldId id="266" r:id="rId33"/>
    <p:sldId id="282" r:id="rId34"/>
    <p:sldId id="283" r:id="rId35"/>
    <p:sldId id="284" r:id="rId36"/>
    <p:sldId id="285" r:id="rId37"/>
    <p:sldId id="289" r:id="rId3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34505E"/>
    <a:srgbClr val="345000"/>
    <a:srgbClr val="1D6BB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napToObjects="1">
      <p:cViewPr varScale="1">
        <p:scale>
          <a:sx n="98" d="100"/>
          <a:sy n="98" d="100"/>
        </p:scale>
        <p:origin x="84" y="348"/>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AEB712-C7C5-434B-97BD-45720AA21D76}" type="datetimeFigureOut">
              <a:rPr lang="en-CA" smtClean="0"/>
              <a:t>2020-04-16</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A1DA38-BE44-4EAB-A573-09B6470A8361}" type="slidenum">
              <a:rPr lang="en-CA" smtClean="0"/>
              <a:t>‹#›</a:t>
            </a:fld>
            <a:endParaRPr lang="en-CA"/>
          </a:p>
        </p:txBody>
      </p:sp>
    </p:spTree>
    <p:extLst>
      <p:ext uri="{BB962C8B-B14F-4D97-AF65-F5344CB8AC3E}">
        <p14:creationId xmlns:p14="http://schemas.microsoft.com/office/powerpoint/2010/main" val="14584483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43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n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41008"/>
            <a:ext cx="8229600" cy="857250"/>
          </a:xfrm>
        </p:spPr>
        <p:txBody>
          <a:bodyPr/>
          <a:lstStyle/>
          <a:p>
            <a:r>
              <a:rPr lang="en-CA" dirty="0"/>
              <a:t>CLICK TO EDIT MASTER TITLE STYLE</a:t>
            </a:r>
            <a:endParaRPr lang="en-US" dirty="0"/>
          </a:p>
        </p:txBody>
      </p:sp>
      <p:sp>
        <p:nvSpPr>
          <p:cNvPr id="3" name="Content Placeholder 2"/>
          <p:cNvSpPr>
            <a:spLocks noGrp="1"/>
          </p:cNvSpPr>
          <p:nvPr>
            <p:ph idx="1"/>
          </p:nvPr>
        </p:nvSpPr>
        <p:spPr>
          <a:xfrm>
            <a:off x="457200" y="1344199"/>
            <a:ext cx="8229600" cy="3394075"/>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75193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8613"/>
            <a:ext cx="7772400" cy="1101725"/>
          </a:xfrm>
        </p:spPr>
        <p:txBody>
          <a:bodyPr/>
          <a:lstStyle/>
          <a:p>
            <a:r>
              <a:rPr lang="en-CA" dirty="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Tree>
    <p:extLst>
      <p:ext uri="{BB962C8B-B14F-4D97-AF65-F5344CB8AC3E}">
        <p14:creationId xmlns:p14="http://schemas.microsoft.com/office/powerpoint/2010/main" val="239175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47271"/>
            <a:ext cx="8229600" cy="857250"/>
          </a:xfrm>
        </p:spPr>
        <p:txBody>
          <a:bodyPr/>
          <a:lstStyle/>
          <a:p>
            <a:r>
              <a:rPr lang="en-CA"/>
              <a:t>Click to edit Master title style</a:t>
            </a:r>
            <a:endParaRPr lang="en-US"/>
          </a:p>
        </p:txBody>
      </p:sp>
      <p:sp>
        <p:nvSpPr>
          <p:cNvPr id="3" name="Content Placeholder 2"/>
          <p:cNvSpPr>
            <a:spLocks noGrp="1"/>
          </p:cNvSpPr>
          <p:nvPr>
            <p:ph sz="half" idx="1"/>
          </p:nvPr>
        </p:nvSpPr>
        <p:spPr>
          <a:xfrm>
            <a:off x="457200" y="1337936"/>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337936"/>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1261211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Cutoff+WashCAP_Logo_Icon-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0533" y="1968500"/>
            <a:ext cx="3183467" cy="3183467"/>
          </a:xfrm>
          <a:prstGeom prst="rect">
            <a:avLst/>
          </a:prstGeom>
        </p:spPr>
      </p:pic>
      <p:pic>
        <p:nvPicPr>
          <p:cNvPr id="10" name="Picture 9" descr="CAP_full_logo_cmyk-hi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704" y="4205171"/>
            <a:ext cx="4502696" cy="651951"/>
          </a:xfrm>
          <a:prstGeom prst="rect">
            <a:avLst/>
          </a:prstGeom>
        </p:spPr>
      </p:pic>
      <p:sp>
        <p:nvSpPr>
          <p:cNvPr id="13" name="Title Placeholder 12"/>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z="3600" b="1" dirty="0">
                <a:solidFill>
                  <a:srgbClr val="1D6BB5"/>
                </a:solidFill>
                <a:latin typeface="Century Gothic"/>
                <a:cs typeface="Century Gothic"/>
              </a:rPr>
              <a:t>PRESENTATION TITLE:</a:t>
            </a:r>
            <a:endParaRPr lang="en-US" dirty="0"/>
          </a:p>
        </p:txBody>
      </p:sp>
    </p:spTree>
    <p:extLst>
      <p:ext uri="{BB962C8B-B14F-4D97-AF65-F5344CB8AC3E}">
        <p14:creationId xmlns:p14="http://schemas.microsoft.com/office/powerpoint/2010/main" val="354092294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1008"/>
            <a:ext cx="8229600" cy="857250"/>
          </a:xfrm>
          <a:prstGeom prst="rect">
            <a:avLst/>
          </a:prstGeom>
        </p:spPr>
        <p:txBody>
          <a:bodyPr vert="horz" lIns="91440" tIns="45720" rIns="91440" bIns="45720" rtlCol="0" anchor="ctr">
            <a:normAutofit/>
          </a:bodyPr>
          <a:lstStyle/>
          <a:p>
            <a:r>
              <a:rPr lang="en-CA" dirty="0"/>
              <a:t>SLIDE TITLE</a:t>
            </a:r>
            <a:endParaRPr lang="en-US" dirty="0"/>
          </a:p>
        </p:txBody>
      </p:sp>
      <p:sp>
        <p:nvSpPr>
          <p:cNvPr id="3" name="Text Placeholder 2"/>
          <p:cNvSpPr>
            <a:spLocks noGrp="1"/>
          </p:cNvSpPr>
          <p:nvPr>
            <p:ph type="body" idx="1"/>
          </p:nvPr>
        </p:nvSpPr>
        <p:spPr>
          <a:xfrm>
            <a:off x="457200" y="1369251"/>
            <a:ext cx="8229600" cy="3394075"/>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p:txBody>
      </p:sp>
      <p:sp>
        <p:nvSpPr>
          <p:cNvPr id="7" name="Rectangle 6"/>
          <p:cNvSpPr/>
          <p:nvPr/>
        </p:nvSpPr>
        <p:spPr>
          <a:xfrm>
            <a:off x="0" y="-11749"/>
            <a:ext cx="9144000" cy="448481"/>
          </a:xfrm>
          <a:prstGeom prst="rect">
            <a:avLst/>
          </a:prstGeom>
          <a:solidFill>
            <a:srgbClr val="1D6B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1D6BB5"/>
              </a:solidFill>
            </a:endParaRPr>
          </a:p>
        </p:txBody>
      </p:sp>
      <p:pic>
        <p:nvPicPr>
          <p:cNvPr id="8" name="Picture 7" descr="Cutoff+WashCAP_Logo_Icon-0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3633" y="2633133"/>
            <a:ext cx="2510367" cy="2510367"/>
          </a:xfrm>
          <a:prstGeom prst="rect">
            <a:avLst/>
          </a:prstGeom>
        </p:spPr>
      </p:pic>
      <p:pic>
        <p:nvPicPr>
          <p:cNvPr id="9" name="Picture 8" descr="CAP_noIcon_logo_cmyk.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200" y="4822462"/>
            <a:ext cx="2192055" cy="183463"/>
          </a:xfrm>
          <a:prstGeom prst="rect">
            <a:avLst/>
          </a:prstGeom>
        </p:spPr>
      </p:pic>
    </p:spTree>
    <p:extLst>
      <p:ext uri="{BB962C8B-B14F-4D97-AF65-F5344CB8AC3E}">
        <p14:creationId xmlns:p14="http://schemas.microsoft.com/office/powerpoint/2010/main" val="3043085846"/>
      </p:ext>
    </p:extLst>
  </p:cSld>
  <p:clrMap bg1="lt1" tx1="dk1" bg2="lt2" tx2="dk2" accent1="accent1" accent2="accent2" accent3="accent3" accent4="accent4" accent5="accent5" accent6="accent6" hlink="hlink" folHlink="folHlink"/>
  <p:sldLayoutIdLst>
    <p:sldLayoutId id="2147483676" r:id="rId1"/>
    <p:sldLayoutId id="2147483675" r:id="rId2"/>
    <p:sldLayoutId id="2147483678" r:id="rId3"/>
  </p:sldLayoutIdLst>
  <p:txStyles>
    <p:titleStyle>
      <a:lvl1pPr algn="l" defTabSz="457200" rtl="0" eaLnBrk="1" latinLnBrk="0" hangingPunct="1">
        <a:spcBef>
          <a:spcPct val="0"/>
        </a:spcBef>
        <a:buNone/>
        <a:defRPr sz="3200" b="1" kern="1200">
          <a:solidFill>
            <a:srgbClr val="1D6BB5"/>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6D6E7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kalapos@cleanairpartnership.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nacto.org/program/covid19/" TargetMode="External"/><Relationship Id="rId7" Type="http://schemas.openxmlformats.org/officeDocument/2006/relationships/hyperlink" Target="https://london.ctvnews.ca/city-takes-more-action-to-keep-pedestrians-apart-1.4882564" TargetMode="External"/><Relationship Id="rId2" Type="http://schemas.openxmlformats.org/officeDocument/2006/relationships/hyperlink" Target="https://www.forbes.com/sites/carltonreid/2020/04/13/new-zealand-first-country-to-fund-pop-up-bike-lanes-widened-sidewalks-during-lockdown/#7a294167546e" TargetMode="External"/><Relationship Id="rId1" Type="http://schemas.openxmlformats.org/officeDocument/2006/relationships/slideLayout" Target="../slideLayouts/slideLayout2.xml"/><Relationship Id="rId6" Type="http://schemas.openxmlformats.org/officeDocument/2006/relationships/hyperlink" Target="https://www.londonenvironment.net/big_bike_giveaway" TargetMode="External"/><Relationship Id="rId5" Type="http://schemas.openxmlformats.org/officeDocument/2006/relationships/hyperlink" Target="https://www.citiesforglobalhealth.org/initiative/prevention-measures-public-transport-services-due-covid-19" TargetMode="External"/><Relationship Id="rId4" Type="http://schemas.openxmlformats.org/officeDocument/2006/relationships/hyperlink" Target="https://www.rstreet.org/2020/03/17/4-municipal-transportation-responses-to-the-covid-19-pandemi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bc.ca/news/canada/calgary/biking-naheed-nenshi-COVID-coronavirus-sampson-carra-1.5511968" TargetMode="External"/><Relationship Id="rId2" Type="http://schemas.openxmlformats.org/officeDocument/2006/relationships/hyperlink" Target="https://nacto.org/program/covid19/" TargetMode="External"/><Relationship Id="rId1" Type="http://schemas.openxmlformats.org/officeDocument/2006/relationships/slideLayout" Target="../slideLayouts/slideLayout2.xml"/><Relationship Id="rId6" Type="http://schemas.openxmlformats.org/officeDocument/2006/relationships/hyperlink" Target="https://www.cbc.ca/news/canada/montreal/montreal-covid-19-containment-1.5526534" TargetMode="External"/><Relationship Id="rId5" Type="http://schemas.openxmlformats.org/officeDocument/2006/relationships/hyperlink" Target="https://www.thespec.com/news/hamilton-region/2020/04/11/citys-biggest-arena-transforms-into-a-homeless-shelter-as-hamilton-covid-19-cases-climb-to-232.html" TargetMode="External"/><Relationship Id="rId4" Type="http://schemas.openxmlformats.org/officeDocument/2006/relationships/hyperlink" Target="https://edmontonjournal.com/news/local-news/covid-19-city-making-more-room-for-pedestrians-eliminating-beg-buttons-at-56-intersection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itylab.com/transportation/2020/04/coronavirus-city-street-public-transit-bike-lanes-covid-19/609190/" TargetMode="External"/><Relationship Id="rId2" Type="http://schemas.openxmlformats.org/officeDocument/2006/relationships/hyperlink" Target="https://torontopubliclibrary.typepad.com/news_releases/2020/04/toronto-public-library-works-with-toronto-food-banks-to-extend-access-during-covid-19.html" TargetMode="External"/><Relationship Id="rId1" Type="http://schemas.openxmlformats.org/officeDocument/2006/relationships/slideLayout" Target="../slideLayouts/slideLayout2.xml"/><Relationship Id="rId5" Type="http://schemas.openxmlformats.org/officeDocument/2006/relationships/hyperlink" Target="https://montreal.ctvnews.ca/bixis-return-and-bike-shops-re-open-doors-due-to-essential-service-designation-1.4883092" TargetMode="External"/><Relationship Id="rId4" Type="http://schemas.openxmlformats.org/officeDocument/2006/relationships/hyperlink" Target="https://www.transformative-mobility.org/news/the-covid-19-outbreak-and-implications-to-public-transport-some-observation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40knowledgehub.org/s/cities-and-coronavirus-covid-19?language=en_US" TargetMode="External"/><Relationship Id="rId2" Type="http://schemas.openxmlformats.org/officeDocument/2006/relationships/hyperlink" Target="https://citysharecanada.ca/" TargetMode="External"/><Relationship Id="rId1" Type="http://schemas.openxmlformats.org/officeDocument/2006/relationships/slideLayout" Target="../slideLayouts/slideLayout2.xml"/><Relationship Id="rId5" Type="http://schemas.openxmlformats.org/officeDocument/2006/relationships/hyperlink" Target="https://docs.google.com/document/d/1-0pi__N-E-LzOUcJhOImSZ1_fQcNHSVeyx0m0q-eU9Y/edit#heading=h.58h92q9un5qc" TargetMode="External"/><Relationship Id="rId4" Type="http://schemas.openxmlformats.org/officeDocument/2006/relationships/hyperlink" Target="https://docs.google.com/document/d/1v_oI3xYXaAPkElgJU3bN_EKQAXako2VPT45zWXFw43c/edi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thinkingcity.org/2020/04/13/pandemic-cities-coronavirus-urban-life/" TargetMode="External"/><Relationship Id="rId2" Type="http://schemas.openxmlformats.org/officeDocument/2006/relationships/hyperlink" Target="https://www.azuremagazine.com/article/will-covid-19-spell-the-end-of-urban-density-dont-bet-on-it/" TargetMode="External"/><Relationship Id="rId1" Type="http://schemas.openxmlformats.org/officeDocument/2006/relationships/slideLayout" Target="../slideLayouts/slideLayout2.xml"/><Relationship Id="rId4" Type="http://schemas.openxmlformats.org/officeDocument/2006/relationships/hyperlink" Target="https://www.planetizen.com/blogs/109051-lessons-pandemics-comparing-urban-and-rural-risk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nr.com/articles/49102-clean-energy-can-drive-post-covid-19-recovery-business-groups-say" TargetMode="External"/><Relationship Id="rId2" Type="http://schemas.openxmlformats.org/officeDocument/2006/relationships/hyperlink" Target="https://www.climateinteractive.org/ci-topics/green-equitable-stimulus-plans/" TargetMode="External"/><Relationship Id="rId1" Type="http://schemas.openxmlformats.org/officeDocument/2006/relationships/slideLayout" Target="../slideLayouts/slideLayout2.xml"/><Relationship Id="rId4" Type="http://schemas.openxmlformats.org/officeDocument/2006/relationships/hyperlink" Target="https://sloanreview.mit.edu/webinar-covid-climate-and-the-clean-economy/"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nccommunitygardens.ces.ncsu.edu/covid-19-faq-for-community-gardens/" TargetMode="External"/><Relationship Id="rId2" Type="http://schemas.openxmlformats.org/officeDocument/2006/relationships/hyperlink" Target="https://www.huffingtonpost.ca/entry/victoria-seedlings-coronavirus_ca_5e8819e6c5b6cbaf28296c57"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limateoutreach.org/communicating-climate-change-during-the-coronavirus-crisis-evidenc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gkalapos@cleanairpartnership.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bc.ca/player/play/1710406723645" TargetMode="External"/><Relationship Id="rId2" Type="http://schemas.openxmlformats.org/officeDocument/2006/relationships/hyperlink" Target="https://www.cbc.ca/radio/quirks/mar-21-covid-19-vulnerability-covid-and-climate-and-more-1.550434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cademic.oup.com/eurheartj/article/40/20/1590/5372326" TargetMode="External"/><Relationship Id="rId2" Type="http://schemas.openxmlformats.org/officeDocument/2006/relationships/hyperlink" Target="https://www.theguardian.com/environment/2020/apr/07/air-pollution-linked-to-far-higher-covid-19-death-rates-study-fin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snews.com/news/healthiest-communities/articles/2020-04-01/why-we-cant-ignore-the-link-between-coronavirus-climate-change-and-inequit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5704" y="2048942"/>
            <a:ext cx="5573404" cy="2031325"/>
          </a:xfrm>
          <a:prstGeom prst="rect">
            <a:avLst/>
          </a:prstGeom>
          <a:noFill/>
        </p:spPr>
        <p:txBody>
          <a:bodyPr wrap="square" rtlCol="0">
            <a:spAutoFit/>
          </a:bodyPr>
          <a:lstStyle/>
          <a:p>
            <a:r>
              <a:rPr lang="en-US" b="1" dirty="0">
                <a:solidFill>
                  <a:srgbClr val="6D6E71"/>
                </a:solidFill>
                <a:latin typeface="Century Gothic"/>
                <a:cs typeface="Century Gothic"/>
              </a:rPr>
              <a:t>Version as of April 16</a:t>
            </a:r>
            <a:r>
              <a:rPr lang="en-US" b="1" baseline="30000" dirty="0">
                <a:solidFill>
                  <a:srgbClr val="6D6E71"/>
                </a:solidFill>
                <a:latin typeface="Century Gothic"/>
                <a:cs typeface="Century Gothic"/>
              </a:rPr>
              <a:t>th</a:t>
            </a:r>
            <a:r>
              <a:rPr lang="en-US" b="1" dirty="0">
                <a:solidFill>
                  <a:srgbClr val="6D6E71"/>
                </a:solidFill>
                <a:latin typeface="Century Gothic"/>
                <a:cs typeface="Century Gothic"/>
              </a:rPr>
              <a:t>, 2020</a:t>
            </a:r>
          </a:p>
          <a:p>
            <a:endParaRPr lang="en-US" b="1" dirty="0">
              <a:solidFill>
                <a:srgbClr val="6D6E71"/>
              </a:solidFill>
              <a:latin typeface="Century Gothic"/>
              <a:cs typeface="Century Gothic"/>
            </a:endParaRPr>
          </a:p>
          <a:p>
            <a:r>
              <a:rPr lang="en-US" b="1" dirty="0">
                <a:solidFill>
                  <a:srgbClr val="6D6E71"/>
                </a:solidFill>
                <a:latin typeface="Century Gothic"/>
                <a:cs typeface="Century Gothic"/>
              </a:rPr>
              <a:t>Goal is to Crowdsource Messaging/Resources</a:t>
            </a:r>
          </a:p>
          <a:p>
            <a:r>
              <a:rPr lang="en-US" b="1" dirty="0">
                <a:solidFill>
                  <a:srgbClr val="6D6E71"/>
                </a:solidFill>
                <a:latin typeface="Century Gothic"/>
                <a:cs typeface="Century Gothic"/>
              </a:rPr>
              <a:t> </a:t>
            </a:r>
          </a:p>
          <a:p>
            <a:r>
              <a:rPr lang="en-US" b="1" dirty="0">
                <a:solidFill>
                  <a:srgbClr val="6D6E71"/>
                </a:solidFill>
                <a:latin typeface="Century Gothic"/>
                <a:cs typeface="Century Gothic"/>
              </a:rPr>
              <a:t>To provide any suggestions for additions just email </a:t>
            </a:r>
            <a:r>
              <a:rPr lang="en-US" b="1" dirty="0">
                <a:solidFill>
                  <a:srgbClr val="6D6E71"/>
                </a:solidFill>
                <a:latin typeface="Century Gothic"/>
                <a:cs typeface="Century Gothic"/>
                <a:hlinkClick r:id="rId2"/>
              </a:rPr>
              <a:t>gkalapos@cleanairpartnership.org</a:t>
            </a:r>
            <a:endParaRPr lang="en-US" b="1" dirty="0">
              <a:solidFill>
                <a:srgbClr val="6D6E71"/>
              </a:solidFill>
              <a:latin typeface="Century Gothic"/>
              <a:cs typeface="Century Gothic"/>
            </a:endParaRPr>
          </a:p>
          <a:p>
            <a:endParaRPr lang="en-US" b="1" dirty="0">
              <a:solidFill>
                <a:srgbClr val="6D6E71"/>
              </a:solidFill>
              <a:latin typeface="Century Gothic"/>
              <a:cs typeface="Century Gothic"/>
            </a:endParaRPr>
          </a:p>
        </p:txBody>
      </p:sp>
      <p:sp>
        <p:nvSpPr>
          <p:cNvPr id="3" name="TextBox 2"/>
          <p:cNvSpPr txBox="1"/>
          <p:nvPr/>
        </p:nvSpPr>
        <p:spPr>
          <a:xfrm>
            <a:off x="475704" y="222879"/>
            <a:ext cx="8337176" cy="1064266"/>
          </a:xfrm>
          <a:prstGeom prst="rect">
            <a:avLst/>
          </a:prstGeom>
          <a:noFill/>
        </p:spPr>
        <p:txBody>
          <a:bodyPr wrap="square" rtlCol="0">
            <a:spAutoFit/>
          </a:bodyPr>
          <a:lstStyle/>
          <a:p>
            <a:pPr>
              <a:lnSpc>
                <a:spcPct val="140000"/>
              </a:lnSpc>
            </a:pPr>
            <a:r>
              <a:rPr lang="en-US" sz="2400" b="1" dirty="0">
                <a:solidFill>
                  <a:srgbClr val="345071"/>
                </a:solidFill>
                <a:latin typeface="Century Gothic"/>
                <a:cs typeface="Century Gothic"/>
              </a:rPr>
              <a:t>Planning for COVID and Climate</a:t>
            </a:r>
          </a:p>
          <a:p>
            <a:pPr>
              <a:lnSpc>
                <a:spcPct val="140000"/>
              </a:lnSpc>
            </a:pPr>
            <a:endParaRPr lang="en-US" sz="2400" b="1" dirty="0">
              <a:solidFill>
                <a:srgbClr val="345071"/>
              </a:solidFill>
              <a:latin typeface="Century Gothic"/>
              <a:cs typeface="Century Gothic"/>
            </a:endParaRPr>
          </a:p>
        </p:txBody>
      </p:sp>
    </p:spTree>
    <p:extLst>
      <p:ext uri="{BB962C8B-B14F-4D97-AF65-F5344CB8AC3E}">
        <p14:creationId xmlns:p14="http://schemas.microsoft.com/office/powerpoint/2010/main" val="233499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A0EC7-5BC8-4356-BFDC-571BD46F1F26}"/>
              </a:ext>
            </a:extLst>
          </p:cNvPr>
          <p:cNvSpPr>
            <a:spLocks noGrp="1"/>
          </p:cNvSpPr>
          <p:nvPr>
            <p:ph type="ctrTitle"/>
          </p:nvPr>
        </p:nvSpPr>
        <p:spPr/>
        <p:txBody>
          <a:bodyPr>
            <a:normAutofit fontScale="90000"/>
          </a:bodyPr>
          <a:lstStyle/>
          <a:p>
            <a:pPr algn="ctr"/>
            <a:r>
              <a:rPr lang="en-US" dirty="0"/>
              <a:t>Actual Examples of Climate Actions that Help with our Immediate COVID Response </a:t>
            </a:r>
          </a:p>
        </p:txBody>
      </p:sp>
    </p:spTree>
    <p:extLst>
      <p:ext uri="{BB962C8B-B14F-4D97-AF65-F5344CB8AC3E}">
        <p14:creationId xmlns:p14="http://schemas.microsoft.com/office/powerpoint/2010/main" val="423830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Examples to Show Opportunities </a:t>
            </a:r>
          </a:p>
        </p:txBody>
      </p:sp>
      <p:sp>
        <p:nvSpPr>
          <p:cNvPr id="3" name="Content Placeholder 2"/>
          <p:cNvSpPr>
            <a:spLocks noGrp="1"/>
          </p:cNvSpPr>
          <p:nvPr>
            <p:ph idx="1"/>
          </p:nvPr>
        </p:nvSpPr>
        <p:spPr/>
        <p:txBody>
          <a:bodyPr>
            <a:normAutofit fontScale="85000" lnSpcReduction="20000"/>
          </a:bodyPr>
          <a:lstStyle/>
          <a:p>
            <a:r>
              <a:rPr lang="en-US" dirty="0">
                <a:hlinkClick r:id="rId2"/>
              </a:rPr>
              <a:t>New Zealand First Country To Fund Pop-Up Bike Lanes, Widened Sidewalks During Lockdown</a:t>
            </a:r>
            <a:endParaRPr lang="en-US" dirty="0"/>
          </a:p>
          <a:p>
            <a:r>
              <a:rPr lang="en-CA" dirty="0">
                <a:hlinkClick r:id="rId3"/>
              </a:rPr>
              <a:t>Multiple Cities: NACTO Link: Transit fare suspension. Over 45 cities including New Orleans, New York, Waterloo, Halifax, etc. Some or all of transit services are offered free of charge.</a:t>
            </a:r>
            <a:endParaRPr lang="en-CA" dirty="0"/>
          </a:p>
          <a:p>
            <a:r>
              <a:rPr lang="en-US" dirty="0">
                <a:hlinkClick r:id="rId4"/>
              </a:rPr>
              <a:t>Montgomery County, Maryland use of vehicle’s rear doors. </a:t>
            </a:r>
            <a:endParaRPr lang="en-US" dirty="0"/>
          </a:p>
          <a:p>
            <a:r>
              <a:rPr lang="en-US" dirty="0">
                <a:hlinkClick r:id="rId4"/>
              </a:rPr>
              <a:t>Seattle ceased fare collections on transit </a:t>
            </a:r>
            <a:endParaRPr lang="en-US" dirty="0"/>
          </a:p>
          <a:p>
            <a:r>
              <a:rPr lang="en-US" dirty="0">
                <a:hlinkClick r:id="rId5"/>
              </a:rPr>
              <a:t>Barcelona, Public Transit Prevention Measures </a:t>
            </a:r>
            <a:endParaRPr lang="en-US" dirty="0">
              <a:hlinkClick r:id="rId6"/>
            </a:endParaRPr>
          </a:p>
          <a:p>
            <a:r>
              <a:rPr lang="en-US" dirty="0">
                <a:hlinkClick r:id="rId6"/>
              </a:rPr>
              <a:t>City of London, Ontario: Bike Giveaway </a:t>
            </a:r>
            <a:endParaRPr lang="en-US" dirty="0"/>
          </a:p>
          <a:p>
            <a:r>
              <a:rPr lang="en-US" dirty="0">
                <a:hlinkClick r:id="rId7"/>
              </a:rPr>
              <a:t>City of London, ON closes streets/bridges to cars to give cyclists &amp; pedestrians more space</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941560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Examples to Show Opportunities </a:t>
            </a:r>
          </a:p>
        </p:txBody>
      </p:sp>
      <p:sp>
        <p:nvSpPr>
          <p:cNvPr id="3" name="Content Placeholder 2"/>
          <p:cNvSpPr>
            <a:spLocks noGrp="1"/>
          </p:cNvSpPr>
          <p:nvPr>
            <p:ph idx="1"/>
          </p:nvPr>
        </p:nvSpPr>
        <p:spPr/>
        <p:txBody>
          <a:bodyPr>
            <a:normAutofit fontScale="92500" lnSpcReduction="10000"/>
          </a:bodyPr>
          <a:lstStyle/>
          <a:p>
            <a:r>
              <a:rPr lang="en-US" dirty="0">
                <a:hlinkClick r:id="rId2"/>
              </a:rPr>
              <a:t>Bike Share Supports from NACTO City Transportation Action Updates (go to chart)</a:t>
            </a:r>
            <a:endParaRPr lang="en-US" dirty="0">
              <a:hlinkClick r:id="rId3"/>
            </a:endParaRPr>
          </a:p>
          <a:p>
            <a:r>
              <a:rPr lang="en-US" dirty="0">
                <a:hlinkClick r:id="rId3"/>
              </a:rPr>
              <a:t>Calgary to reduce lanes on some roads to help walkers, cyclists keep their distance during COVID</a:t>
            </a:r>
            <a:endParaRPr lang="en-US" dirty="0"/>
          </a:p>
          <a:p>
            <a:r>
              <a:rPr lang="en-US" dirty="0">
                <a:hlinkClick r:id="rId4"/>
              </a:rPr>
              <a:t>Edmonton making more room for pedestrians on two roads, eliminating beg buttons at 56 intersections</a:t>
            </a:r>
            <a:endParaRPr lang="en-US" dirty="0"/>
          </a:p>
          <a:p>
            <a:r>
              <a:rPr lang="en-US" dirty="0" err="1">
                <a:hlinkClick r:id="rId5"/>
              </a:rPr>
              <a:t>FirstOntario</a:t>
            </a:r>
            <a:r>
              <a:rPr lang="en-US" dirty="0">
                <a:hlinkClick r:id="rId5"/>
              </a:rPr>
              <a:t> Centre transformed into ‘surge’ shelter for homeless Hamilton residents during COVID-19 pandemic</a:t>
            </a:r>
            <a:endParaRPr lang="en-US" dirty="0"/>
          </a:p>
          <a:p>
            <a:r>
              <a:rPr lang="en-US" dirty="0">
                <a:hlinkClick r:id="rId6"/>
              </a:rPr>
              <a:t>Montreal closing streets to cars, but increasing policing to enforce physical distancing</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849857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Examples to Show Opportunities </a:t>
            </a:r>
          </a:p>
        </p:txBody>
      </p:sp>
      <p:sp>
        <p:nvSpPr>
          <p:cNvPr id="3" name="Content Placeholder 2"/>
          <p:cNvSpPr>
            <a:spLocks noGrp="1"/>
          </p:cNvSpPr>
          <p:nvPr>
            <p:ph idx="1"/>
          </p:nvPr>
        </p:nvSpPr>
        <p:spPr/>
        <p:txBody>
          <a:bodyPr/>
          <a:lstStyle/>
          <a:p>
            <a:r>
              <a:rPr lang="en-US" dirty="0">
                <a:hlinkClick r:id="rId2"/>
              </a:rPr>
              <a:t>Toronto Public Library partners with local food banks to set up food bank distribution from library branches</a:t>
            </a:r>
            <a:endParaRPr lang="en-US" dirty="0"/>
          </a:p>
          <a:p>
            <a:r>
              <a:rPr lang="en-US" dirty="0">
                <a:hlinkClick r:id="rId3"/>
              </a:rPr>
              <a:t>Mapping How Cities Are Reclaiming Street Space </a:t>
            </a:r>
            <a:endParaRPr lang="en-US" dirty="0"/>
          </a:p>
          <a:p>
            <a:r>
              <a:rPr lang="en-US" dirty="0">
                <a:hlinkClick r:id="rId4"/>
              </a:rPr>
              <a:t>The COVID-19 outbreak and implications to sustainable urban mobility – some observations</a:t>
            </a:r>
            <a:endParaRPr lang="en-US" dirty="0"/>
          </a:p>
          <a:p>
            <a:r>
              <a:rPr lang="en-US" dirty="0">
                <a:hlinkClick r:id="rId5"/>
              </a:rPr>
              <a:t>Bike Share and Services as an Essential Service </a:t>
            </a:r>
            <a:endParaRPr lang="en-US" dirty="0"/>
          </a:p>
          <a:p>
            <a:endParaRPr lang="en-US" dirty="0"/>
          </a:p>
          <a:p>
            <a:endParaRPr lang="en-US" dirty="0"/>
          </a:p>
        </p:txBody>
      </p:sp>
    </p:spTree>
    <p:extLst>
      <p:ext uri="{BB962C8B-B14F-4D97-AF65-F5344CB8AC3E}">
        <p14:creationId xmlns:p14="http://schemas.microsoft.com/office/powerpoint/2010/main" val="96034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COVID/Climate Connections</a:t>
            </a:r>
          </a:p>
        </p:txBody>
      </p:sp>
      <p:sp>
        <p:nvSpPr>
          <p:cNvPr id="3" name="Content Placeholder 2"/>
          <p:cNvSpPr>
            <a:spLocks noGrp="1"/>
          </p:cNvSpPr>
          <p:nvPr>
            <p:ph idx="1"/>
          </p:nvPr>
        </p:nvSpPr>
        <p:spPr/>
        <p:txBody>
          <a:bodyPr>
            <a:normAutofit fontScale="55000" lnSpcReduction="20000"/>
          </a:bodyPr>
          <a:lstStyle/>
          <a:p>
            <a:pPr lvl="0" fontAlgn="base"/>
            <a:r>
              <a:rPr lang="en-CA" dirty="0"/>
              <a:t>We can tackle monumental challenges: A key lesson from COVID is we can muster society, the policies, and the financial resources to quickly address problems of significant importance.</a:t>
            </a:r>
          </a:p>
          <a:p>
            <a:pPr lvl="0" fontAlgn="base"/>
            <a:r>
              <a:rPr lang="en-CA" dirty="0"/>
              <a:t>Timing Matters: With COVID-19, quick action by health and governmental officials on COVID has made a huge difference. The longer we wait to mitigate and prepare for the climate emergency, the more it will cost us both in lives and livelihoods.</a:t>
            </a:r>
            <a:endParaRPr lang="en-US" dirty="0"/>
          </a:p>
          <a:p>
            <a:pPr lvl="0" fontAlgn="base"/>
            <a:r>
              <a:rPr lang="en-CA" dirty="0"/>
              <a:t>Crises highlight injustices in society: COVID-19 is shining a light on the health, economic, societal, and racial inequities embedded in our society. </a:t>
            </a:r>
            <a:endParaRPr lang="en-US" dirty="0"/>
          </a:p>
          <a:p>
            <a:pPr lvl="0" fontAlgn="base"/>
            <a:r>
              <a:rPr lang="en-CA" dirty="0"/>
              <a:t>Preparation Matters: Countries like South Korea that were prepared with good public health systems and pandemic-trained professionals ready with testing, protection, and treatment equipment and supplies, have had much lower COVID-19 incidence and much quicker recovery than we’ve had. We must prepare for climate change with similar mastery. </a:t>
            </a:r>
            <a:endParaRPr lang="en-US" dirty="0"/>
          </a:p>
          <a:p>
            <a:pPr lvl="0" fontAlgn="base"/>
            <a:r>
              <a:rPr lang="en-CA" dirty="0"/>
              <a:t>Science and Facts Matter: Trust in experts and science has been critical for the successes in COVID-19 response and public welfare. We need our society and leaders to understand the importance of science, facts and climate realities; the existential threats and the opportunities.</a:t>
            </a:r>
            <a:endParaRPr lang="en-US" dirty="0"/>
          </a:p>
          <a:p>
            <a:pPr lvl="0" fontAlgn="base"/>
            <a:r>
              <a:rPr lang="en-CA" dirty="0"/>
              <a:t>Leadership Matters:  We need our leaders to step up and champion the information, plans, and resources to effectively address climate change.</a:t>
            </a:r>
            <a:endParaRPr lang="en-US" dirty="0"/>
          </a:p>
          <a:p>
            <a:pPr lvl="0" fontAlgn="base"/>
            <a:r>
              <a:rPr lang="en-US" dirty="0"/>
              <a:t>Individual actions matter, but can’t succeed without systems put in place to ensure all individuals join the effort. </a:t>
            </a:r>
          </a:p>
          <a:p>
            <a:pPr fontAlgn="base"/>
            <a:r>
              <a:rPr lang="en-CA" dirty="0"/>
              <a:t>Transparency and Honesty Matter</a:t>
            </a:r>
            <a:endParaRPr lang="en-US" dirty="0"/>
          </a:p>
          <a:p>
            <a:pPr lvl="0" fontAlgn="base"/>
            <a:endParaRPr lang="en-US" dirty="0"/>
          </a:p>
          <a:p>
            <a:endParaRPr lang="en-US" dirty="0"/>
          </a:p>
        </p:txBody>
      </p:sp>
    </p:spTree>
    <p:extLst>
      <p:ext uri="{BB962C8B-B14F-4D97-AF65-F5344CB8AC3E}">
        <p14:creationId xmlns:p14="http://schemas.microsoft.com/office/powerpoint/2010/main" val="3319423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B3C94-B5D8-43B1-860C-4C8BF59400BE}"/>
              </a:ext>
            </a:extLst>
          </p:cNvPr>
          <p:cNvSpPr>
            <a:spLocks noGrp="1"/>
          </p:cNvSpPr>
          <p:nvPr>
            <p:ph type="ctrTitle"/>
          </p:nvPr>
        </p:nvSpPr>
        <p:spPr/>
        <p:txBody>
          <a:bodyPr/>
          <a:lstStyle/>
          <a:p>
            <a:pPr algn="ctr"/>
            <a:r>
              <a:rPr lang="en-US" dirty="0"/>
              <a:t>COVID Economic Recovery and Climate Action </a:t>
            </a:r>
          </a:p>
        </p:txBody>
      </p:sp>
    </p:spTree>
    <p:extLst>
      <p:ext uri="{BB962C8B-B14F-4D97-AF65-F5344CB8AC3E}">
        <p14:creationId xmlns:p14="http://schemas.microsoft.com/office/powerpoint/2010/main" val="3020328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We Advance our COVID Recovery will Influence us for the Next Generation </a:t>
            </a:r>
          </a:p>
        </p:txBody>
      </p:sp>
      <p:sp>
        <p:nvSpPr>
          <p:cNvPr id="3" name="Content Placeholder 2"/>
          <p:cNvSpPr>
            <a:spLocks noGrp="1"/>
          </p:cNvSpPr>
          <p:nvPr>
            <p:ph idx="1"/>
          </p:nvPr>
        </p:nvSpPr>
        <p:spPr/>
        <p:txBody>
          <a:bodyPr>
            <a:normAutofit fontScale="92500" lnSpcReduction="20000"/>
          </a:bodyPr>
          <a:lstStyle/>
          <a:p>
            <a:r>
              <a:rPr lang="en-US" dirty="0"/>
              <a:t>How we choose to help our communities and our economy recover from COVID will influence the direction we move in for the next 10 – 15 years. </a:t>
            </a:r>
          </a:p>
          <a:p>
            <a:r>
              <a:rPr lang="en-US" dirty="0"/>
              <a:t>Go through each of our climate actions and identify the economic recovery elements of those actions</a:t>
            </a:r>
          </a:p>
          <a:p>
            <a:r>
              <a:rPr lang="en-US" dirty="0"/>
              <a:t>Employment opportunities  </a:t>
            </a:r>
          </a:p>
          <a:p>
            <a:r>
              <a:rPr lang="en-US" dirty="0"/>
              <a:t>What can that be done in a qualitative way </a:t>
            </a:r>
          </a:p>
          <a:p>
            <a:r>
              <a:rPr lang="en-US" dirty="0"/>
              <a:t>What can that be done in a quantitative way </a:t>
            </a:r>
          </a:p>
          <a:p>
            <a:r>
              <a:rPr lang="en-US" dirty="0"/>
              <a:t>Who would we need to work with to help enable us to do that? </a:t>
            </a:r>
          </a:p>
          <a:p>
            <a:endParaRPr lang="en-US" dirty="0"/>
          </a:p>
        </p:txBody>
      </p:sp>
    </p:spTree>
    <p:extLst>
      <p:ext uri="{BB962C8B-B14F-4D97-AF65-F5344CB8AC3E}">
        <p14:creationId xmlns:p14="http://schemas.microsoft.com/office/powerpoint/2010/main" val="741733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 Plans &amp; Public Transit</a:t>
            </a:r>
          </a:p>
        </p:txBody>
      </p:sp>
      <p:sp>
        <p:nvSpPr>
          <p:cNvPr id="3" name="Content Placeholder 2"/>
          <p:cNvSpPr>
            <a:spLocks noGrp="1"/>
          </p:cNvSpPr>
          <p:nvPr>
            <p:ph idx="1"/>
          </p:nvPr>
        </p:nvSpPr>
        <p:spPr/>
        <p:txBody>
          <a:bodyPr/>
          <a:lstStyle/>
          <a:p>
            <a:r>
              <a:rPr lang="en-US" dirty="0"/>
              <a:t>How do we make public transit more safe re: COVID </a:t>
            </a:r>
          </a:p>
          <a:p>
            <a:r>
              <a:rPr lang="en-US" dirty="0"/>
              <a:t>Principles: physical distancing </a:t>
            </a:r>
          </a:p>
          <a:p>
            <a:r>
              <a:rPr lang="en-US" dirty="0"/>
              <a:t>Time rescheduling of peak </a:t>
            </a:r>
          </a:p>
          <a:p>
            <a:r>
              <a:rPr lang="en-US" dirty="0"/>
              <a:t>Costs of public transit</a:t>
            </a:r>
          </a:p>
          <a:p>
            <a:r>
              <a:rPr lang="en-US" dirty="0"/>
              <a:t>Other considerations? </a:t>
            </a:r>
          </a:p>
          <a:p>
            <a:endParaRPr lang="en-US" dirty="0"/>
          </a:p>
        </p:txBody>
      </p:sp>
    </p:spTree>
    <p:extLst>
      <p:ext uri="{BB962C8B-B14F-4D97-AF65-F5344CB8AC3E}">
        <p14:creationId xmlns:p14="http://schemas.microsoft.com/office/powerpoint/2010/main" val="3671749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Transportation and Micro-Mobility </a:t>
            </a:r>
          </a:p>
        </p:txBody>
      </p:sp>
      <p:sp>
        <p:nvSpPr>
          <p:cNvPr id="3" name="Content Placeholder 2"/>
          <p:cNvSpPr>
            <a:spLocks noGrp="1"/>
          </p:cNvSpPr>
          <p:nvPr>
            <p:ph idx="1"/>
          </p:nvPr>
        </p:nvSpPr>
        <p:spPr/>
        <p:txBody>
          <a:bodyPr/>
          <a:lstStyle/>
          <a:p>
            <a:r>
              <a:rPr lang="en-US" dirty="0"/>
              <a:t>How can we provide more physical distancing to better enable people to use active transportation while maintaining physical distancing recommendations? </a:t>
            </a:r>
          </a:p>
          <a:p>
            <a:r>
              <a:rPr lang="en-US" dirty="0"/>
              <a:t>How can micro-mobility help? What unintended consequences might there be that we should aim to address? </a:t>
            </a:r>
          </a:p>
        </p:txBody>
      </p:sp>
    </p:spTree>
    <p:extLst>
      <p:ext uri="{BB962C8B-B14F-4D97-AF65-F5344CB8AC3E}">
        <p14:creationId xmlns:p14="http://schemas.microsoft.com/office/powerpoint/2010/main" val="3964107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Telecommuting Policies over the Longer Term </a:t>
            </a:r>
          </a:p>
        </p:txBody>
      </p:sp>
      <p:sp>
        <p:nvSpPr>
          <p:cNvPr id="3" name="Content Placeholder 2"/>
          <p:cNvSpPr>
            <a:spLocks noGrp="1"/>
          </p:cNvSpPr>
          <p:nvPr>
            <p:ph idx="1"/>
          </p:nvPr>
        </p:nvSpPr>
        <p:spPr/>
        <p:txBody>
          <a:bodyPr>
            <a:normAutofit fontScale="92500" lnSpcReduction="10000"/>
          </a:bodyPr>
          <a:lstStyle/>
          <a:p>
            <a:r>
              <a:rPr lang="en-US" dirty="0"/>
              <a:t>Experience during COVID with management via results based approach rather than baby sitting approach </a:t>
            </a:r>
          </a:p>
          <a:p>
            <a:r>
              <a:rPr lang="en-US" dirty="0"/>
              <a:t>Ability to advance telecommuting options post COVID</a:t>
            </a:r>
          </a:p>
          <a:p>
            <a:r>
              <a:rPr lang="en-US" dirty="0"/>
              <a:t>What are the opportunities and issues that can have an impact over the longer term? </a:t>
            </a:r>
          </a:p>
          <a:p>
            <a:r>
              <a:rPr lang="en-US" dirty="0"/>
              <a:t>What can we do about them </a:t>
            </a:r>
          </a:p>
          <a:p>
            <a:r>
              <a:rPr lang="en-US" dirty="0"/>
              <a:t>Reducing barriers and instituting telecommuting policies and procedures over the longer term </a:t>
            </a:r>
          </a:p>
          <a:p>
            <a:r>
              <a:rPr lang="en-US" dirty="0"/>
              <a:t>What would that look like? </a:t>
            </a:r>
          </a:p>
        </p:txBody>
      </p:sp>
    </p:spTree>
    <p:extLst>
      <p:ext uri="{BB962C8B-B14F-4D97-AF65-F5344CB8AC3E}">
        <p14:creationId xmlns:p14="http://schemas.microsoft.com/office/powerpoint/2010/main" val="300902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Aligning COVID response to Climate Change </a:t>
            </a:r>
          </a:p>
        </p:txBody>
      </p:sp>
      <p:sp>
        <p:nvSpPr>
          <p:cNvPr id="3" name="Content Placeholder 2"/>
          <p:cNvSpPr>
            <a:spLocks noGrp="1"/>
          </p:cNvSpPr>
          <p:nvPr>
            <p:ph idx="1"/>
          </p:nvPr>
        </p:nvSpPr>
        <p:spPr/>
        <p:txBody>
          <a:bodyPr>
            <a:normAutofit fontScale="77500" lnSpcReduction="20000"/>
          </a:bodyPr>
          <a:lstStyle/>
          <a:p>
            <a:r>
              <a:rPr lang="en-US" dirty="0"/>
              <a:t>COVID is an immediate threat. Has health implications for about 15% of the population. Actions undertaken by all individuals will have an impact on determining the death rate of those 15% of people that experience serious health impacts from COVID. </a:t>
            </a:r>
          </a:p>
          <a:p>
            <a:r>
              <a:rPr lang="en-US" dirty="0"/>
              <a:t>To protect those people all need to play a role in influencing how much of the population is exposed to that risk by how much they play a role in spreading COVID. </a:t>
            </a:r>
          </a:p>
          <a:p>
            <a:r>
              <a:rPr lang="en-US" dirty="0"/>
              <a:t>COVID is our Sprint. </a:t>
            </a:r>
          </a:p>
          <a:p>
            <a:r>
              <a:rPr lang="en-US" dirty="0"/>
              <a:t>Climate Change is our longer term threat. It is our Marathon. </a:t>
            </a:r>
          </a:p>
          <a:p>
            <a:r>
              <a:rPr lang="en-US" dirty="0"/>
              <a:t>How well we enable our response to this COVID sprint to be aligned with our  climate, low carbon economy, and equity goals will impact how well prepared we are to run our climate marathon. </a:t>
            </a:r>
          </a:p>
          <a:p>
            <a:endParaRPr lang="en-US" dirty="0"/>
          </a:p>
        </p:txBody>
      </p:sp>
    </p:spTree>
    <p:extLst>
      <p:ext uri="{BB962C8B-B14F-4D97-AF65-F5344CB8AC3E}">
        <p14:creationId xmlns:p14="http://schemas.microsoft.com/office/powerpoint/2010/main" val="3341449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COVID/Climate Mitigation Lens – Buildings </a:t>
            </a:r>
          </a:p>
        </p:txBody>
      </p:sp>
      <p:sp>
        <p:nvSpPr>
          <p:cNvPr id="3" name="Content Placeholder 2"/>
          <p:cNvSpPr>
            <a:spLocks noGrp="1"/>
          </p:cNvSpPr>
          <p:nvPr>
            <p:ph idx="1"/>
          </p:nvPr>
        </p:nvSpPr>
        <p:spPr/>
        <p:txBody>
          <a:bodyPr/>
          <a:lstStyle/>
          <a:p>
            <a:r>
              <a:rPr lang="en-US" dirty="0"/>
              <a:t>Building retrofits present a huge economic recovery opportunity</a:t>
            </a:r>
          </a:p>
          <a:p>
            <a:r>
              <a:rPr lang="en-US" dirty="0"/>
              <a:t>How would we quantify that? What would be the value of quantifying that? </a:t>
            </a:r>
          </a:p>
          <a:p>
            <a:r>
              <a:rPr lang="en-US" dirty="0"/>
              <a:t>How can be best communicate the synergies between building retrofits and economic stimulus?</a:t>
            </a:r>
          </a:p>
          <a:p>
            <a:r>
              <a:rPr lang="en-US" dirty="0"/>
              <a:t>Who is working on that? Ex. Efficiency Canada </a:t>
            </a:r>
          </a:p>
          <a:p>
            <a:r>
              <a:rPr lang="en-US" dirty="0"/>
              <a:t>How can we work with them? </a:t>
            </a:r>
          </a:p>
          <a:p>
            <a:endParaRPr lang="en-US" dirty="0"/>
          </a:p>
        </p:txBody>
      </p:sp>
    </p:spTree>
    <p:extLst>
      <p:ext uri="{BB962C8B-B14F-4D97-AF65-F5344CB8AC3E}">
        <p14:creationId xmlns:p14="http://schemas.microsoft.com/office/powerpoint/2010/main" val="3160971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Urban Agricultures Plans </a:t>
            </a:r>
          </a:p>
        </p:txBody>
      </p:sp>
      <p:sp>
        <p:nvSpPr>
          <p:cNvPr id="3" name="Content Placeholder 2"/>
          <p:cNvSpPr>
            <a:spLocks noGrp="1"/>
          </p:cNvSpPr>
          <p:nvPr>
            <p:ph idx="1"/>
          </p:nvPr>
        </p:nvSpPr>
        <p:spPr/>
        <p:txBody>
          <a:bodyPr/>
          <a:lstStyle/>
          <a:p>
            <a:r>
              <a:rPr lang="en-US" dirty="0"/>
              <a:t>How can COVID lend support to food security actions?</a:t>
            </a:r>
          </a:p>
          <a:p>
            <a:r>
              <a:rPr lang="en-US" dirty="0"/>
              <a:t>How would it align with our short/medium and longer term COVID strategies? </a:t>
            </a:r>
          </a:p>
          <a:p>
            <a:endParaRPr lang="en-US" dirty="0"/>
          </a:p>
        </p:txBody>
      </p:sp>
    </p:spTree>
    <p:extLst>
      <p:ext uri="{BB962C8B-B14F-4D97-AF65-F5344CB8AC3E}">
        <p14:creationId xmlns:p14="http://schemas.microsoft.com/office/powerpoint/2010/main" val="4044034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Climate Adaptation Actions</a:t>
            </a:r>
          </a:p>
        </p:txBody>
      </p:sp>
      <p:sp>
        <p:nvSpPr>
          <p:cNvPr id="3" name="Content Placeholder 2"/>
          <p:cNvSpPr>
            <a:spLocks noGrp="1"/>
          </p:cNvSpPr>
          <p:nvPr>
            <p:ph idx="1"/>
          </p:nvPr>
        </p:nvSpPr>
        <p:spPr/>
        <p:txBody>
          <a:bodyPr/>
          <a:lstStyle/>
          <a:p>
            <a:r>
              <a:rPr lang="en-US" dirty="0"/>
              <a:t>Where is there potential for alignment between plan actions and our COVID response over the short/medium/long term? </a:t>
            </a:r>
          </a:p>
          <a:p>
            <a:endParaRPr lang="en-US" dirty="0"/>
          </a:p>
        </p:txBody>
      </p:sp>
    </p:spTree>
    <p:extLst>
      <p:ext uri="{BB962C8B-B14F-4D97-AF65-F5344CB8AC3E}">
        <p14:creationId xmlns:p14="http://schemas.microsoft.com/office/powerpoint/2010/main" val="2924541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Space </a:t>
            </a:r>
          </a:p>
        </p:txBody>
      </p:sp>
      <p:sp>
        <p:nvSpPr>
          <p:cNvPr id="3" name="Content Placeholder 2"/>
          <p:cNvSpPr>
            <a:spLocks noGrp="1"/>
          </p:cNvSpPr>
          <p:nvPr>
            <p:ph idx="1"/>
          </p:nvPr>
        </p:nvSpPr>
        <p:spPr/>
        <p:txBody>
          <a:bodyPr>
            <a:normAutofit fontScale="92500" lnSpcReduction="20000"/>
          </a:bodyPr>
          <a:lstStyle/>
          <a:p>
            <a:r>
              <a:rPr lang="en-US" dirty="0"/>
              <a:t>Balance between providing access to space to exercise and for mental health. </a:t>
            </a:r>
          </a:p>
          <a:p>
            <a:r>
              <a:rPr lang="en-US" dirty="0"/>
              <a:t>Ensuring that physical distancing is being practiced</a:t>
            </a:r>
          </a:p>
          <a:p>
            <a:r>
              <a:rPr lang="en-US" dirty="0"/>
              <a:t>How to ensure/enforce? </a:t>
            </a:r>
          </a:p>
          <a:p>
            <a:r>
              <a:rPr lang="en-US" dirty="0"/>
              <a:t>People power needed to make sure it is not having the unintended consequence of too many people using at once. </a:t>
            </a:r>
          </a:p>
          <a:p>
            <a:r>
              <a:rPr lang="en-US" dirty="0"/>
              <a:t>How to make that work best? </a:t>
            </a:r>
          </a:p>
          <a:p>
            <a:r>
              <a:rPr lang="en-US" dirty="0"/>
              <a:t>Longer term appreciation of the value of green space. How to advance that to increase green space in communities overt the longer term?  </a:t>
            </a:r>
          </a:p>
        </p:txBody>
      </p:sp>
    </p:spTree>
    <p:extLst>
      <p:ext uri="{BB962C8B-B14F-4D97-AF65-F5344CB8AC3E}">
        <p14:creationId xmlns:p14="http://schemas.microsoft.com/office/powerpoint/2010/main" val="1058180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Waste Management </a:t>
            </a:r>
          </a:p>
        </p:txBody>
      </p:sp>
      <p:sp>
        <p:nvSpPr>
          <p:cNvPr id="3" name="Content Placeholder 2"/>
          <p:cNvSpPr>
            <a:spLocks noGrp="1"/>
          </p:cNvSpPr>
          <p:nvPr>
            <p:ph idx="1"/>
          </p:nvPr>
        </p:nvSpPr>
        <p:spPr/>
        <p:txBody>
          <a:bodyPr/>
          <a:lstStyle/>
          <a:p>
            <a:r>
              <a:rPr lang="en-US" dirty="0"/>
              <a:t>How to ensure that COVID needs and fears do not negate progress made on zero waste efforts? </a:t>
            </a:r>
          </a:p>
          <a:p>
            <a:r>
              <a:rPr lang="en-US" dirty="0"/>
              <a:t>What can be done in the shorter term? Over the longer term? </a:t>
            </a:r>
          </a:p>
        </p:txBody>
      </p:sp>
    </p:spTree>
    <p:extLst>
      <p:ext uri="{BB962C8B-B14F-4D97-AF65-F5344CB8AC3E}">
        <p14:creationId xmlns:p14="http://schemas.microsoft.com/office/powerpoint/2010/main" val="3429734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Development Plans </a:t>
            </a:r>
          </a:p>
        </p:txBody>
      </p:sp>
      <p:sp>
        <p:nvSpPr>
          <p:cNvPr id="3" name="Content Placeholder 2"/>
          <p:cNvSpPr>
            <a:spLocks noGrp="1"/>
          </p:cNvSpPr>
          <p:nvPr>
            <p:ph idx="1"/>
          </p:nvPr>
        </p:nvSpPr>
        <p:spPr/>
        <p:txBody>
          <a:bodyPr>
            <a:normAutofit lnSpcReduction="10000"/>
          </a:bodyPr>
          <a:lstStyle/>
          <a:p>
            <a:r>
              <a:rPr lang="en-US" dirty="0"/>
              <a:t>How do we ensure that climate actions are incorporated into COVID economic recovery response? </a:t>
            </a:r>
          </a:p>
          <a:p>
            <a:r>
              <a:rPr lang="en-US" dirty="0"/>
              <a:t>Who should we work with? Climate Action Network facilitating civic society organizations and messages </a:t>
            </a:r>
          </a:p>
          <a:p>
            <a:r>
              <a:rPr lang="en-US" dirty="0"/>
              <a:t>Climate Caucus exploring this from a municipal perspective</a:t>
            </a:r>
          </a:p>
          <a:p>
            <a:r>
              <a:rPr lang="en-US" dirty="0"/>
              <a:t>Specific Ontario message? </a:t>
            </a:r>
          </a:p>
          <a:p>
            <a:endParaRPr lang="en-US" dirty="0"/>
          </a:p>
          <a:p>
            <a:endParaRPr lang="en-US" dirty="0"/>
          </a:p>
        </p:txBody>
      </p:sp>
    </p:spTree>
    <p:extLst>
      <p:ext uri="{BB962C8B-B14F-4D97-AF65-F5344CB8AC3E}">
        <p14:creationId xmlns:p14="http://schemas.microsoft.com/office/powerpoint/2010/main" val="1273069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and Addressing COVID Response Actions that Undermine Climate Progress</a:t>
            </a:r>
          </a:p>
        </p:txBody>
      </p:sp>
      <p:sp>
        <p:nvSpPr>
          <p:cNvPr id="3" name="Content Placeholder 2"/>
          <p:cNvSpPr>
            <a:spLocks noGrp="1"/>
          </p:cNvSpPr>
          <p:nvPr>
            <p:ph idx="1"/>
          </p:nvPr>
        </p:nvSpPr>
        <p:spPr/>
        <p:txBody>
          <a:bodyPr/>
          <a:lstStyle/>
          <a:p>
            <a:r>
              <a:rPr lang="en-US" dirty="0"/>
              <a:t>Fossil fuel company bailouts advocacy position?  </a:t>
            </a:r>
          </a:p>
          <a:p>
            <a:r>
              <a:rPr lang="en-US" dirty="0"/>
              <a:t>Civic society advancing this message </a:t>
            </a:r>
          </a:p>
          <a:p>
            <a:r>
              <a:rPr lang="en-US" dirty="0"/>
              <a:t>Would be great to get municipalities also communicating the risks and limitations of additional high carbon sector bail outs/subsidies</a:t>
            </a:r>
          </a:p>
          <a:p>
            <a:r>
              <a:rPr lang="en-US" dirty="0"/>
              <a:t>Getting conversation in front of councils. </a:t>
            </a:r>
          </a:p>
          <a:p>
            <a:r>
              <a:rPr lang="en-US" dirty="0"/>
              <a:t>Communications from Clean Air Council </a:t>
            </a:r>
          </a:p>
          <a:p>
            <a:r>
              <a:rPr lang="en-US" dirty="0"/>
              <a:t>Communications directly from Municipal Councils </a:t>
            </a:r>
          </a:p>
          <a:p>
            <a:endParaRPr lang="en-US" dirty="0"/>
          </a:p>
        </p:txBody>
      </p:sp>
    </p:spTree>
    <p:extLst>
      <p:ext uri="{BB962C8B-B14F-4D97-AF65-F5344CB8AC3E}">
        <p14:creationId xmlns:p14="http://schemas.microsoft.com/office/powerpoint/2010/main" val="2452177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Processes for Advancing this Work </a:t>
            </a:r>
          </a:p>
        </p:txBody>
      </p:sp>
      <p:sp>
        <p:nvSpPr>
          <p:cNvPr id="3" name="Content Placeholder 2"/>
          <p:cNvSpPr>
            <a:spLocks noGrp="1"/>
          </p:cNvSpPr>
          <p:nvPr>
            <p:ph idx="1"/>
          </p:nvPr>
        </p:nvSpPr>
        <p:spPr/>
        <p:txBody>
          <a:bodyPr>
            <a:normAutofit fontScale="92500" lnSpcReduction="20000"/>
          </a:bodyPr>
          <a:lstStyle/>
          <a:p>
            <a:r>
              <a:rPr lang="en-US" dirty="0"/>
              <a:t>Crowd sourcing resources/actions/thoughts</a:t>
            </a:r>
          </a:p>
          <a:p>
            <a:r>
              <a:rPr lang="en-US" dirty="0"/>
              <a:t>Identifying real world examples of COVID/Climate approaches</a:t>
            </a:r>
          </a:p>
          <a:p>
            <a:r>
              <a:rPr lang="en-US" dirty="0"/>
              <a:t>Working Group to advance exploration and advancement of this overall work. </a:t>
            </a:r>
          </a:p>
          <a:p>
            <a:r>
              <a:rPr lang="en-US" dirty="0"/>
              <a:t>Discussions would be topic focused so that people can self select the topic they would like to contribute to </a:t>
            </a:r>
          </a:p>
          <a:p>
            <a:r>
              <a:rPr lang="en-US" dirty="0"/>
              <a:t>Discussions would be accelerated in order to try and bring thinking into municipal recovery plans </a:t>
            </a:r>
          </a:p>
          <a:p>
            <a:r>
              <a:rPr lang="en-US" dirty="0"/>
              <a:t>Other suggestions for processes and efforts that can support this effort? </a:t>
            </a:r>
          </a:p>
          <a:p>
            <a:endParaRPr lang="en-US" dirty="0"/>
          </a:p>
        </p:txBody>
      </p:sp>
    </p:spTree>
    <p:extLst>
      <p:ext uri="{BB962C8B-B14F-4D97-AF65-F5344CB8AC3E}">
        <p14:creationId xmlns:p14="http://schemas.microsoft.com/office/powerpoint/2010/main" val="710122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lnSpcReduction="10000"/>
          </a:bodyPr>
          <a:lstStyle/>
          <a:p>
            <a:r>
              <a:rPr lang="en-US" dirty="0" err="1">
                <a:hlinkClick r:id="rId2"/>
              </a:rPr>
              <a:t>CityShare</a:t>
            </a:r>
            <a:r>
              <a:rPr lang="en-US" dirty="0">
                <a:hlinkClick r:id="rId2"/>
              </a:rPr>
              <a:t> Canada </a:t>
            </a:r>
            <a:r>
              <a:rPr lang="en-US" dirty="0"/>
              <a:t>: A real time crowdsourced platform that houses resources, tools, stories on how city builders and residents are responding to COVID</a:t>
            </a:r>
          </a:p>
          <a:p>
            <a:r>
              <a:rPr lang="en-US" dirty="0">
                <a:hlinkClick r:id="rId3"/>
              </a:rPr>
              <a:t>C40 has launched a dedicated COVID-19 Portal for cities during this global crisis</a:t>
            </a:r>
            <a:endParaRPr lang="en-US" dirty="0"/>
          </a:p>
          <a:p>
            <a:r>
              <a:rPr lang="en-US" dirty="0">
                <a:hlinkClick r:id="rId4"/>
              </a:rPr>
              <a:t>Climate Caucus Community Action Handbook</a:t>
            </a:r>
          </a:p>
          <a:p>
            <a:r>
              <a:rPr lang="en-US" dirty="0">
                <a:hlinkClick r:id="rId5"/>
              </a:rPr>
              <a:t>USDN Climate and Coronavirus Connections</a:t>
            </a:r>
            <a:endParaRPr lang="en-US" dirty="0"/>
          </a:p>
          <a:p>
            <a:r>
              <a:rPr lang="en-US" dirty="0">
                <a:hlinkClick r:id="rId5"/>
              </a:rPr>
              <a:t>Climate and Coronavirus: Compilation of Articles to Help Us Think About the Connections</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887618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Density, Resilience and COVID</a:t>
            </a:r>
          </a:p>
        </p:txBody>
      </p:sp>
      <p:sp>
        <p:nvSpPr>
          <p:cNvPr id="3" name="Content Placeholder 2"/>
          <p:cNvSpPr>
            <a:spLocks noGrp="1"/>
          </p:cNvSpPr>
          <p:nvPr>
            <p:ph idx="1"/>
          </p:nvPr>
        </p:nvSpPr>
        <p:spPr/>
        <p:txBody>
          <a:bodyPr/>
          <a:lstStyle/>
          <a:p>
            <a:r>
              <a:rPr lang="en-US" dirty="0">
                <a:hlinkClick r:id="rId2"/>
              </a:rPr>
              <a:t>Will COVID-19 Spell the End of Urban Density? Don’t Bet On It.</a:t>
            </a:r>
            <a:endParaRPr lang="en-US" dirty="0"/>
          </a:p>
          <a:p>
            <a:r>
              <a:rPr lang="en-US" dirty="0">
                <a:hlinkClick r:id="rId3"/>
              </a:rPr>
              <a:t>How will coronavirus shape urban life?</a:t>
            </a:r>
            <a:endParaRPr lang="en-US" dirty="0"/>
          </a:p>
          <a:p>
            <a:r>
              <a:rPr lang="en-US" dirty="0">
                <a:hlinkClick r:id="rId4"/>
              </a:rPr>
              <a:t>Lessons from Pandemics: Comparing Urban and Rural Risks</a:t>
            </a:r>
            <a:endParaRPr lang="en-US" dirty="0"/>
          </a:p>
          <a:p>
            <a:endParaRPr lang="en-US" dirty="0"/>
          </a:p>
          <a:p>
            <a:endParaRPr lang="en-US" dirty="0"/>
          </a:p>
        </p:txBody>
      </p:sp>
    </p:spTree>
    <p:extLst>
      <p:ext uri="{BB962C8B-B14F-4D97-AF65-F5344CB8AC3E}">
        <p14:creationId xmlns:p14="http://schemas.microsoft.com/office/powerpoint/2010/main" val="145187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912"/>
            <a:ext cx="8229600" cy="857250"/>
          </a:xfrm>
        </p:spPr>
        <p:txBody>
          <a:bodyPr/>
          <a:lstStyle/>
          <a:p>
            <a:r>
              <a:rPr lang="en-US" dirty="0"/>
              <a:t>COVID and Climate Connection </a:t>
            </a:r>
          </a:p>
        </p:txBody>
      </p:sp>
      <p:sp>
        <p:nvSpPr>
          <p:cNvPr id="3" name="Content Placeholder 2"/>
          <p:cNvSpPr>
            <a:spLocks noGrp="1"/>
          </p:cNvSpPr>
          <p:nvPr>
            <p:ph idx="1"/>
          </p:nvPr>
        </p:nvSpPr>
        <p:spPr>
          <a:xfrm>
            <a:off x="457200" y="1113088"/>
            <a:ext cx="8229600" cy="3880943"/>
          </a:xfrm>
        </p:spPr>
        <p:txBody>
          <a:bodyPr>
            <a:normAutofit fontScale="32500" lnSpcReduction="20000"/>
          </a:bodyPr>
          <a:lstStyle/>
          <a:p>
            <a:r>
              <a:rPr lang="en-US" sz="4300" dirty="0"/>
              <a:t>COVID is a climate practice run. We have an immediate threat to our survival. </a:t>
            </a:r>
          </a:p>
          <a:p>
            <a:r>
              <a:rPr lang="en-US" sz="4300" dirty="0"/>
              <a:t>Varied death rate of COVID  (overwhelming the health care system or versus flu) is an analogy for the difference between 1. 5 and 2 or 3 or 4 degree increase in average temperatures. Small differences make a huge difference when large populations are impacted. </a:t>
            </a:r>
          </a:p>
          <a:p>
            <a:r>
              <a:rPr lang="en-US" sz="4300" dirty="0"/>
              <a:t>Equity has a huge impact on exposure,  impacts, outcomes.</a:t>
            </a:r>
          </a:p>
          <a:p>
            <a:r>
              <a:rPr lang="en-US" sz="4300" dirty="0"/>
              <a:t>For solutions to work…..</a:t>
            </a:r>
          </a:p>
          <a:p>
            <a:r>
              <a:rPr lang="en-US" sz="4300" dirty="0"/>
              <a:t>Each one of us can and needs to practice </a:t>
            </a:r>
            <a:r>
              <a:rPr lang="en-US" sz="4300" dirty="0" err="1"/>
              <a:t>behaviours</a:t>
            </a:r>
            <a:r>
              <a:rPr lang="en-US" sz="4300" dirty="0"/>
              <a:t> that mitigate our risks and others’ risks </a:t>
            </a:r>
          </a:p>
          <a:p>
            <a:r>
              <a:rPr lang="en-US" sz="4300" dirty="0"/>
              <a:t>The choices each one of us makes will determine the heath threats we all will face </a:t>
            </a:r>
          </a:p>
          <a:p>
            <a:r>
              <a:rPr lang="en-US" sz="4300" dirty="0"/>
              <a:t>We need science and results to understand our threats, and to know what we can do about it</a:t>
            </a:r>
          </a:p>
          <a:p>
            <a:r>
              <a:rPr lang="en-US" sz="4300" dirty="0"/>
              <a:t>Individual actions matter, but individuals cannot do it alone</a:t>
            </a:r>
          </a:p>
          <a:p>
            <a:r>
              <a:rPr lang="en-US" sz="4300" dirty="0"/>
              <a:t>Business actions matter, but business cannot do alone  </a:t>
            </a:r>
          </a:p>
          <a:p>
            <a:r>
              <a:rPr lang="en-US" sz="4300" dirty="0"/>
              <a:t>We need governments to set the collective structures in place that allow, enable, and ensure the actions undertaken by individuals, business and all sectors of society put what science says works to reduce health impacts into action. </a:t>
            </a:r>
          </a:p>
          <a:p>
            <a:r>
              <a:rPr lang="en-US" sz="4300" dirty="0"/>
              <a:t>It wont work without collective and aligned action. </a:t>
            </a:r>
          </a:p>
          <a:p>
            <a:endParaRPr lang="en-US" dirty="0"/>
          </a:p>
        </p:txBody>
      </p:sp>
    </p:spTree>
    <p:extLst>
      <p:ext uri="{BB962C8B-B14F-4D97-AF65-F5344CB8AC3E}">
        <p14:creationId xmlns:p14="http://schemas.microsoft.com/office/powerpoint/2010/main" val="3222383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Green Economic Recovery </a:t>
            </a:r>
          </a:p>
        </p:txBody>
      </p:sp>
      <p:sp>
        <p:nvSpPr>
          <p:cNvPr id="3" name="Content Placeholder 2"/>
          <p:cNvSpPr>
            <a:spLocks noGrp="1"/>
          </p:cNvSpPr>
          <p:nvPr>
            <p:ph idx="1"/>
          </p:nvPr>
        </p:nvSpPr>
        <p:spPr/>
        <p:txBody>
          <a:bodyPr/>
          <a:lstStyle/>
          <a:p>
            <a:r>
              <a:rPr lang="en-US" dirty="0">
                <a:hlinkClick r:id="rId2"/>
              </a:rPr>
              <a:t>Climate Interactive: Green Equitable Stimulus Plans </a:t>
            </a:r>
            <a:endParaRPr lang="en-US" dirty="0"/>
          </a:p>
          <a:p>
            <a:r>
              <a:rPr lang="en-CA" dirty="0">
                <a:hlinkClick r:id="rId3"/>
              </a:rPr>
              <a:t>EU heads of government, committed to “integrating … the green transition” in the region recovery plan</a:t>
            </a:r>
            <a:r>
              <a:rPr lang="en-CA" dirty="0"/>
              <a:t>. </a:t>
            </a:r>
          </a:p>
          <a:p>
            <a:r>
              <a:rPr lang="en-CA" dirty="0">
                <a:hlinkClick r:id="rId4"/>
              </a:rPr>
              <a:t>COVID, Climate and the Clean Economy: Gigatrends Changing the World</a:t>
            </a:r>
            <a:endParaRPr lang="en-US" dirty="0"/>
          </a:p>
        </p:txBody>
      </p:sp>
    </p:spTree>
    <p:extLst>
      <p:ext uri="{BB962C8B-B14F-4D97-AF65-F5344CB8AC3E}">
        <p14:creationId xmlns:p14="http://schemas.microsoft.com/office/powerpoint/2010/main" val="2927637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Community Gardens  </a:t>
            </a:r>
          </a:p>
        </p:txBody>
      </p:sp>
      <p:sp>
        <p:nvSpPr>
          <p:cNvPr id="3" name="Content Placeholder 2"/>
          <p:cNvSpPr>
            <a:spLocks noGrp="1"/>
          </p:cNvSpPr>
          <p:nvPr>
            <p:ph idx="1"/>
          </p:nvPr>
        </p:nvSpPr>
        <p:spPr/>
        <p:txBody>
          <a:bodyPr/>
          <a:lstStyle/>
          <a:p>
            <a:r>
              <a:rPr lang="en-CA" dirty="0">
                <a:hlinkClick r:id="rId2"/>
              </a:rPr>
              <a:t>Victoria. BC has assigned Parks staff to start growing vegetable seedlings for residents. </a:t>
            </a:r>
            <a:endParaRPr lang="en-CA" dirty="0"/>
          </a:p>
          <a:p>
            <a:r>
              <a:rPr lang="en-CA" dirty="0">
                <a:hlinkClick r:id="rId3"/>
              </a:rPr>
              <a:t>North Carolina: COVID-19 FAQ for Community Gardens</a:t>
            </a:r>
            <a:endParaRPr lang="en-US" dirty="0"/>
          </a:p>
          <a:p>
            <a:endParaRPr lang="en-US" dirty="0"/>
          </a:p>
        </p:txBody>
      </p:sp>
    </p:spTree>
    <p:extLst>
      <p:ext uri="{BB962C8B-B14F-4D97-AF65-F5344CB8AC3E}">
        <p14:creationId xmlns:p14="http://schemas.microsoft.com/office/powerpoint/2010/main" val="538635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Climate/COVID Communications  </a:t>
            </a:r>
          </a:p>
        </p:txBody>
      </p:sp>
      <p:sp>
        <p:nvSpPr>
          <p:cNvPr id="3" name="Content Placeholder 2"/>
          <p:cNvSpPr>
            <a:spLocks noGrp="1"/>
          </p:cNvSpPr>
          <p:nvPr>
            <p:ph idx="1"/>
          </p:nvPr>
        </p:nvSpPr>
        <p:spPr/>
        <p:txBody>
          <a:bodyPr/>
          <a:lstStyle/>
          <a:p>
            <a:r>
              <a:rPr lang="en-US" dirty="0">
                <a:hlinkClick r:id="rId2"/>
              </a:rPr>
              <a:t>UK Climate Outreach: Communicating climate change during the coronavirus crisis – what the evidence says</a:t>
            </a:r>
            <a:endParaRPr lang="en-US" dirty="0"/>
          </a:p>
          <a:p>
            <a:endParaRPr lang="en-US" dirty="0"/>
          </a:p>
        </p:txBody>
      </p:sp>
    </p:spTree>
    <p:extLst>
      <p:ext uri="{BB962C8B-B14F-4D97-AF65-F5344CB8AC3E}">
        <p14:creationId xmlns:p14="http://schemas.microsoft.com/office/powerpoint/2010/main" val="786834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Resources: </a:t>
            </a:r>
          </a:p>
        </p:txBody>
      </p:sp>
      <p:sp>
        <p:nvSpPr>
          <p:cNvPr id="3" name="Content Placeholder 2"/>
          <p:cNvSpPr>
            <a:spLocks noGrp="1"/>
          </p:cNvSpPr>
          <p:nvPr>
            <p:ph idx="1"/>
          </p:nvPr>
        </p:nvSpPr>
        <p:spPr/>
        <p:txBody>
          <a:bodyPr/>
          <a:lstStyle/>
          <a:p>
            <a:r>
              <a:rPr lang="en-US" dirty="0"/>
              <a:t>Additional Resources to suggest? Send to </a:t>
            </a:r>
            <a:r>
              <a:rPr lang="en-US" dirty="0">
                <a:hlinkClick r:id="rId2"/>
              </a:rPr>
              <a:t>gkalapos@cleanairpartnership.org</a:t>
            </a:r>
            <a:endParaRPr lang="en-US" dirty="0"/>
          </a:p>
          <a:p>
            <a:endParaRPr lang="en-US" dirty="0"/>
          </a:p>
        </p:txBody>
      </p:sp>
    </p:spTree>
    <p:extLst>
      <p:ext uri="{BB962C8B-B14F-4D97-AF65-F5344CB8AC3E}">
        <p14:creationId xmlns:p14="http://schemas.microsoft.com/office/powerpoint/2010/main" val="285682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912"/>
            <a:ext cx="8229600" cy="857250"/>
          </a:xfrm>
        </p:spPr>
        <p:txBody>
          <a:bodyPr/>
          <a:lstStyle/>
          <a:p>
            <a:r>
              <a:rPr lang="en-US" dirty="0"/>
              <a:t>COVID and Climate Connection </a:t>
            </a:r>
          </a:p>
        </p:txBody>
      </p:sp>
      <p:sp>
        <p:nvSpPr>
          <p:cNvPr id="3" name="Content Placeholder 2"/>
          <p:cNvSpPr>
            <a:spLocks noGrp="1"/>
          </p:cNvSpPr>
          <p:nvPr>
            <p:ph idx="1"/>
          </p:nvPr>
        </p:nvSpPr>
        <p:spPr>
          <a:xfrm>
            <a:off x="457200" y="1113088"/>
            <a:ext cx="8229600" cy="3880943"/>
          </a:xfrm>
        </p:spPr>
        <p:txBody>
          <a:bodyPr>
            <a:normAutofit/>
          </a:bodyPr>
          <a:lstStyle/>
          <a:p>
            <a:r>
              <a:rPr lang="en-US" dirty="0"/>
              <a:t>Infectious outbreaks could become more common as climate change forces animals and humans into closer proximity. </a:t>
            </a:r>
          </a:p>
          <a:p>
            <a:r>
              <a:rPr lang="en-US" dirty="0"/>
              <a:t>Permafrost melting, pathogen release</a:t>
            </a:r>
          </a:p>
          <a:p>
            <a:r>
              <a:rPr lang="en-US" dirty="0">
                <a:hlinkClick r:id="rId2"/>
              </a:rPr>
              <a:t>Bob McDonald, COVID 19 vulnerability, COVID- and climate and more</a:t>
            </a:r>
            <a:endParaRPr lang="en-US" dirty="0"/>
          </a:p>
          <a:p>
            <a:r>
              <a:rPr lang="en-US" dirty="0">
                <a:hlinkClick r:id="rId3"/>
              </a:rPr>
              <a:t>Bill McKibben, What can coronavirus efforts teach us in the fight against climate change?</a:t>
            </a:r>
            <a:endParaRPr lang="en-US" dirty="0"/>
          </a:p>
        </p:txBody>
      </p:sp>
    </p:spTree>
    <p:extLst>
      <p:ext uri="{BB962C8B-B14F-4D97-AF65-F5344CB8AC3E}">
        <p14:creationId xmlns:p14="http://schemas.microsoft.com/office/powerpoint/2010/main" val="181722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Pollution </a:t>
            </a:r>
          </a:p>
        </p:txBody>
      </p:sp>
      <p:sp>
        <p:nvSpPr>
          <p:cNvPr id="3" name="Content Placeholder 2"/>
          <p:cNvSpPr>
            <a:spLocks noGrp="1"/>
          </p:cNvSpPr>
          <p:nvPr>
            <p:ph idx="1"/>
          </p:nvPr>
        </p:nvSpPr>
        <p:spPr/>
        <p:txBody>
          <a:bodyPr>
            <a:normAutofit fontScale="70000" lnSpcReduction="20000"/>
          </a:bodyPr>
          <a:lstStyle/>
          <a:p>
            <a:r>
              <a:rPr lang="en-US" dirty="0"/>
              <a:t>Air pollution heath impacts increase our heath risks from COVID </a:t>
            </a:r>
          </a:p>
          <a:p>
            <a:r>
              <a:rPr lang="en-US" dirty="0">
                <a:hlinkClick r:id="rId2"/>
              </a:rPr>
              <a:t>https://www.theguardian.com/environment/2020/apr/07/air-pollution-linked-to-far-higher-COVID-19-death-rates-study-finds</a:t>
            </a:r>
            <a:endParaRPr lang="en-US" dirty="0"/>
          </a:p>
          <a:p>
            <a:r>
              <a:rPr lang="en-US" dirty="0"/>
              <a:t>Reducing people’s exposure to air pollution in the short term during COVID crisis – transportation emissions reductions achieved </a:t>
            </a:r>
          </a:p>
          <a:p>
            <a:r>
              <a:rPr lang="en-US" dirty="0"/>
              <a:t>How to ensure that as things return to pre-COVID levels of service but COVID still poses of threat of recurrence? </a:t>
            </a:r>
          </a:p>
          <a:p>
            <a:r>
              <a:rPr lang="en-US" dirty="0"/>
              <a:t>Reducing people’s exposure to air pollution in the longer term for longer term public health benefits. </a:t>
            </a:r>
          </a:p>
          <a:p>
            <a:r>
              <a:rPr lang="en-US" dirty="0"/>
              <a:t>Air pollution exposure kills. Nearly 800,000 people die prematurely each year in Europe because of dirty air, and each life is cut short by an average of more than two years. </a:t>
            </a:r>
            <a:r>
              <a:rPr lang="en-US" dirty="0">
                <a:hlinkClick r:id="rId3"/>
              </a:rPr>
              <a:t>https://academic.oup.com/eurheartj/article/40/20/1590/5372326</a:t>
            </a:r>
            <a:endParaRPr lang="en-US" dirty="0"/>
          </a:p>
          <a:p>
            <a:endParaRPr lang="en-US" dirty="0"/>
          </a:p>
        </p:txBody>
      </p:sp>
    </p:spTree>
    <p:extLst>
      <p:ext uri="{BB962C8B-B14F-4D97-AF65-F5344CB8AC3E}">
        <p14:creationId xmlns:p14="http://schemas.microsoft.com/office/powerpoint/2010/main" val="319075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 Immediate Response – Physical Distancing </a:t>
            </a:r>
          </a:p>
        </p:txBody>
      </p:sp>
      <p:sp>
        <p:nvSpPr>
          <p:cNvPr id="3" name="Content Placeholder 2"/>
          <p:cNvSpPr>
            <a:spLocks noGrp="1"/>
          </p:cNvSpPr>
          <p:nvPr>
            <p:ph idx="1"/>
          </p:nvPr>
        </p:nvSpPr>
        <p:spPr>
          <a:xfrm>
            <a:off x="457200" y="1344199"/>
            <a:ext cx="8229600" cy="3579493"/>
          </a:xfrm>
        </p:spPr>
        <p:txBody>
          <a:bodyPr>
            <a:normAutofit fontScale="85000" lnSpcReduction="20000"/>
          </a:bodyPr>
          <a:lstStyle/>
          <a:p>
            <a:r>
              <a:rPr lang="en-US" dirty="0"/>
              <a:t>Physical Distancing (more space between people within our communities)</a:t>
            </a:r>
          </a:p>
          <a:p>
            <a:r>
              <a:rPr lang="en-US" dirty="0"/>
              <a:t>Modes of transportation that allow for more physical distancing (making more room for those walking/cycling to maintain physical distancing)</a:t>
            </a:r>
          </a:p>
          <a:p>
            <a:r>
              <a:rPr lang="en-US" dirty="0"/>
              <a:t>Reallocating road space to people to maintain physical distancing </a:t>
            </a:r>
          </a:p>
          <a:p>
            <a:r>
              <a:rPr lang="en-US" dirty="0"/>
              <a:t>Modes of working that enable more physical distancing (telecommuting) </a:t>
            </a:r>
          </a:p>
          <a:p>
            <a:r>
              <a:rPr lang="en-US" dirty="0"/>
              <a:t>Modes of working that protect jobs (work sharing/shifts)</a:t>
            </a:r>
          </a:p>
          <a:p>
            <a:r>
              <a:rPr lang="en-US" dirty="0"/>
              <a:t>What other synergies are there between climate actions that can support our physical distancing? </a:t>
            </a:r>
          </a:p>
          <a:p>
            <a:endParaRPr lang="en-US" dirty="0"/>
          </a:p>
        </p:txBody>
      </p:sp>
    </p:spTree>
    <p:extLst>
      <p:ext uri="{BB962C8B-B14F-4D97-AF65-F5344CB8AC3E}">
        <p14:creationId xmlns:p14="http://schemas.microsoft.com/office/powerpoint/2010/main" val="312676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927"/>
            <a:ext cx="8229600" cy="857250"/>
          </a:xfrm>
        </p:spPr>
        <p:txBody>
          <a:bodyPr>
            <a:normAutofit fontScale="90000"/>
          </a:bodyPr>
          <a:lstStyle/>
          <a:p>
            <a:r>
              <a:rPr lang="en-US" dirty="0"/>
              <a:t>What can be done to make public transportation more safe?</a:t>
            </a:r>
            <a:br>
              <a:rPr lang="en-US" dirty="0"/>
            </a:br>
            <a:endParaRPr lang="en-US" dirty="0"/>
          </a:p>
        </p:txBody>
      </p:sp>
      <p:sp>
        <p:nvSpPr>
          <p:cNvPr id="3" name="Content Placeholder 2"/>
          <p:cNvSpPr>
            <a:spLocks noGrp="1"/>
          </p:cNvSpPr>
          <p:nvPr>
            <p:ph idx="1"/>
          </p:nvPr>
        </p:nvSpPr>
        <p:spPr>
          <a:xfrm>
            <a:off x="457200" y="1489177"/>
            <a:ext cx="8229600" cy="3249097"/>
          </a:xfrm>
        </p:spPr>
        <p:txBody>
          <a:bodyPr>
            <a:normAutofit fontScale="92500" lnSpcReduction="20000"/>
          </a:bodyPr>
          <a:lstStyle/>
          <a:p>
            <a:r>
              <a:rPr lang="en-US" dirty="0"/>
              <a:t>COVID presents a significant risk to transit ridership over the shorter term</a:t>
            </a:r>
          </a:p>
          <a:p>
            <a:r>
              <a:rPr lang="en-US" dirty="0"/>
              <a:t>Shorter term changes can lead to longer term modal shift </a:t>
            </a:r>
          </a:p>
          <a:p>
            <a:r>
              <a:rPr lang="en-US" dirty="0"/>
              <a:t>Physical distancing; contact tracing; notifications of exposure</a:t>
            </a:r>
          </a:p>
          <a:p>
            <a:r>
              <a:rPr lang="en-US" dirty="0"/>
              <a:t>How to respond to these challenges? </a:t>
            </a:r>
          </a:p>
          <a:p>
            <a:r>
              <a:rPr lang="en-US" dirty="0"/>
              <a:t>Active transportation and micro-mobility for shorter trips </a:t>
            </a:r>
          </a:p>
          <a:p>
            <a:r>
              <a:rPr lang="en-US" dirty="0"/>
              <a:t>What are the leading practices from other jurisdictions to reduce/manage risk? </a:t>
            </a:r>
          </a:p>
        </p:txBody>
      </p:sp>
    </p:spTree>
    <p:extLst>
      <p:ext uri="{BB962C8B-B14F-4D97-AF65-F5344CB8AC3E}">
        <p14:creationId xmlns:p14="http://schemas.microsoft.com/office/powerpoint/2010/main" val="110299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Security </a:t>
            </a:r>
          </a:p>
        </p:txBody>
      </p:sp>
      <p:sp>
        <p:nvSpPr>
          <p:cNvPr id="3" name="Content Placeholder 2"/>
          <p:cNvSpPr>
            <a:spLocks noGrp="1"/>
          </p:cNvSpPr>
          <p:nvPr>
            <p:ph idx="1"/>
          </p:nvPr>
        </p:nvSpPr>
        <p:spPr/>
        <p:txBody>
          <a:bodyPr/>
          <a:lstStyle/>
          <a:p>
            <a:r>
              <a:rPr lang="en-US" dirty="0"/>
              <a:t>Urban Agriculture Plans – How do they advance resilience to COVID food insecurity risk. </a:t>
            </a:r>
          </a:p>
          <a:p>
            <a:r>
              <a:rPr lang="en-US" dirty="0"/>
              <a:t>How would we put the actions in a place that takes COVID into consideration. </a:t>
            </a:r>
          </a:p>
          <a:p>
            <a:r>
              <a:rPr lang="en-US" dirty="0"/>
              <a:t>How to manage community gardens to enable their use while ensuring COVID measures are adhered to. </a:t>
            </a:r>
          </a:p>
        </p:txBody>
      </p:sp>
    </p:spTree>
    <p:extLst>
      <p:ext uri="{BB962C8B-B14F-4D97-AF65-F5344CB8AC3E}">
        <p14:creationId xmlns:p14="http://schemas.microsoft.com/office/powerpoint/2010/main" val="303469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Inequality</a:t>
            </a:r>
          </a:p>
        </p:txBody>
      </p:sp>
      <p:sp>
        <p:nvSpPr>
          <p:cNvPr id="3" name="Content Placeholder 2"/>
          <p:cNvSpPr>
            <a:spLocks noGrp="1"/>
          </p:cNvSpPr>
          <p:nvPr>
            <p:ph idx="1"/>
          </p:nvPr>
        </p:nvSpPr>
        <p:spPr/>
        <p:txBody>
          <a:bodyPr>
            <a:normAutofit fontScale="92500" lnSpcReduction="20000"/>
          </a:bodyPr>
          <a:lstStyle/>
          <a:p>
            <a:r>
              <a:rPr lang="en-US" dirty="0"/>
              <a:t>COVID is exposing stark socio-economic inequalities </a:t>
            </a:r>
          </a:p>
          <a:p>
            <a:r>
              <a:rPr lang="en-US" dirty="0"/>
              <a:t>Will likely exacerbate them </a:t>
            </a:r>
          </a:p>
          <a:p>
            <a:r>
              <a:rPr lang="en-US" dirty="0"/>
              <a:t>Financial risk re loss of employment </a:t>
            </a:r>
          </a:p>
          <a:p>
            <a:r>
              <a:rPr lang="en-US" dirty="0"/>
              <a:t>Personal distancing limitations </a:t>
            </a:r>
          </a:p>
          <a:p>
            <a:r>
              <a:rPr lang="en-US" dirty="0"/>
              <a:t>Increased exposure to COVID in employment </a:t>
            </a:r>
          </a:p>
          <a:p>
            <a:r>
              <a:rPr lang="en-US" dirty="0"/>
              <a:t>Climate change will have differential impacts on geographies and populations and also exposes stark socio-economic inequalities </a:t>
            </a:r>
          </a:p>
          <a:p>
            <a:r>
              <a:rPr lang="en-CA" dirty="0">
                <a:hlinkClick r:id="rId2"/>
              </a:rPr>
              <a:t>US News (April 1, 2020) Why We Can't Ignore the Link Between COVID-19, Climate Change and Inequity</a:t>
            </a:r>
            <a:endParaRPr lang="en-US" dirty="0"/>
          </a:p>
        </p:txBody>
      </p:sp>
    </p:spTree>
    <p:extLst>
      <p:ext uri="{BB962C8B-B14F-4D97-AF65-F5344CB8AC3E}">
        <p14:creationId xmlns:p14="http://schemas.microsoft.com/office/powerpoint/2010/main" val="3671871210"/>
      </p:ext>
    </p:extLst>
  </p:cSld>
  <p:clrMapOvr>
    <a:masterClrMapping/>
  </p:clrMapOvr>
</p:sld>
</file>

<file path=ppt/theme/theme1.xml><?xml version="1.0" encoding="utf-8"?>
<a:theme xmlns:a="http://schemas.openxmlformats.org/drawingml/2006/main" name="CAP Master Slides">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NER SLIDES">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09156F17FBB44BBFA2D4C48AD6384A" ma:contentTypeVersion="14" ma:contentTypeDescription="Create a new document." ma:contentTypeScope="" ma:versionID="224b35439b74ca07d5aee85c6deb1053">
  <xsd:schema xmlns:xsd="http://www.w3.org/2001/XMLSchema" xmlns:xs="http://www.w3.org/2001/XMLSchema" xmlns:p="http://schemas.microsoft.com/office/2006/metadata/properties" xmlns:ns1="http://schemas.microsoft.com/sharepoint/v3" xmlns:ns2="a33cab90-1205-46c8-a54c-d56aed847e76" xmlns:ns3="5e0d61a6-545c-4585-9d8f-7da575e4c5d0" targetNamespace="http://schemas.microsoft.com/office/2006/metadata/properties" ma:root="true" ma:fieldsID="775d22e0ab13d0afd16d8be9d1312050" ns1:_="" ns2:_="" ns3:_="">
    <xsd:import namespace="http://schemas.microsoft.com/sharepoint/v3"/>
    <xsd:import namespace="a33cab90-1205-46c8-a54c-d56aed847e76"/>
    <xsd:import namespace="5e0d61a6-545c-4585-9d8f-7da575e4c5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cab90-1205-46c8-a54c-d56aed847e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0d61a6-545c-4585-9d8f-7da575e4c5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E4A078-EAE1-47E1-BB0E-666FEE1238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3cab90-1205-46c8-a54c-d56aed847e76"/>
    <ds:schemaRef ds:uri="5e0d61a6-545c-4585-9d8f-7da575e4c5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0D902F-291D-4684-89E8-46A273CBC951}">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5618A12-E2EE-4478-94CF-B5E8D7EC63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CAP Master Slides_</Template>
  <TotalTime>768</TotalTime>
  <Words>1932</Words>
  <Application>Microsoft Office PowerPoint</Application>
  <PresentationFormat>On-screen Show (16:9)</PresentationFormat>
  <Paragraphs>179</Paragraphs>
  <Slides>33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Century Gothic</vt:lpstr>
      <vt:lpstr>CAP Master Slides</vt:lpstr>
      <vt:lpstr>INNER SLIDES</vt:lpstr>
      <vt:lpstr>PowerPoint Presentation</vt:lpstr>
      <vt:lpstr>Aligning COVID response to Climate Change </vt:lpstr>
      <vt:lpstr>COVID and Climate Connection </vt:lpstr>
      <vt:lpstr>COVID and Climate Connection </vt:lpstr>
      <vt:lpstr>Air Pollution </vt:lpstr>
      <vt:lpstr>COVID Immediate Response – Physical Distancing </vt:lpstr>
      <vt:lpstr>What can be done to make public transportation more safe? </vt:lpstr>
      <vt:lpstr>Food Security </vt:lpstr>
      <vt:lpstr>Inequality</vt:lpstr>
      <vt:lpstr>Actual Examples of Climate Actions that Help with our Immediate COVID Response </vt:lpstr>
      <vt:lpstr>Actual Examples to Show Opportunities </vt:lpstr>
      <vt:lpstr>Actual Examples to Show Opportunities </vt:lpstr>
      <vt:lpstr>Actual Examples to Show Opportunities </vt:lpstr>
      <vt:lpstr>Summary of COVID/Climate Connections</vt:lpstr>
      <vt:lpstr>COVID Economic Recovery and Climate Action </vt:lpstr>
      <vt:lpstr>How We Advance our COVID Recovery will Influence us for the Next Generation </vt:lpstr>
      <vt:lpstr>Transportation Plans &amp; Public Transit</vt:lpstr>
      <vt:lpstr>Active Transportation and Micro-Mobility </vt:lpstr>
      <vt:lpstr>Telecommuting Policies over the Longer Term </vt:lpstr>
      <vt:lpstr>COVID/Climate Mitigation Lens – Buildings </vt:lpstr>
      <vt:lpstr>Urban Agricultures Plans </vt:lpstr>
      <vt:lpstr>Climate Adaptation Actions</vt:lpstr>
      <vt:lpstr>Green Space </vt:lpstr>
      <vt:lpstr>Waste Management </vt:lpstr>
      <vt:lpstr>Economic Development Plans </vt:lpstr>
      <vt:lpstr>Identifying and Addressing COVID Response Actions that Undermine Climate Progress</vt:lpstr>
      <vt:lpstr>Possible Processes for Advancing this Work </vt:lpstr>
      <vt:lpstr>Resources</vt:lpstr>
      <vt:lpstr>Resources: Density, Resilience and COVID</vt:lpstr>
      <vt:lpstr>Resources: Green Economic Recovery </vt:lpstr>
      <vt:lpstr>Resources: Community Gardens  </vt:lpstr>
      <vt:lpstr>Resources: Climate/COVID Communications  </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Cipriani</dc:creator>
  <cp:lastModifiedBy>Gaby Kalapos</cp:lastModifiedBy>
  <cp:revision>9</cp:revision>
  <dcterms:created xsi:type="dcterms:W3CDTF">2019-07-26T17:59:39Z</dcterms:created>
  <dcterms:modified xsi:type="dcterms:W3CDTF">2020-04-16T23:37:22Z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0x0101006909156F17FBB44BBFA2D4C48AD6384A</vt:lpwstr>
  </property>
</Properties>
</file>