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8" r:id="rId3"/>
    <p:sldMasterId id="2147483672" r:id="rId4"/>
  </p:sldMasterIdLst>
  <p:notesMasterIdLst>
    <p:notesMasterId r:id="rId48"/>
  </p:notesMasterIdLst>
  <p:sldIdLst>
    <p:sldId id="290" r:id="rId5"/>
    <p:sldId id="303" r:id="rId6"/>
    <p:sldId id="265" r:id="rId7"/>
    <p:sldId id="257" r:id="rId8"/>
    <p:sldId id="312" r:id="rId9"/>
    <p:sldId id="313" r:id="rId10"/>
    <p:sldId id="315" r:id="rId11"/>
    <p:sldId id="316" r:id="rId12"/>
    <p:sldId id="314" r:id="rId13"/>
    <p:sldId id="317"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41" r:id="rId27"/>
    <p:sldId id="354" r:id="rId28"/>
    <p:sldId id="331" r:id="rId29"/>
    <p:sldId id="332" r:id="rId30"/>
    <p:sldId id="333" r:id="rId31"/>
    <p:sldId id="334" r:id="rId32"/>
    <p:sldId id="355" r:id="rId33"/>
    <p:sldId id="356" r:id="rId34"/>
    <p:sldId id="335" r:id="rId35"/>
    <p:sldId id="350" r:id="rId36"/>
    <p:sldId id="348" r:id="rId37"/>
    <p:sldId id="337" r:id="rId38"/>
    <p:sldId id="346" r:id="rId39"/>
    <p:sldId id="338" r:id="rId40"/>
    <p:sldId id="339" r:id="rId41"/>
    <p:sldId id="340" r:id="rId42"/>
    <p:sldId id="343" r:id="rId43"/>
    <p:sldId id="344" r:id="rId44"/>
    <p:sldId id="352" r:id="rId45"/>
    <p:sldId id="347" r:id="rId46"/>
    <p:sldId id="35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4BFE38-F6FA-4B5D-9695-C7D9A06D1A87}">
          <p14:sldIdLst>
            <p14:sldId id="290"/>
            <p14:sldId id="303"/>
            <p14:sldId id="265"/>
            <p14:sldId id="257"/>
            <p14:sldId id="312"/>
            <p14:sldId id="313"/>
            <p14:sldId id="315"/>
            <p14:sldId id="316"/>
            <p14:sldId id="314"/>
            <p14:sldId id="317"/>
            <p14:sldId id="319"/>
            <p14:sldId id="320"/>
            <p14:sldId id="321"/>
            <p14:sldId id="322"/>
            <p14:sldId id="323"/>
            <p14:sldId id="324"/>
            <p14:sldId id="325"/>
            <p14:sldId id="326"/>
            <p14:sldId id="327"/>
            <p14:sldId id="328"/>
            <p14:sldId id="329"/>
            <p14:sldId id="330"/>
            <p14:sldId id="341"/>
            <p14:sldId id="354"/>
            <p14:sldId id="331"/>
            <p14:sldId id="332"/>
            <p14:sldId id="333"/>
            <p14:sldId id="334"/>
            <p14:sldId id="355"/>
            <p14:sldId id="356"/>
            <p14:sldId id="335"/>
            <p14:sldId id="350"/>
            <p14:sldId id="348"/>
            <p14:sldId id="337"/>
            <p14:sldId id="346"/>
            <p14:sldId id="338"/>
            <p14:sldId id="339"/>
            <p14:sldId id="340"/>
            <p14:sldId id="343"/>
            <p14:sldId id="344"/>
            <p14:sldId id="352"/>
            <p14:sldId id="347"/>
            <p14:sldId id="3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93" autoAdjust="0"/>
    <p:restoredTop sz="94713"/>
  </p:normalViewPr>
  <p:slideViewPr>
    <p:cSldViewPr snapToGrid="0" snapToObjects="1">
      <p:cViewPr varScale="1">
        <p:scale>
          <a:sx n="84" d="100"/>
          <a:sy n="84" d="100"/>
        </p:scale>
        <p:origin x="562" y="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060DE-5B07-E244-B970-38EB9C782F5E}"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B19FB-5899-4F4D-A01B-B1CB21AFED7E}" type="slidenum">
              <a:rPr lang="en-US" smtClean="0"/>
              <a:t>‹#›</a:t>
            </a:fld>
            <a:endParaRPr lang="en-US"/>
          </a:p>
        </p:txBody>
      </p:sp>
    </p:spTree>
    <p:extLst>
      <p:ext uri="{BB962C8B-B14F-4D97-AF65-F5344CB8AC3E}">
        <p14:creationId xmlns:p14="http://schemas.microsoft.com/office/powerpoint/2010/main" val="78919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59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85"/>
            <a:ext cx="10363200" cy="1468967"/>
          </a:xfrm>
        </p:spPr>
        <p:txBody>
          <a:bodyPr/>
          <a:lstStyle/>
          <a:p>
            <a:r>
              <a:rPr lang="en-CA"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8144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6361"/>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35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6B5AB-1897-2E47-A093-0F2E5B791055}" type="slidenum">
              <a:rPr lang="en-US" smtClean="0"/>
              <a:t>‹#›</a:t>
            </a:fld>
            <a:endParaRPr lang="en-US"/>
          </a:p>
        </p:txBody>
      </p:sp>
    </p:spTree>
    <p:extLst>
      <p:ext uri="{BB962C8B-B14F-4D97-AF65-F5344CB8AC3E}">
        <p14:creationId xmlns:p14="http://schemas.microsoft.com/office/powerpoint/2010/main" val="239242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n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8011"/>
            <a:ext cx="10972800" cy="1143000"/>
          </a:xfrm>
        </p:spPr>
        <p:txBody>
          <a:bodyPr/>
          <a:lstStyle/>
          <a:p>
            <a:r>
              <a:rPr lang="en-CA" dirty="0"/>
              <a:t>CLICK TO EDIT MASTER TITLE STYLE</a:t>
            </a:r>
            <a:endParaRPr lang="en-US" dirty="0"/>
          </a:p>
        </p:txBody>
      </p:sp>
      <p:sp>
        <p:nvSpPr>
          <p:cNvPr id="3" name="Content Placeholder 2"/>
          <p:cNvSpPr>
            <a:spLocks noGrp="1"/>
          </p:cNvSpPr>
          <p:nvPr>
            <p:ph idx="1"/>
          </p:nvPr>
        </p:nvSpPr>
        <p:spPr>
          <a:xfrm>
            <a:off x="609600" y="1792266"/>
            <a:ext cx="10972800" cy="4525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862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85"/>
            <a:ext cx="10363200" cy="1468967"/>
          </a:xfrm>
        </p:spPr>
        <p:txBody>
          <a:bodyPr/>
          <a:lstStyle/>
          <a:p>
            <a:r>
              <a:rPr lang="en-CA"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82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6361"/>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21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n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8011"/>
            <a:ext cx="10972800" cy="1143000"/>
          </a:xfrm>
        </p:spPr>
        <p:txBody>
          <a:bodyPr/>
          <a:lstStyle/>
          <a:p>
            <a:r>
              <a:rPr lang="en-CA" dirty="0"/>
              <a:t>CLICK TO EDIT MASTER TITLE STYLE</a:t>
            </a:r>
            <a:endParaRPr lang="en-US" dirty="0"/>
          </a:p>
        </p:txBody>
      </p:sp>
      <p:sp>
        <p:nvSpPr>
          <p:cNvPr id="3" name="Content Placeholder 2"/>
          <p:cNvSpPr>
            <a:spLocks noGrp="1"/>
          </p:cNvSpPr>
          <p:nvPr>
            <p:ph idx="1"/>
          </p:nvPr>
        </p:nvSpPr>
        <p:spPr>
          <a:xfrm>
            <a:off x="609600" y="1792266"/>
            <a:ext cx="10972800" cy="45254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67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1485"/>
            <a:ext cx="10363200" cy="1468967"/>
          </a:xfrm>
        </p:spPr>
        <p:txBody>
          <a:bodyPr/>
          <a:lstStyle/>
          <a:p>
            <a:r>
              <a:rPr lang="en-CA"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0321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6361"/>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83916"/>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193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n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8011"/>
            <a:ext cx="10972800" cy="1143000"/>
          </a:xfrm>
        </p:spPr>
        <p:txBody>
          <a:bodyPr/>
          <a:lstStyle/>
          <a:p>
            <a:r>
              <a:rPr lang="en-CA" dirty="0"/>
              <a:t>CLICK TO EDIT MASTER TITLE STYLE</a:t>
            </a:r>
            <a:endParaRPr lang="en-US" dirty="0"/>
          </a:p>
        </p:txBody>
      </p:sp>
      <p:sp>
        <p:nvSpPr>
          <p:cNvPr id="3" name="Content Placeholder 2"/>
          <p:cNvSpPr>
            <a:spLocks noGrp="1"/>
          </p:cNvSpPr>
          <p:nvPr>
            <p:ph idx="1"/>
          </p:nvPr>
        </p:nvSpPr>
        <p:spPr>
          <a:xfrm>
            <a:off x="609600" y="1792266"/>
            <a:ext cx="10972800" cy="4525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560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Cutoff+WashCAP_Logo_Icon-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7378" y="2624667"/>
            <a:ext cx="4244623" cy="4244623"/>
          </a:xfrm>
          <a:prstGeom prst="rect">
            <a:avLst/>
          </a:prstGeom>
        </p:spPr>
      </p:pic>
      <p:pic>
        <p:nvPicPr>
          <p:cNvPr id="10" name="Picture 9" descr="CAP_full_logo_cmyk-hir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272" y="5606895"/>
            <a:ext cx="6003595" cy="869268"/>
          </a:xfrm>
          <a:prstGeom prst="rect">
            <a:avLst/>
          </a:prstGeom>
        </p:spPr>
      </p:pic>
      <p:sp>
        <p:nvSpPr>
          <p:cNvPr id="13" name="Title Placeholder 12"/>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sz="4800" b="1" dirty="0">
                <a:solidFill>
                  <a:srgbClr val="1D6BB5"/>
                </a:solidFill>
                <a:latin typeface="Century Gothic"/>
                <a:cs typeface="Century Gothic"/>
              </a:rPr>
              <a:t>PRESENTATION TITLE:</a:t>
            </a:r>
            <a:endParaRPr lang="en-US" dirty="0"/>
          </a:p>
        </p:txBody>
      </p:sp>
    </p:spTree>
    <p:extLst>
      <p:ext uri="{BB962C8B-B14F-4D97-AF65-F5344CB8AC3E}">
        <p14:creationId xmlns:p14="http://schemas.microsoft.com/office/powerpoint/2010/main" val="344149327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8011"/>
            <a:ext cx="10972800" cy="1143000"/>
          </a:xfrm>
          <a:prstGeom prst="rect">
            <a:avLst/>
          </a:prstGeom>
        </p:spPr>
        <p:txBody>
          <a:bodyPr vert="horz" lIns="91440" tIns="45720" rIns="91440" bIns="45720" rtlCol="0" anchor="ctr">
            <a:normAutofit/>
          </a:bodyPr>
          <a:lstStyle/>
          <a:p>
            <a:r>
              <a:rPr lang="en-CA" dirty="0"/>
              <a:t>SLIDE TITLE</a:t>
            </a:r>
            <a:endParaRPr lang="en-US" dirty="0"/>
          </a:p>
        </p:txBody>
      </p:sp>
      <p:sp>
        <p:nvSpPr>
          <p:cNvPr id="3" name="Text Placeholder 2"/>
          <p:cNvSpPr>
            <a:spLocks noGrp="1"/>
          </p:cNvSpPr>
          <p:nvPr>
            <p:ph type="body" idx="1"/>
          </p:nvPr>
        </p:nvSpPr>
        <p:spPr>
          <a:xfrm>
            <a:off x="609600" y="1825669"/>
            <a:ext cx="10972800" cy="452543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p:txBody>
      </p:sp>
      <p:sp>
        <p:nvSpPr>
          <p:cNvPr id="7" name="Rectangle 6"/>
          <p:cNvSpPr/>
          <p:nvPr/>
        </p:nvSpPr>
        <p:spPr>
          <a:xfrm>
            <a:off x="0" y="-15665"/>
            <a:ext cx="12192000" cy="597975"/>
          </a:xfrm>
          <a:prstGeom prst="rect">
            <a:avLst/>
          </a:prstGeom>
          <a:solidFill>
            <a:srgbClr val="1D6B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D6BB5"/>
              </a:solidFill>
            </a:endParaRPr>
          </a:p>
        </p:txBody>
      </p:sp>
      <p:pic>
        <p:nvPicPr>
          <p:cNvPr id="8" name="Picture 7" descr="Cutoff+WashCAP_Logo_Icon-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4845" y="3510845"/>
            <a:ext cx="3347156" cy="3347156"/>
          </a:xfrm>
          <a:prstGeom prst="rect">
            <a:avLst/>
          </a:prstGeom>
        </p:spPr>
      </p:pic>
      <p:pic>
        <p:nvPicPr>
          <p:cNvPr id="9" name="Picture 8" descr="CAP_noIcon_logo_cmy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1" y="6429950"/>
            <a:ext cx="2922740" cy="244617"/>
          </a:xfrm>
          <a:prstGeom prst="rect">
            <a:avLst/>
          </a:prstGeom>
        </p:spPr>
      </p:pic>
    </p:spTree>
    <p:extLst>
      <p:ext uri="{BB962C8B-B14F-4D97-AF65-F5344CB8AC3E}">
        <p14:creationId xmlns:p14="http://schemas.microsoft.com/office/powerpoint/2010/main" val="30672295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609585" rtl="0" eaLnBrk="1" latinLnBrk="0" hangingPunct="1">
        <a:spcBef>
          <a:spcPct val="0"/>
        </a:spcBef>
        <a:buNone/>
        <a:defRPr sz="4267" b="1" kern="1200">
          <a:solidFill>
            <a:srgbClr val="1D6BB5"/>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b="1"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rgbClr val="6D6E7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8011"/>
            <a:ext cx="10972800" cy="1143000"/>
          </a:xfrm>
          <a:prstGeom prst="rect">
            <a:avLst/>
          </a:prstGeom>
        </p:spPr>
        <p:txBody>
          <a:bodyPr vert="horz" lIns="91440" tIns="45720" rIns="91440" bIns="45720" rtlCol="0" anchor="ctr">
            <a:normAutofit/>
          </a:bodyPr>
          <a:lstStyle/>
          <a:p>
            <a:r>
              <a:rPr lang="en-CA" dirty="0"/>
              <a:t>SLIDE TITLE</a:t>
            </a:r>
            <a:endParaRPr lang="en-US" dirty="0"/>
          </a:p>
        </p:txBody>
      </p:sp>
      <p:sp>
        <p:nvSpPr>
          <p:cNvPr id="3" name="Text Placeholder 2"/>
          <p:cNvSpPr>
            <a:spLocks noGrp="1"/>
          </p:cNvSpPr>
          <p:nvPr>
            <p:ph type="body" idx="1"/>
          </p:nvPr>
        </p:nvSpPr>
        <p:spPr>
          <a:xfrm>
            <a:off x="609600" y="1825669"/>
            <a:ext cx="10972800" cy="452543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p:txBody>
      </p:sp>
      <p:sp>
        <p:nvSpPr>
          <p:cNvPr id="7" name="Rectangle 6"/>
          <p:cNvSpPr/>
          <p:nvPr/>
        </p:nvSpPr>
        <p:spPr>
          <a:xfrm>
            <a:off x="0" y="-15665"/>
            <a:ext cx="12192000" cy="597975"/>
          </a:xfrm>
          <a:prstGeom prst="rect">
            <a:avLst/>
          </a:prstGeom>
          <a:solidFill>
            <a:srgbClr val="1D6B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D6BB5"/>
              </a:solidFill>
            </a:endParaRPr>
          </a:p>
        </p:txBody>
      </p:sp>
      <p:pic>
        <p:nvPicPr>
          <p:cNvPr id="8" name="Picture 7" descr="Cutoff+WashCAP_Logo_Icon-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4845" y="3510845"/>
            <a:ext cx="3347156" cy="3347156"/>
          </a:xfrm>
          <a:prstGeom prst="rect">
            <a:avLst/>
          </a:prstGeom>
        </p:spPr>
      </p:pic>
      <p:pic>
        <p:nvPicPr>
          <p:cNvPr id="9" name="Picture 8" descr="CAP_noIcon_logo_cmy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1" y="6429950"/>
            <a:ext cx="2922740" cy="244617"/>
          </a:xfrm>
          <a:prstGeom prst="rect">
            <a:avLst/>
          </a:prstGeom>
        </p:spPr>
      </p:pic>
    </p:spTree>
    <p:extLst>
      <p:ext uri="{BB962C8B-B14F-4D97-AF65-F5344CB8AC3E}">
        <p14:creationId xmlns:p14="http://schemas.microsoft.com/office/powerpoint/2010/main" val="30303642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609585" rtl="0" eaLnBrk="1" latinLnBrk="0" hangingPunct="1">
        <a:spcBef>
          <a:spcPct val="0"/>
        </a:spcBef>
        <a:buNone/>
        <a:defRPr sz="4267" b="1" kern="1200">
          <a:solidFill>
            <a:srgbClr val="1D6BB5"/>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b="1"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rgbClr val="6D6E7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8011"/>
            <a:ext cx="10972800" cy="1143000"/>
          </a:xfrm>
          <a:prstGeom prst="rect">
            <a:avLst/>
          </a:prstGeom>
        </p:spPr>
        <p:txBody>
          <a:bodyPr vert="horz" lIns="91440" tIns="45720" rIns="91440" bIns="45720" rtlCol="0" anchor="ctr">
            <a:normAutofit/>
          </a:bodyPr>
          <a:lstStyle/>
          <a:p>
            <a:r>
              <a:rPr lang="en-CA" dirty="0"/>
              <a:t>SLIDE TITLE</a:t>
            </a:r>
            <a:endParaRPr lang="en-US" dirty="0"/>
          </a:p>
        </p:txBody>
      </p:sp>
      <p:sp>
        <p:nvSpPr>
          <p:cNvPr id="3" name="Text Placeholder 2"/>
          <p:cNvSpPr>
            <a:spLocks noGrp="1"/>
          </p:cNvSpPr>
          <p:nvPr>
            <p:ph type="body" idx="1"/>
          </p:nvPr>
        </p:nvSpPr>
        <p:spPr>
          <a:xfrm>
            <a:off x="609600" y="1825669"/>
            <a:ext cx="10972800" cy="452543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p:txBody>
      </p:sp>
      <p:sp>
        <p:nvSpPr>
          <p:cNvPr id="7" name="Rectangle 6"/>
          <p:cNvSpPr/>
          <p:nvPr/>
        </p:nvSpPr>
        <p:spPr>
          <a:xfrm>
            <a:off x="0" y="-15665"/>
            <a:ext cx="12192000" cy="597975"/>
          </a:xfrm>
          <a:prstGeom prst="rect">
            <a:avLst/>
          </a:prstGeom>
          <a:solidFill>
            <a:srgbClr val="1D6B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1D6BB5"/>
              </a:solidFill>
            </a:endParaRPr>
          </a:p>
        </p:txBody>
      </p:sp>
      <p:pic>
        <p:nvPicPr>
          <p:cNvPr id="8" name="Picture 7" descr="Cutoff+WashCAP_Logo_Icon-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4845" y="3510845"/>
            <a:ext cx="3347156" cy="3347156"/>
          </a:xfrm>
          <a:prstGeom prst="rect">
            <a:avLst/>
          </a:prstGeom>
        </p:spPr>
      </p:pic>
      <p:pic>
        <p:nvPicPr>
          <p:cNvPr id="9" name="Picture 8" descr="CAP_noIcon_logo_cmyk.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1" y="6429950"/>
            <a:ext cx="2922740" cy="244617"/>
          </a:xfrm>
          <a:prstGeom prst="rect">
            <a:avLst/>
          </a:prstGeom>
        </p:spPr>
      </p:pic>
    </p:spTree>
    <p:extLst>
      <p:ext uri="{BB962C8B-B14F-4D97-AF65-F5344CB8AC3E}">
        <p14:creationId xmlns:p14="http://schemas.microsoft.com/office/powerpoint/2010/main" val="3206507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609585" rtl="0" eaLnBrk="1" latinLnBrk="0" hangingPunct="1">
        <a:spcBef>
          <a:spcPct val="0"/>
        </a:spcBef>
        <a:buNone/>
        <a:defRPr sz="4267" b="1" kern="1200">
          <a:solidFill>
            <a:srgbClr val="1D6BB5"/>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b="1"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2667" kern="1200">
          <a:solidFill>
            <a:srgbClr val="6D6E71"/>
          </a:solidFill>
          <a:latin typeface="+mn-lt"/>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cleanairpartnership.org/cac/meetings/bringing-climate-change-into-official-plans/" TargetMode="External"/><Relationship Id="rId3" Type="http://schemas.openxmlformats.org/officeDocument/2006/relationships/hyperlink" Target="https://www.durham.ca/en/regional-government/resources/Documents/Council/ChairStatements/Durham_Heat_Island_AODA-300418.pdf" TargetMode="External"/><Relationship Id="rId7" Type="http://schemas.openxmlformats.org/officeDocument/2006/relationships/hyperlink" Target="https://cleanairpartnership.org/cac/meetings/resilient-house-standard/" TargetMode="External"/><Relationship Id="rId2" Type="http://schemas.openxmlformats.org/officeDocument/2006/relationships/hyperlink" Target="https://www.durham.ca/en/living-here/resources/Documents/EnvironmentalStability/Durham-Region-Agriculture-Sector-Climate-Adaptation-Strategy.pdf" TargetMode="External"/><Relationship Id="rId1" Type="http://schemas.openxmlformats.org/officeDocument/2006/relationships/slideLayout" Target="../slideLayouts/slideLayout3.xml"/><Relationship Id="rId6" Type="http://schemas.openxmlformats.org/officeDocument/2006/relationships/hyperlink" Target="https://www.durham.ca/en/living-here/resources/Documents/EnvironmentalStability/DurhamsFutureClimateStudy_Volume2.pdf" TargetMode="External"/><Relationship Id="rId5" Type="http://schemas.openxmlformats.org/officeDocument/2006/relationships/hyperlink" Target="https://www.durham.ca/en/living-here/resources/Documents/EnvironmentalStability/DurhamsFutureClimateStudy_Volume1.pdf" TargetMode="External"/><Relationship Id="rId4" Type="http://schemas.openxmlformats.org/officeDocument/2006/relationships/hyperlink" Target="https://www.durham.ca/en/living-here/resources/Documents/EnvironmentalStability/DurhamsFutureClimateStudy_Executive-Summary.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london.ca/residents/Environment/Climate-Change/Pages/Vulnerability-of-Infrastructure-to-Climate-Change.aspx"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markham.ca/wps/portal/home/about/sustainability/energy/municipal-energy-pla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ajax.ca/en/get-involved/climate-change-and-extreme-weather.aspx#Climate-Adaptation"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vimeo.com/168785674" TargetMode="External"/><Relationship Id="rId3" Type="http://schemas.openxmlformats.org/officeDocument/2006/relationships/hyperlink" Target="https://cleanairpartnership.org/cac/wp-content/uploads/2016/03/cac-climate-change-update-and-ibc-study1.pdf" TargetMode="External"/><Relationship Id="rId7" Type="http://schemas.openxmlformats.org/officeDocument/2006/relationships/hyperlink" Target="https://cleanairpartnership.org/cac/wp-content/uploads/2016/04/final-cap_comb.pdf" TargetMode="External"/><Relationship Id="rId2" Type="http://schemas.openxmlformats.org/officeDocument/2006/relationships/hyperlink" Target="https://yoursay.mississauga.ca/climate-change" TargetMode="External"/><Relationship Id="rId1" Type="http://schemas.openxmlformats.org/officeDocument/2006/relationships/slideLayout" Target="../slideLayouts/slideLayout3.xml"/><Relationship Id="rId6" Type="http://schemas.openxmlformats.org/officeDocument/2006/relationships/hyperlink" Target="http://www.mississauga.ca/portal/stormwater/charge" TargetMode="External"/><Relationship Id="rId5" Type="http://schemas.openxmlformats.org/officeDocument/2006/relationships/hyperlink" Target="http://assets.ibc.ca/Documents/Studies/IBC-The-Economic-Impacts.pdf" TargetMode="External"/><Relationship Id="rId4" Type="http://schemas.openxmlformats.org/officeDocument/2006/relationships/hyperlink" Target="https://vimeo.com/15776022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akvilleready.ca/general.php" TargetMode="External"/><Relationship Id="rId7" Type="http://schemas.openxmlformats.org/officeDocument/2006/relationships/hyperlink" Target="https://www.oakville.ca/environment/climateXchange.html" TargetMode="External"/><Relationship Id="rId2" Type="http://schemas.openxmlformats.org/officeDocument/2006/relationships/hyperlink" Target="https://www.oakville.ca/environment/stormwater-master-plan.html" TargetMode="External"/><Relationship Id="rId1" Type="http://schemas.openxmlformats.org/officeDocument/2006/relationships/slideLayout" Target="../slideLayouts/slideLayout3.xml"/><Relationship Id="rId6" Type="http://schemas.openxmlformats.org/officeDocument/2006/relationships/hyperlink" Target="https://www.oakville.ca/assets/general%20-%20environment/ClimateChangeStrategy1.1.pdf" TargetMode="External"/><Relationship Id="rId5" Type="http://schemas.openxmlformats.org/officeDocument/2006/relationships/hyperlink" Target="https://www.oakville.ca/assets/general%20-%20environment/FinalOnlinePrimer.pdf" TargetMode="External"/><Relationship Id="rId4" Type="http://schemas.openxmlformats.org/officeDocument/2006/relationships/hyperlink" Target="https://climatecollective.c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rangeville.ca/news/2019/11/04/orangeville-joins-global-covenant-of-mayors-for-climate-and-energy-showcase-cities-pilot-in-canada" TargetMode="External"/><Relationship Id="rId2" Type="http://schemas.openxmlformats.org/officeDocument/2006/relationships/hyperlink" Target="https://www.orangeville.ca/assets/files/mediahandler/documents/p1dlkj5ci6t8b1hj95tliei1dk74.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cleanairpartnership.org/cac/wp-content/uploads/2017/11/L_Aubin_Health-Vulnerability-session-GTA-CAC-November-2017.pdf" TargetMode="External"/><Relationship Id="rId3" Type="http://schemas.openxmlformats.org/officeDocument/2006/relationships/hyperlink" Target="https://www.peelregion.ca/news/archiveitem.asp?year=2019&amp;month=9&amp;day=25&amp;file=2019925.xml" TargetMode="External"/><Relationship Id="rId7" Type="http://schemas.openxmlformats.org/officeDocument/2006/relationships/hyperlink" Target="https://vimeo.com/363407337" TargetMode="External"/><Relationship Id="rId2" Type="http://schemas.openxmlformats.org/officeDocument/2006/relationships/hyperlink" Target="https://www.peelregion.ca/climate-energy/" TargetMode="External"/><Relationship Id="rId1" Type="http://schemas.openxmlformats.org/officeDocument/2006/relationships/slideLayout" Target="../slideLayouts/slideLayout3.xml"/><Relationship Id="rId6" Type="http://schemas.openxmlformats.org/officeDocument/2006/relationships/hyperlink" Target="https://cleanairpartnership.org/cac/wp-content/uploads/2019/09/3.-CAC_Green_Infrastructure_Workshop_Sept_27_2019_-Peel-Region.pdf" TargetMode="External"/><Relationship Id="rId5" Type="http://schemas.openxmlformats.org/officeDocument/2006/relationships/hyperlink" Target="https://vimeo.com/154643507" TargetMode="External"/><Relationship Id="rId4" Type="http://schemas.openxmlformats.org/officeDocument/2006/relationships/hyperlink" Target="https://cleanairpartnership.org/cac/wp-content/uploads/2016/02/supporting-growth-and-climate-change-adaptation.pdf" TargetMode="External"/><Relationship Id="rId9" Type="http://schemas.openxmlformats.org/officeDocument/2006/relationships/hyperlink" Target="https://vimeo.com/24738680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ceriu.qc.ca/bibliotheque/city-of-toronto-s-climate-change-adaptation-strategy-to-address-urban-flooding" TargetMode="External"/><Relationship Id="rId7" Type="http://schemas.openxmlformats.org/officeDocument/2006/relationships/hyperlink" Target="https://cleanairpartnership.org/cac/wp-content/uploads/2019/11/8ecc-CRF_Final_v3_AODA-1.pdf" TargetMode="External"/><Relationship Id="rId2" Type="http://schemas.openxmlformats.org/officeDocument/2006/relationships/hyperlink" Target="https://www.toronto.ca/services-payments/water-environment/environmentally-friendly-city-initiatives/resilientto/" TargetMode="External"/><Relationship Id="rId1" Type="http://schemas.openxmlformats.org/officeDocument/2006/relationships/slideLayout" Target="../slideLayouts/slideLayout3.xml"/><Relationship Id="rId6" Type="http://schemas.openxmlformats.org/officeDocument/2006/relationships/hyperlink" Target="https://cleanairpartnership.org/cac/wp-content/uploads/2019/11/8e9a-resilient-city&#8211;preparing-for-a-changing-climate.pdf" TargetMode="External"/><Relationship Id="rId5" Type="http://schemas.openxmlformats.org/officeDocument/2006/relationships/hyperlink" Target="https://cleanairpartnership.org/cac/wp-content/uploads/2019/11/capano.pdf" TargetMode="External"/><Relationship Id="rId4" Type="http://schemas.openxmlformats.org/officeDocument/2006/relationships/hyperlink" Target="https://www.google.com/url?sa=t&amp;rct=j&amp;q=&amp;esrc=s&amp;source=web&amp;cd=1&amp;cad=rja&amp;uact=8&amp;ved=2ahUKEwjcoeDxyNPlAhVBbKwKHRBvDHUQFjAAegQIBBAC&amp;url=https://www.toronto.ca/legdocs/mmis/2015/hl/bgrd/backgroundfile-81509.pdf&amp;usg=AOvVaw0ry7a1lhKFtSyw97O8Lil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climateconnections.ca/our-work/city-of-vaughan/"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regionofwaterloo.ca/climatechange"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glisa.umich.edu/projects/climate-change-risks-assessment-and-adaptation-strategy-york-region-ontario"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cleanairpartnership.org/cac/meetings/climate-services-and-climate-lens-webinar/" TargetMode="External"/><Relationship Id="rId7" Type="http://schemas.openxmlformats.org/officeDocument/2006/relationships/hyperlink" Target="https://cleanairpartnership.org/cac/meetings/may-11th-regional-resilience-workshop-fostering-collaboration-to-address-inter-dependencies-of-shared-sectors/" TargetMode="External"/><Relationship Id="rId2" Type="http://schemas.openxmlformats.org/officeDocument/2006/relationships/hyperlink" Target="https://cleanairpartnership.org/cac/meetings/torontos-application-of-a-climate-lens-to-transit-planning/" TargetMode="External"/><Relationship Id="rId1" Type="http://schemas.openxmlformats.org/officeDocument/2006/relationships/slideLayout" Target="../slideLayouts/slideLayout3.xml"/><Relationship Id="rId6" Type="http://schemas.openxmlformats.org/officeDocument/2006/relationships/hyperlink" Target="https://cleanairpartnership.org/cac/meetings/health-vulnerability-assessments-climate-resilience-opportunities/" TargetMode="External"/><Relationship Id="rId5" Type="http://schemas.openxmlformats.org/officeDocument/2006/relationships/hyperlink" Target="https://cleanairpartnership.org/cac/meetings/resilient-house-standard/" TargetMode="External"/><Relationship Id="rId4" Type="http://schemas.openxmlformats.org/officeDocument/2006/relationships/hyperlink" Target="https://cleanairpartnership.org/cac/meetings/bringing-climate-change-into-official-plan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open.canada.ca/data/en/dataset/957782bf-847c-4644-a757-e383c0057995"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cleanairpartnership.org/cac/wp-content/uploads/2019/11/8ecc-CRF_Final_v3_AODA-1.pdf" TargetMode="External"/><Relationship Id="rId7" Type="http://schemas.openxmlformats.org/officeDocument/2006/relationships/hyperlink" Target="https://www.faithcommongood.org/extreme_weather_resilience" TargetMode="External"/><Relationship Id="rId2" Type="http://schemas.openxmlformats.org/officeDocument/2006/relationships/hyperlink" Target="https://www.usdn.org/resilience-hubs.html" TargetMode="External"/><Relationship Id="rId1" Type="http://schemas.openxmlformats.org/officeDocument/2006/relationships/slideLayout" Target="../slideLayouts/slideLayout3.xml"/><Relationship Id="rId6" Type="http://schemas.openxmlformats.org/officeDocument/2006/relationships/hyperlink" Target="https://www.faithcommongood.org/presentation_resilience_hub_costs_download_form" TargetMode="External"/><Relationship Id="rId5" Type="http://schemas.openxmlformats.org/officeDocument/2006/relationships/hyperlink" Target="https://vancouver.ca/people-programs/resilient-neighbourhoods-program.aspx" TargetMode="External"/><Relationship Id="rId4" Type="http://schemas.openxmlformats.org/officeDocument/2006/relationships/hyperlink" Target="https://resilientneighbourhoods.ca/"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DStefanova@cleanairpartnership.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leanairpartnership.org/cac/meetings/webinar-cac-community-energy-action-plan-engagement-with-faith-based-organizations-to-plan-for-extreme-weather-events/" TargetMode="External"/><Relationship Id="rId2" Type="http://schemas.openxmlformats.org/officeDocument/2006/relationships/hyperlink" Target="https://lighthouse-project.weebly.com/brampton.html"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burlington.ca/en/services-for-you/Storm-Water-Management.asp" TargetMode="External"/><Relationship Id="rId2" Type="http://schemas.openxmlformats.org/officeDocument/2006/relationships/hyperlink" Target="https://www.burlington.ca/en/services-for-you/Flood-Reports-and-Studies.asp" TargetMode="External"/><Relationship Id="rId1" Type="http://schemas.openxmlformats.org/officeDocument/2006/relationships/slideLayout" Target="../slideLayouts/slideLayout3.xml"/><Relationship Id="rId4" Type="http://schemas.openxmlformats.org/officeDocument/2006/relationships/hyperlink" Target="https://www.intactcentreclimateadaptation.ca/wp-content/uploads/2018/03/Key-Flood-Protection-Resources_Burlington_20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029" y="853633"/>
            <a:ext cx="6158429" cy="2224088"/>
          </a:xfrm>
        </p:spPr>
        <p:txBody>
          <a:bodyPr>
            <a:normAutofit fontScale="90000"/>
          </a:bodyPr>
          <a:lstStyle/>
          <a:p>
            <a:r>
              <a:rPr lang="en-CA" sz="3600" b="1" dirty="0" smtClean="0"/>
              <a:t>Resilience/Adaptation Plan Updates</a:t>
            </a:r>
            <a:br>
              <a:rPr lang="en-CA" sz="3600" b="1" dirty="0" smtClean="0"/>
            </a:br>
            <a:r>
              <a:rPr lang="en-CA" sz="3600" b="1" dirty="0"/>
              <a:t/>
            </a:r>
            <a:br>
              <a:rPr lang="en-CA" sz="3600" b="1" dirty="0"/>
            </a:br>
            <a:r>
              <a:rPr lang="en-CA" sz="3600" b="1" dirty="0" smtClean="0"/>
              <a:t>Update Scan as of </a:t>
            </a:r>
            <a:br>
              <a:rPr lang="en-CA" sz="3600" b="1" dirty="0" smtClean="0"/>
            </a:br>
            <a:r>
              <a:rPr lang="en-CA" sz="3600" b="1" dirty="0" smtClean="0"/>
              <a:t>November 6</a:t>
            </a:r>
            <a:r>
              <a:rPr lang="en-CA" sz="3600" b="1" baseline="30000" dirty="0" smtClean="0"/>
              <a:t>th</a:t>
            </a:r>
            <a:r>
              <a:rPr lang="en-CA" sz="3600" b="1" dirty="0" smtClean="0"/>
              <a:t>, 2019  </a:t>
            </a:r>
            <a:endParaRPr lang="en-CA" sz="3600" b="1" dirty="0"/>
          </a:p>
        </p:txBody>
      </p:sp>
      <p:sp>
        <p:nvSpPr>
          <p:cNvPr id="5" name="Slide Number Placeholder 4"/>
          <p:cNvSpPr>
            <a:spLocks noGrp="1"/>
          </p:cNvSpPr>
          <p:nvPr>
            <p:ph type="sldNum" sz="quarter" idx="12"/>
          </p:nvPr>
        </p:nvSpPr>
        <p:spPr/>
        <p:txBody>
          <a:bodyPr/>
          <a:lstStyle/>
          <a:p>
            <a:fld id="{57A3BB01-C482-4009-9007-DD02CE67EA75}" type="slidenum">
              <a:rPr lang="en-CA" smtClean="0"/>
              <a:t>1</a:t>
            </a:fld>
            <a:endParaRPr lang="en-CA"/>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982" t="25981"/>
          <a:stretch/>
        </p:blipFill>
        <p:spPr>
          <a:xfrm>
            <a:off x="583892" y="627962"/>
            <a:ext cx="4098275" cy="4829461"/>
          </a:xfrm>
          <a:prstGeom prst="rect">
            <a:avLst/>
          </a:prstGeom>
        </p:spPr>
      </p:pic>
    </p:spTree>
    <p:extLst>
      <p:ext uri="{BB962C8B-B14F-4D97-AF65-F5344CB8AC3E}">
        <p14:creationId xmlns:p14="http://schemas.microsoft.com/office/powerpoint/2010/main" val="148228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Town of Caledon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dirty="0" smtClean="0"/>
              <a:t>Corporate and Community Climate Adaptation Plan in Development (update to mitigation plan and bringing in an adaptation focus as well). </a:t>
            </a:r>
          </a:p>
          <a:p>
            <a:r>
              <a:rPr lang="en-US" dirty="0" smtClean="0"/>
              <a:t>Timeline of going to Council in Q4 of 2020</a:t>
            </a:r>
          </a:p>
          <a:p>
            <a:endParaRPr lang="en-US" dirty="0"/>
          </a:p>
        </p:txBody>
      </p:sp>
    </p:spTree>
    <p:extLst>
      <p:ext uri="{BB962C8B-B14F-4D97-AF65-F5344CB8AC3E}">
        <p14:creationId xmlns:p14="http://schemas.microsoft.com/office/powerpoint/2010/main" val="2050997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Town of Clarington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70000" lnSpcReduction="20000"/>
          </a:bodyPr>
          <a:lstStyle/>
          <a:p>
            <a:r>
              <a:rPr lang="en-US" dirty="0"/>
              <a:t>Worked with Durham Region and local Durham Municipalities on the Durham Community Climate Adaptation </a:t>
            </a:r>
            <a:r>
              <a:rPr lang="en-US" dirty="0" smtClean="0"/>
              <a:t>Plan</a:t>
            </a:r>
          </a:p>
          <a:p>
            <a:r>
              <a:rPr lang="en-US" dirty="0" smtClean="0"/>
              <a:t>In July 2018 council mandate to establish an Inter-departmental Climate Change Working Group; Terms of Reference developed; focused on actions on within municipal control. Workshops with ICCWG for a climate change risk assessment </a:t>
            </a:r>
          </a:p>
          <a:p>
            <a:r>
              <a:rPr lang="en-US" dirty="0" smtClean="0"/>
              <a:t>The ICCWG has partnered with University of Toronto to research the challenges and successes that municipalities face when implementing climate action plans </a:t>
            </a:r>
          </a:p>
          <a:p>
            <a:r>
              <a:rPr lang="en-US" dirty="0"/>
              <a:t>Hired a Climate Change Response Coordinator in May </a:t>
            </a:r>
            <a:r>
              <a:rPr lang="en-US" dirty="0" smtClean="0"/>
              <a:t>2019</a:t>
            </a:r>
          </a:p>
          <a:p>
            <a:r>
              <a:rPr lang="en-US" dirty="0" smtClean="0"/>
              <a:t>Establishment of the Rural Southern Ontario Climate Change (RSOCC) Community of </a:t>
            </a:r>
            <a:r>
              <a:rPr lang="en-US" dirty="0"/>
              <a:t>Practice to share knowledge, resources and best practices with local rural municipalities on how to adapt to and mitigate </a:t>
            </a:r>
            <a:r>
              <a:rPr lang="en-US" dirty="0" smtClean="0"/>
              <a:t>climate change</a:t>
            </a:r>
          </a:p>
          <a:p>
            <a:r>
              <a:rPr lang="en-US" dirty="0"/>
              <a:t>Participation in the Durham Region Natural Environment Climate Change Collaborative (NECCC) to update regional climate projections and represent Clarington on matters related to climate change at a Regional </a:t>
            </a:r>
            <a:r>
              <a:rPr lang="en-US" dirty="0" smtClean="0"/>
              <a:t>level</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67658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Durham Region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85000" lnSpcReduction="20000"/>
          </a:bodyPr>
          <a:lstStyle/>
          <a:p>
            <a:r>
              <a:rPr lang="en-US" dirty="0" smtClean="0"/>
              <a:t>Durham Region Climate Adaptation Plan (developed in conjunction with local municipalities)</a:t>
            </a:r>
          </a:p>
          <a:p>
            <a:r>
              <a:rPr lang="en-US" dirty="0">
                <a:hlinkClick r:id="rId2" tooltip="Open new window to view Durham Region Agriculture Sector Climate Adaptation Strategy"/>
              </a:rPr>
              <a:t>Durham Region Agriculture Sector Climate Adaptation </a:t>
            </a:r>
            <a:r>
              <a:rPr lang="en-US" dirty="0" smtClean="0">
                <a:hlinkClick r:id="rId2" tooltip="Open new window to view Durham Region Agriculture Sector Climate Adaptation Strategy"/>
              </a:rPr>
              <a:t>Strategy</a:t>
            </a:r>
            <a:endParaRPr lang="en-US" dirty="0"/>
          </a:p>
          <a:p>
            <a:r>
              <a:rPr lang="en-US" dirty="0" smtClean="0"/>
              <a:t>Urban Heat Island: </a:t>
            </a:r>
            <a:r>
              <a:rPr lang="en-US" dirty="0">
                <a:hlinkClick r:id="rId3" tooltip="Open file in new window to view the Keeping our Cool report"/>
              </a:rPr>
              <a:t>Keeping Our </a:t>
            </a:r>
            <a:r>
              <a:rPr lang="en-US" dirty="0" smtClean="0">
                <a:hlinkClick r:id="rId3" tooltip="Open file in new window to view the Keeping our Cool report"/>
              </a:rPr>
              <a:t>Cool</a:t>
            </a:r>
            <a:r>
              <a:rPr lang="en-US" dirty="0" smtClean="0"/>
              <a:t> report </a:t>
            </a:r>
          </a:p>
          <a:p>
            <a:r>
              <a:rPr lang="en-US" dirty="0" smtClean="0">
                <a:hlinkClick r:id="rId4" tooltip="Open file in new window: DurhamsFutureClimateStudy_Executive Summary.pdf"/>
              </a:rPr>
              <a:t>Durham </a:t>
            </a:r>
            <a:r>
              <a:rPr lang="en-US" dirty="0">
                <a:hlinkClick r:id="rId4" tooltip="Open file in new window: DurhamsFutureClimateStudy_Executive Summary.pdf"/>
              </a:rPr>
              <a:t>Region Future Climate Study Executive Summary</a:t>
            </a:r>
            <a:r>
              <a:rPr lang="en-US" dirty="0"/>
              <a:t> or the full report in </a:t>
            </a:r>
            <a:r>
              <a:rPr lang="en-US" dirty="0">
                <a:hlinkClick r:id="rId5" tooltip="Open file in new window: DurhamsFutureClimateStudy_Volume1.pdf"/>
              </a:rPr>
              <a:t>Volume 1</a:t>
            </a:r>
            <a:r>
              <a:rPr lang="en-US" dirty="0"/>
              <a:t> and </a:t>
            </a:r>
            <a:r>
              <a:rPr lang="en-US" dirty="0">
                <a:hlinkClick r:id="rId6" tooltip="Open file in new window: DurhamsFutureClimateStudy_Volume2.pdf"/>
              </a:rPr>
              <a:t>Volume </a:t>
            </a:r>
            <a:r>
              <a:rPr lang="en-US" dirty="0" smtClean="0">
                <a:hlinkClick r:id="rId6" tooltip="Open file in new window: DurhamsFutureClimateStudy_Volume2.pdf"/>
              </a:rPr>
              <a:t>2</a:t>
            </a:r>
            <a:endParaRPr lang="en-US" dirty="0" smtClean="0"/>
          </a:p>
          <a:p>
            <a:r>
              <a:rPr lang="en-US" dirty="0" smtClean="0">
                <a:hlinkClick r:id="rId7"/>
              </a:rPr>
              <a:t>Resilient House Standard </a:t>
            </a:r>
            <a:endParaRPr lang="en-US" dirty="0" smtClean="0"/>
          </a:p>
          <a:p>
            <a:r>
              <a:rPr lang="en-US" dirty="0" smtClean="0">
                <a:hlinkClick r:id="rId8"/>
              </a:rPr>
              <a:t>Bringing Climate Change into Official Plan </a:t>
            </a:r>
            <a:endParaRPr lang="en-US" dirty="0" smtClean="0"/>
          </a:p>
          <a:p>
            <a:r>
              <a:rPr lang="en-US" dirty="0" smtClean="0"/>
              <a:t>Update region-wide climate change projections to provide a consistent data layer for all municipalities in the Region and will be use to: Identify vulnerable areas and potential adaptation restoration sites; informing the Region’s Comprehensive Review, Watershed Plan; and supporting the implementation of plan actions and objectives. </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4080299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City of Guelph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pPr marL="0" indent="0">
              <a:buNone/>
            </a:pPr>
            <a:r>
              <a:rPr lang="en-US" dirty="0" smtClean="0"/>
              <a:t>Adaptation/Resilience Plan in Development </a:t>
            </a:r>
            <a:endParaRPr lang="en-US" dirty="0"/>
          </a:p>
        </p:txBody>
      </p:sp>
    </p:spTree>
    <p:extLst>
      <p:ext uri="{BB962C8B-B14F-4D97-AF65-F5344CB8AC3E}">
        <p14:creationId xmlns:p14="http://schemas.microsoft.com/office/powerpoint/2010/main" val="1740714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err="1" smtClean="0"/>
              <a:t>Halton</a:t>
            </a:r>
            <a:r>
              <a:rPr lang="en-US" dirty="0" smtClean="0"/>
              <a:t> Region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pPr marL="0" indent="0">
              <a:buNone/>
            </a:pPr>
            <a:r>
              <a:rPr lang="en-US" dirty="0" smtClean="0"/>
              <a:t>Adaptation Plan in Development </a:t>
            </a:r>
            <a:endParaRPr lang="en-US" dirty="0"/>
          </a:p>
        </p:txBody>
      </p:sp>
    </p:spTree>
    <p:extLst>
      <p:ext uri="{BB962C8B-B14F-4D97-AF65-F5344CB8AC3E}">
        <p14:creationId xmlns:p14="http://schemas.microsoft.com/office/powerpoint/2010/main" val="1071639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Town of </a:t>
            </a:r>
            <a:r>
              <a:rPr lang="en-US" dirty="0" err="1" smtClean="0"/>
              <a:t>Halton</a:t>
            </a:r>
            <a:r>
              <a:rPr lang="en-US" dirty="0" smtClean="0"/>
              <a:t> Hills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dirty="0" smtClean="0"/>
              <a:t>Adaptation Plan in Development </a:t>
            </a:r>
            <a:endParaRPr lang="en-US" dirty="0"/>
          </a:p>
        </p:txBody>
      </p:sp>
    </p:spTree>
    <p:extLst>
      <p:ext uri="{BB962C8B-B14F-4D97-AF65-F5344CB8AC3E}">
        <p14:creationId xmlns:p14="http://schemas.microsoft.com/office/powerpoint/2010/main" val="2909632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Hamilton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77500" lnSpcReduction="20000"/>
          </a:bodyPr>
          <a:lstStyle/>
          <a:p>
            <a:r>
              <a:rPr lang="en-US" dirty="0" smtClean="0"/>
              <a:t>Using ICLEI’s BARC process; got to Milestone 2 then went back to community with a focus on vulnerable populations </a:t>
            </a:r>
          </a:p>
          <a:p>
            <a:r>
              <a:rPr lang="en-US" dirty="0" smtClean="0"/>
              <a:t>Had to delay plan development due to funding cuts affecting BACCO (Bay Area CC Office). City had to take on that role. </a:t>
            </a:r>
          </a:p>
          <a:p>
            <a:r>
              <a:rPr lang="en-US" dirty="0" smtClean="0"/>
              <a:t>Risk &amp; Vulnerability Assessment a high to do</a:t>
            </a:r>
          </a:p>
          <a:p>
            <a:pPr lvl="0"/>
            <a:r>
              <a:rPr lang="en-US" dirty="0" smtClean="0"/>
              <a:t>Lessons learned: Do community </a:t>
            </a:r>
            <a:r>
              <a:rPr lang="en-US" dirty="0"/>
              <a:t>consultation and bring in vulnerable communities from the outset so you don’t need to do the back-and-forth</a:t>
            </a:r>
          </a:p>
          <a:p>
            <a:pPr lvl="0"/>
            <a:r>
              <a:rPr lang="en-US" dirty="0"/>
              <a:t>Protect the time of the person who is tasked with doing the work</a:t>
            </a:r>
          </a:p>
          <a:p>
            <a:pPr lvl="0"/>
            <a:r>
              <a:rPr lang="en-US" dirty="0"/>
              <a:t>Do homework ahead of time connecting an organization’s mandate to climate issues: every group </a:t>
            </a:r>
            <a:r>
              <a:rPr lang="en-US" dirty="0" smtClean="0"/>
              <a:t>has </a:t>
            </a:r>
            <a:r>
              <a:rPr lang="en-US" dirty="0"/>
              <a:t>had valuable insights about how climate breakdown is affecting their communities, even if at first they thought they would have nothing to say, but it did need some advance </a:t>
            </a:r>
            <a:r>
              <a:rPr lang="en-US" dirty="0" smtClean="0"/>
              <a:t>prep to guide the conversation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25904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Township of King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dirty="0" smtClean="0"/>
              <a:t>Adaptation Plan in development </a:t>
            </a:r>
          </a:p>
          <a:p>
            <a:endParaRPr lang="en-US" dirty="0"/>
          </a:p>
        </p:txBody>
      </p:sp>
    </p:spTree>
    <p:extLst>
      <p:ext uri="{BB962C8B-B14F-4D97-AF65-F5344CB8AC3E}">
        <p14:creationId xmlns:p14="http://schemas.microsoft.com/office/powerpoint/2010/main" val="2590801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London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lnSpcReduction="10000"/>
          </a:bodyPr>
          <a:lstStyle/>
          <a:p>
            <a:r>
              <a:rPr lang="en-US" dirty="0" smtClean="0">
                <a:hlinkClick r:id="rId2"/>
              </a:rPr>
              <a:t>Vulnerability Assessment of Infrastructure to Climate Change </a:t>
            </a:r>
            <a:endParaRPr lang="en-US" dirty="0" smtClean="0"/>
          </a:p>
          <a:p>
            <a:r>
              <a:rPr lang="en-US" dirty="0" smtClean="0"/>
              <a:t>Topics under Review </a:t>
            </a:r>
          </a:p>
          <a:p>
            <a:r>
              <a:rPr lang="en-US" b="0" dirty="0"/>
              <a:t>Thames River and flood impacts on infrastructure</a:t>
            </a:r>
          </a:p>
          <a:p>
            <a:r>
              <a:rPr lang="en-US" b="0" dirty="0"/>
              <a:t>Energy and Greenhouse Gas Emissions</a:t>
            </a:r>
          </a:p>
          <a:p>
            <a:r>
              <a:rPr lang="en-US" b="0" dirty="0"/>
              <a:t>Slope stability study</a:t>
            </a:r>
          </a:p>
          <a:p>
            <a:r>
              <a:rPr lang="en-US" b="0" dirty="0"/>
              <a:t>Emergency management preparations</a:t>
            </a:r>
          </a:p>
          <a:p>
            <a:r>
              <a:rPr lang="en-US" b="0" dirty="0"/>
              <a:t>Business continuity planning</a:t>
            </a:r>
          </a:p>
          <a:p>
            <a:r>
              <a:rPr lang="en-US" b="0" dirty="0" smtClean="0"/>
              <a:t>Inter-disciplinary team from City and London agencies; will make recommendations to the City </a:t>
            </a:r>
            <a:endParaRPr lang="en-US" b="0" dirty="0"/>
          </a:p>
        </p:txBody>
      </p:sp>
    </p:spTree>
    <p:extLst>
      <p:ext uri="{BB962C8B-B14F-4D97-AF65-F5344CB8AC3E}">
        <p14:creationId xmlns:p14="http://schemas.microsoft.com/office/powerpoint/2010/main" val="420151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Markham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t>Advancing energy resilience efforts through </a:t>
            </a:r>
            <a:r>
              <a:rPr lang="en-US" b="0" dirty="0" smtClean="0">
                <a:hlinkClick r:id="rId2"/>
              </a:rPr>
              <a:t>Municipal Energy Plan </a:t>
            </a:r>
            <a:endParaRPr lang="en-US" b="0" dirty="0" smtClean="0"/>
          </a:p>
          <a:p>
            <a:endParaRPr lang="en-US" b="0" dirty="0"/>
          </a:p>
        </p:txBody>
      </p:sp>
    </p:spTree>
    <p:extLst>
      <p:ext uri="{BB962C8B-B14F-4D97-AF65-F5344CB8AC3E}">
        <p14:creationId xmlns:p14="http://schemas.microsoft.com/office/powerpoint/2010/main" val="2079373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Town Of Ajax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792266"/>
            <a:ext cx="10972800" cy="4647171"/>
          </a:xfrm>
        </p:spPr>
        <p:txBody>
          <a:bodyPr>
            <a:normAutofit/>
          </a:bodyPr>
          <a:lstStyle/>
          <a:p>
            <a:r>
              <a:rPr lang="en-US" dirty="0" smtClean="0"/>
              <a:t>Worked with Durham Region and local Durham Municipalities on the </a:t>
            </a:r>
            <a:r>
              <a:rPr lang="en-US" dirty="0"/>
              <a:t>Durham Community Climate Adaptation Plan</a:t>
            </a:r>
          </a:p>
          <a:p>
            <a:r>
              <a:rPr lang="en-US" dirty="0" smtClean="0">
                <a:hlinkClick r:id="rId2"/>
              </a:rPr>
              <a:t>Council approved Climate Risk and Resilience Plan and Climate Risk and Resiliency Implementation Strategy. </a:t>
            </a:r>
            <a:endParaRPr lang="en-US" dirty="0" smtClean="0"/>
          </a:p>
          <a:p>
            <a:r>
              <a:rPr lang="en-US" dirty="0" smtClean="0"/>
              <a:t>Focus # 1: Emergency Preparedness and Response </a:t>
            </a:r>
          </a:p>
          <a:p>
            <a:r>
              <a:rPr lang="en-US" dirty="0" smtClean="0"/>
              <a:t>Focus # 2: Natural Systems </a:t>
            </a:r>
          </a:p>
          <a:p>
            <a:r>
              <a:rPr lang="en-US" dirty="0" smtClean="0"/>
              <a:t>Focus # 3: </a:t>
            </a:r>
            <a:r>
              <a:rPr lang="en-US" dirty="0" err="1" smtClean="0"/>
              <a:t>Stormwater</a:t>
            </a:r>
            <a:r>
              <a:rPr lang="en-US" dirty="0" smtClean="0"/>
              <a:t>, Flooding and Erosion</a:t>
            </a:r>
            <a:endParaRPr lang="en-US" dirty="0"/>
          </a:p>
        </p:txBody>
      </p:sp>
    </p:spTree>
    <p:extLst>
      <p:ext uri="{BB962C8B-B14F-4D97-AF65-F5344CB8AC3E}">
        <p14:creationId xmlns:p14="http://schemas.microsoft.com/office/powerpoint/2010/main" val="2882424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Mississauga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dirty="0" smtClean="0">
                <a:hlinkClick r:id="rId2"/>
              </a:rPr>
              <a:t>Climate Adaptation Plan in development </a:t>
            </a:r>
            <a:endParaRPr lang="en-US" dirty="0" smtClean="0">
              <a:hlinkClick r:id="rId3"/>
            </a:endParaRPr>
          </a:p>
          <a:p>
            <a:r>
              <a:rPr lang="en-US" dirty="0" smtClean="0"/>
              <a:t>Merging Mitigation and Adaptation Plan </a:t>
            </a:r>
            <a:endParaRPr lang="en-US" dirty="0">
              <a:hlinkClick r:id="rId3"/>
            </a:endParaRPr>
          </a:p>
          <a:p>
            <a:r>
              <a:rPr lang="en-US" dirty="0" smtClean="0">
                <a:hlinkClick r:id="rId3"/>
              </a:rPr>
              <a:t>City </a:t>
            </a:r>
            <a:r>
              <a:rPr lang="en-US" dirty="0">
                <a:hlinkClick r:id="rId3"/>
              </a:rPr>
              <a:t>of Mississauga: The Economic Costs of Climate Change</a:t>
            </a:r>
            <a:r>
              <a:rPr lang="en-US" dirty="0"/>
              <a:t>  (</a:t>
            </a:r>
            <a:r>
              <a:rPr lang="en-US" dirty="0">
                <a:hlinkClick r:id="rId4"/>
              </a:rPr>
              <a:t>link to presentation recording</a:t>
            </a:r>
            <a:r>
              <a:rPr lang="en-US" dirty="0"/>
              <a:t>) (</a:t>
            </a:r>
            <a:r>
              <a:rPr lang="en-US" dirty="0">
                <a:hlinkClick r:id="rId5"/>
              </a:rPr>
              <a:t>link to Report</a:t>
            </a:r>
            <a:r>
              <a:rPr lang="en-US" dirty="0" smtClean="0"/>
              <a:t>)</a:t>
            </a:r>
          </a:p>
          <a:p>
            <a:r>
              <a:rPr lang="en-US" dirty="0" smtClean="0">
                <a:hlinkClick r:id="rId6"/>
              </a:rPr>
              <a:t>Mississauga </a:t>
            </a:r>
            <a:r>
              <a:rPr lang="en-US" dirty="0" err="1" smtClean="0">
                <a:hlinkClick r:id="rId6"/>
              </a:rPr>
              <a:t>Stormwater</a:t>
            </a:r>
            <a:r>
              <a:rPr lang="en-US" dirty="0" smtClean="0">
                <a:hlinkClick r:id="rId6"/>
              </a:rPr>
              <a:t> Plan and Fee </a:t>
            </a:r>
            <a:endParaRPr lang="en-US" dirty="0" smtClean="0"/>
          </a:p>
          <a:p>
            <a:r>
              <a:rPr lang="en-US" dirty="0" smtClean="0">
                <a:hlinkClick r:id="rId7"/>
              </a:rPr>
              <a:t>City </a:t>
            </a:r>
            <a:r>
              <a:rPr lang="en-US" dirty="0">
                <a:hlinkClick r:id="rId7"/>
              </a:rPr>
              <a:t>of Mississauga: Green Development and </a:t>
            </a:r>
            <a:r>
              <a:rPr lang="en-US" dirty="0" err="1">
                <a:hlinkClick r:id="rId7"/>
              </a:rPr>
              <a:t>Stormwater</a:t>
            </a:r>
            <a:r>
              <a:rPr lang="en-US" dirty="0">
                <a:hlinkClick r:id="rId7"/>
              </a:rPr>
              <a:t> Fees</a:t>
            </a:r>
            <a:r>
              <a:rPr lang="en-US" dirty="0"/>
              <a:t>  (</a:t>
            </a:r>
            <a:r>
              <a:rPr lang="en-US" dirty="0">
                <a:hlinkClick r:id="rId8"/>
              </a:rPr>
              <a:t>video of presentation</a:t>
            </a:r>
            <a:r>
              <a:rPr lang="en-US" dirty="0" smtClean="0"/>
              <a:t>)</a:t>
            </a:r>
          </a:p>
          <a:p>
            <a:endParaRPr lang="en-US" b="0" dirty="0"/>
          </a:p>
        </p:txBody>
      </p:sp>
    </p:spTree>
    <p:extLst>
      <p:ext uri="{BB962C8B-B14F-4D97-AF65-F5344CB8AC3E}">
        <p14:creationId xmlns:p14="http://schemas.microsoft.com/office/powerpoint/2010/main" val="3537230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Town of </a:t>
            </a:r>
            <a:r>
              <a:rPr lang="en-US" dirty="0" err="1" smtClean="0"/>
              <a:t>Newmarket</a:t>
            </a:r>
            <a:r>
              <a:rPr lang="en-US" dirty="0" smtClean="0"/>
              <a:t>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t>Update during webinar or post webinar </a:t>
            </a:r>
            <a:endParaRPr lang="en-US" b="0" dirty="0"/>
          </a:p>
        </p:txBody>
      </p:sp>
    </p:spTree>
    <p:extLst>
      <p:ext uri="{BB962C8B-B14F-4D97-AF65-F5344CB8AC3E}">
        <p14:creationId xmlns:p14="http://schemas.microsoft.com/office/powerpoint/2010/main" val="1075959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Town of Oakville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47500" lnSpcReduction="20000"/>
          </a:bodyPr>
          <a:lstStyle/>
          <a:p>
            <a:pPr lvl="0"/>
            <a:r>
              <a:rPr lang="en-US" dirty="0" smtClean="0"/>
              <a:t>Town wrapping </a:t>
            </a:r>
            <a:r>
              <a:rPr lang="en-US" dirty="0"/>
              <a:t>up the Community Energy Plan in the next few months, presenting to Council early in </a:t>
            </a:r>
            <a:r>
              <a:rPr lang="en-US" dirty="0" smtClean="0"/>
              <a:t>2020</a:t>
            </a:r>
          </a:p>
          <a:p>
            <a:pPr lvl="0"/>
            <a:r>
              <a:rPr lang="en-US" dirty="0" smtClean="0"/>
              <a:t>CEP </a:t>
            </a:r>
            <a:r>
              <a:rPr lang="en-US" dirty="0"/>
              <a:t>will include resiliency and adaptation actions related to community energy projects. </a:t>
            </a:r>
          </a:p>
          <a:p>
            <a:pPr lvl="0"/>
            <a:r>
              <a:rPr lang="en-US" u="sng" dirty="0" smtClean="0">
                <a:hlinkClick r:id="rId2"/>
              </a:rPr>
              <a:t>Be </a:t>
            </a:r>
            <a:r>
              <a:rPr lang="en-US" u="sng" dirty="0">
                <a:hlinkClick r:id="rId2"/>
              </a:rPr>
              <a:t>Rain Ready, </a:t>
            </a:r>
            <a:r>
              <a:rPr lang="en-US" u="sng" dirty="0" err="1">
                <a:hlinkClick r:id="rId2"/>
              </a:rPr>
              <a:t>Stormwater</a:t>
            </a:r>
            <a:r>
              <a:rPr lang="en-US" u="sng" dirty="0">
                <a:hlinkClick r:id="rId2"/>
              </a:rPr>
              <a:t> Master Plan Phase 2</a:t>
            </a:r>
            <a:r>
              <a:rPr lang="en-US" dirty="0"/>
              <a:t> </a:t>
            </a:r>
            <a:r>
              <a:rPr lang="en-US" dirty="0" smtClean="0"/>
              <a:t>considered </a:t>
            </a:r>
            <a:r>
              <a:rPr lang="en-US" dirty="0"/>
              <a:t>climate change throughout the development.  Phase 2 assessed the performance of the existing </a:t>
            </a:r>
            <a:r>
              <a:rPr lang="en-US" dirty="0" err="1"/>
              <a:t>stormwater</a:t>
            </a:r>
            <a:r>
              <a:rPr lang="en-US" dirty="0"/>
              <a:t> system to identify opportunities to decrease flood risk, Phase 3 will develop and assess the funding strategies to implement the plan and is scheduled to commence shortly.</a:t>
            </a:r>
          </a:p>
          <a:p>
            <a:pPr lvl="0"/>
            <a:r>
              <a:rPr lang="en-US" dirty="0"/>
              <a:t>The town’s Climate Change Adaptation Strategy is slated for its 5 year review/update this </a:t>
            </a:r>
            <a:r>
              <a:rPr lang="en-US" dirty="0" smtClean="0"/>
              <a:t>year, once </a:t>
            </a:r>
            <a:r>
              <a:rPr lang="en-US" dirty="0"/>
              <a:t>again </a:t>
            </a:r>
            <a:r>
              <a:rPr lang="en-US" dirty="0" smtClean="0"/>
              <a:t>using </a:t>
            </a:r>
            <a:r>
              <a:rPr lang="en-US" dirty="0"/>
              <a:t>the BARC tool.  We will be aligning this strategy closely with our Asset Management and Emergency Management plan developments as well as their risk and vulnerability assessments.  </a:t>
            </a:r>
            <a:r>
              <a:rPr lang="en-US" dirty="0" smtClean="0"/>
              <a:t>The first Adaptation Plan focused on the Official Plan and the Planning Department. </a:t>
            </a:r>
            <a:endParaRPr lang="en-US" dirty="0"/>
          </a:p>
          <a:p>
            <a:pPr lvl="0"/>
            <a:r>
              <a:rPr lang="en-US" dirty="0"/>
              <a:t>The development and implementation of </a:t>
            </a:r>
            <a:r>
              <a:rPr lang="en-US" u="sng" dirty="0" err="1">
                <a:hlinkClick r:id="rId3"/>
              </a:rPr>
              <a:t>OakvilleReady</a:t>
            </a:r>
            <a:r>
              <a:rPr lang="en-US" u="sng" dirty="0">
                <a:hlinkClick r:id="rId3"/>
              </a:rPr>
              <a:t> program</a:t>
            </a:r>
            <a:r>
              <a:rPr lang="en-US" dirty="0"/>
              <a:t> which uses faith based organizations as community hubs in time of extreme weather or fire.  The town has 7 active hub locations and is working to keep them engaged through outreach and education efforts – we have hosted 7 launch events and have given over 15 presentations in the community about the OR program and personal preparedness</a:t>
            </a:r>
            <a:r>
              <a:rPr lang="en-US" dirty="0" smtClean="0"/>
              <a:t>. Hubs tend to be in southern Oakville due to higher flooding risks. </a:t>
            </a:r>
          </a:p>
          <a:p>
            <a:r>
              <a:rPr lang="en-US" dirty="0"/>
              <a:t>Accepted into Compact of Mayor Showcase Cities Collaborative (peer to peer mentoring) </a:t>
            </a:r>
            <a:r>
              <a:rPr lang="en-US" dirty="0" smtClean="0"/>
              <a:t>. This will allow Oakville to be able to take more of a community focus on the update to the Adaptation Plan. </a:t>
            </a:r>
            <a:endParaRPr lang="en-US" dirty="0"/>
          </a:p>
          <a:p>
            <a:pPr lvl="0"/>
            <a:r>
              <a:rPr lang="en-US" dirty="0"/>
              <a:t>The town is part of the </a:t>
            </a:r>
            <a:r>
              <a:rPr lang="en-US" u="sng" dirty="0" err="1">
                <a:hlinkClick r:id="rId4"/>
              </a:rPr>
              <a:t>Halton</a:t>
            </a:r>
            <a:r>
              <a:rPr lang="en-US" u="sng" dirty="0">
                <a:hlinkClick r:id="rId4"/>
              </a:rPr>
              <a:t> Climate Collective</a:t>
            </a:r>
            <a:r>
              <a:rPr lang="en-US" dirty="0"/>
              <a:t> - a partnership of all </a:t>
            </a:r>
            <a:r>
              <a:rPr lang="en-US" dirty="0" err="1"/>
              <a:t>Halton</a:t>
            </a:r>
            <a:r>
              <a:rPr lang="en-US" dirty="0"/>
              <a:t> municipalities, </a:t>
            </a:r>
            <a:r>
              <a:rPr lang="en-US" dirty="0" err="1"/>
              <a:t>Halton</a:t>
            </a:r>
            <a:r>
              <a:rPr lang="en-US" dirty="0"/>
              <a:t> Region, the University of Waterloo, the </a:t>
            </a:r>
            <a:r>
              <a:rPr lang="en-US" dirty="0" err="1"/>
              <a:t>Halton</a:t>
            </a:r>
            <a:r>
              <a:rPr lang="en-US" dirty="0"/>
              <a:t> Environmental Network.  This collective is mostly focused on mitigation but also has adaptation in its vision/mission statements</a:t>
            </a:r>
            <a:r>
              <a:rPr lang="en-US" dirty="0" smtClean="0"/>
              <a:t>.</a:t>
            </a:r>
          </a:p>
          <a:p>
            <a:pPr lvl="0"/>
            <a:r>
              <a:rPr lang="en-US" dirty="0" smtClean="0"/>
              <a:t>Students developed solar chargers for resilience hubs and developed climate change escape room</a:t>
            </a:r>
          </a:p>
          <a:p>
            <a:pPr lvl="0"/>
            <a:r>
              <a:rPr lang="en-US" dirty="0" smtClean="0">
                <a:hlinkClick r:id="rId5"/>
              </a:rPr>
              <a:t>Climate Change Primer </a:t>
            </a:r>
            <a:endParaRPr lang="en-US" dirty="0" smtClean="0"/>
          </a:p>
          <a:p>
            <a:pPr lvl="0"/>
            <a:r>
              <a:rPr lang="en-US" dirty="0" smtClean="0">
                <a:hlinkClick r:id="rId6"/>
              </a:rPr>
              <a:t>Climate Change Strategy </a:t>
            </a:r>
            <a:endParaRPr lang="en-US" dirty="0" smtClean="0"/>
          </a:p>
          <a:p>
            <a:pPr lvl="0"/>
            <a:r>
              <a:rPr lang="en-US" dirty="0" smtClean="0">
                <a:hlinkClick r:id="rId7"/>
              </a:rPr>
              <a:t>Community Outreach Efforts – </a:t>
            </a:r>
            <a:r>
              <a:rPr lang="en-US" dirty="0" err="1" smtClean="0">
                <a:hlinkClick r:id="rId7"/>
              </a:rPr>
              <a:t>ClimateXChange</a:t>
            </a:r>
            <a:endParaRPr lang="en-US" dirty="0" smtClean="0"/>
          </a:p>
          <a:p>
            <a:pPr lvl="0"/>
            <a:endParaRPr lang="en-US" dirty="0"/>
          </a:p>
          <a:p>
            <a:endParaRPr lang="en-US" b="0" dirty="0"/>
          </a:p>
        </p:txBody>
      </p:sp>
    </p:spTree>
    <p:extLst>
      <p:ext uri="{BB962C8B-B14F-4D97-AF65-F5344CB8AC3E}">
        <p14:creationId xmlns:p14="http://schemas.microsoft.com/office/powerpoint/2010/main" val="1953709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Town of Oakville (</a:t>
            </a:r>
            <a:r>
              <a:rPr lang="en-US" dirty="0" err="1" smtClean="0"/>
              <a:t>cont</a:t>
            </a:r>
            <a:r>
              <a:rPr lang="en-US" dirty="0" smtClean="0"/>
              <a:t>…)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357746"/>
            <a:ext cx="10972800" cy="5081692"/>
          </a:xfrm>
        </p:spPr>
        <p:txBody>
          <a:bodyPr>
            <a:normAutofit fontScale="62500" lnSpcReduction="20000"/>
          </a:bodyPr>
          <a:lstStyle/>
          <a:p>
            <a:pPr marL="0" lvl="0" indent="0">
              <a:buNone/>
            </a:pPr>
            <a:r>
              <a:rPr lang="en-US" dirty="0"/>
              <a:t>Top priority actions that have been advanced/will be advancing</a:t>
            </a:r>
          </a:p>
          <a:p>
            <a:pPr lvl="0"/>
            <a:r>
              <a:rPr lang="en-US" dirty="0"/>
              <a:t>Update to 2014 Climate Change Adaptation Strategy</a:t>
            </a:r>
          </a:p>
          <a:p>
            <a:pPr lvl="0"/>
            <a:r>
              <a:rPr lang="en-US" dirty="0"/>
              <a:t>Update Corporate Sustainability Policy to include climate change considerations</a:t>
            </a:r>
          </a:p>
          <a:p>
            <a:pPr lvl="0"/>
            <a:r>
              <a:rPr lang="en-US" dirty="0"/>
              <a:t>Aligning PCP and </a:t>
            </a:r>
            <a:r>
              <a:rPr lang="en-US" dirty="0" err="1"/>
              <a:t>GCoM</a:t>
            </a:r>
            <a:r>
              <a:rPr lang="en-US" dirty="0"/>
              <a:t> reduction targets</a:t>
            </a:r>
          </a:p>
          <a:p>
            <a:r>
              <a:rPr lang="en-US" dirty="0" err="1"/>
              <a:t>OakvilleReady</a:t>
            </a:r>
            <a:r>
              <a:rPr lang="en-US" dirty="0"/>
              <a:t> program development – 2</a:t>
            </a:r>
            <a:r>
              <a:rPr lang="en-US" baseline="30000" dirty="0"/>
              <a:t>nd</a:t>
            </a:r>
            <a:r>
              <a:rPr lang="en-US" dirty="0"/>
              <a:t> round of funding – program </a:t>
            </a:r>
            <a:r>
              <a:rPr lang="en-US" dirty="0" smtClean="0"/>
              <a:t>expansion</a:t>
            </a:r>
          </a:p>
          <a:p>
            <a:pPr marL="0" lvl="0" indent="0">
              <a:buNone/>
            </a:pPr>
            <a:r>
              <a:rPr lang="en-US" dirty="0" smtClean="0"/>
              <a:t/>
            </a:r>
            <a:br>
              <a:rPr lang="en-US" dirty="0" smtClean="0"/>
            </a:br>
            <a:r>
              <a:rPr lang="en-US" dirty="0" smtClean="0"/>
              <a:t>Experiences and lessons learned</a:t>
            </a:r>
          </a:p>
          <a:p>
            <a:pPr lvl="0"/>
            <a:r>
              <a:rPr lang="en-US" dirty="0" smtClean="0"/>
              <a:t>Partnerships </a:t>
            </a:r>
            <a:r>
              <a:rPr lang="en-US" dirty="0"/>
              <a:t>have been key to developing and advancing any of the above work</a:t>
            </a:r>
          </a:p>
          <a:p>
            <a:pPr lvl="0"/>
            <a:r>
              <a:rPr lang="en-US" dirty="0"/>
              <a:t>Partnering with non-profits has provided access to funding opportunities a municipality would not be eligible for</a:t>
            </a:r>
          </a:p>
          <a:p>
            <a:pPr marL="0" lvl="0" indent="0">
              <a:buNone/>
            </a:pPr>
            <a:r>
              <a:rPr lang="en-US" dirty="0" smtClean="0"/>
              <a:t/>
            </a:r>
            <a:br>
              <a:rPr lang="en-US" dirty="0" smtClean="0"/>
            </a:br>
            <a:r>
              <a:rPr lang="en-US" dirty="0" smtClean="0"/>
              <a:t>Issues/Challenges</a:t>
            </a:r>
            <a:endParaRPr lang="en-US" dirty="0"/>
          </a:p>
          <a:p>
            <a:pPr lvl="0"/>
            <a:r>
              <a:rPr lang="en-US" dirty="0"/>
              <a:t>So much work is being done, hard to focus and concentrate efforts</a:t>
            </a:r>
          </a:p>
          <a:p>
            <a:pPr lvl="0"/>
            <a:r>
              <a:rPr lang="en-US" dirty="0"/>
              <a:t>All municipalities are at different stages </a:t>
            </a:r>
          </a:p>
          <a:p>
            <a:pPr lvl="0"/>
            <a:r>
              <a:rPr lang="en-US" dirty="0"/>
              <a:t>All programs calculate or report things slightly differently</a:t>
            </a:r>
          </a:p>
          <a:p>
            <a:pPr lvl="0"/>
            <a:r>
              <a:rPr lang="en-US" dirty="0"/>
              <a:t>Identifying needs that would support municipal efforts</a:t>
            </a:r>
          </a:p>
          <a:p>
            <a:pPr lvl="0"/>
            <a:r>
              <a:rPr lang="en-US" dirty="0"/>
              <a:t>Identifying current funding opportunities available to </a:t>
            </a:r>
            <a:r>
              <a:rPr lang="en-US" dirty="0" smtClean="0"/>
              <a:t>municipalities</a:t>
            </a:r>
            <a:endParaRPr lang="en-US" dirty="0"/>
          </a:p>
          <a:p>
            <a:pPr lvl="0"/>
            <a:endParaRPr lang="en-US" dirty="0"/>
          </a:p>
          <a:p>
            <a:endParaRPr lang="en-US" b="0" dirty="0"/>
          </a:p>
        </p:txBody>
      </p:sp>
    </p:spTree>
    <p:extLst>
      <p:ext uri="{BB962C8B-B14F-4D97-AF65-F5344CB8AC3E}">
        <p14:creationId xmlns:p14="http://schemas.microsoft.com/office/powerpoint/2010/main" val="2603168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Town of Orangeville</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357746"/>
            <a:ext cx="10972800" cy="5081692"/>
          </a:xfrm>
        </p:spPr>
        <p:txBody>
          <a:bodyPr>
            <a:normAutofit fontScale="77500" lnSpcReduction="20000"/>
          </a:bodyPr>
          <a:lstStyle/>
          <a:p>
            <a:pPr lvl="0"/>
            <a:r>
              <a:rPr lang="en-US" dirty="0"/>
              <a:t>Corporate Climate Change Adaptation Plan (CCCAP) is in development (working to integrate mitigation planning and initiatives where possible) </a:t>
            </a:r>
          </a:p>
          <a:p>
            <a:pPr lvl="0"/>
            <a:r>
              <a:rPr lang="en-US" dirty="0"/>
              <a:t>Hired Climate Change Coordinator in May 2019 and established inter-departmental climate change working group in June 2019</a:t>
            </a:r>
          </a:p>
          <a:p>
            <a:pPr lvl="0"/>
            <a:r>
              <a:rPr lang="en-US" dirty="0"/>
              <a:t>Council passed a </a:t>
            </a:r>
            <a:r>
              <a:rPr lang="en-US" u="sng" dirty="0">
                <a:hlinkClick r:id="rId2"/>
              </a:rPr>
              <a:t>Corporate Climate Change Adaptation Policy</a:t>
            </a:r>
            <a:r>
              <a:rPr lang="en-US" dirty="0"/>
              <a:t> in September </a:t>
            </a:r>
          </a:p>
          <a:p>
            <a:pPr lvl="0"/>
            <a:r>
              <a:rPr lang="en-US" dirty="0"/>
              <a:t>Vulnerability and risk assessment in progress – will be complete Q4 2019 (one of two workshops complete) </a:t>
            </a:r>
          </a:p>
          <a:p>
            <a:pPr lvl="0"/>
            <a:r>
              <a:rPr lang="en-US" dirty="0"/>
              <a:t>Adaptation planning and community and stakeholder engagement will be focus areas in 2020 </a:t>
            </a:r>
          </a:p>
          <a:p>
            <a:pPr lvl="0"/>
            <a:r>
              <a:rPr lang="en-US" dirty="0"/>
              <a:t>CCCAP to be completed and passed by Council in Q1 2021 </a:t>
            </a:r>
          </a:p>
          <a:p>
            <a:pPr lvl="0"/>
            <a:r>
              <a:rPr lang="en-US" u="sng" dirty="0" err="1">
                <a:hlinkClick r:id="rId3"/>
              </a:rPr>
              <a:t>GCoM</a:t>
            </a:r>
            <a:r>
              <a:rPr lang="en-US" u="sng" dirty="0">
                <a:hlinkClick r:id="rId3"/>
              </a:rPr>
              <a:t> Showcase Cities Pilot Project</a:t>
            </a:r>
            <a:r>
              <a:rPr lang="en-US" dirty="0"/>
              <a:t> participant – using this opportunity to advance our mitigation efforts with goal completing corporate and community GHG inventories and reduction targets by Fall 2020</a:t>
            </a:r>
          </a:p>
          <a:p>
            <a:pPr lvl="0"/>
            <a:endParaRPr lang="en-US" dirty="0"/>
          </a:p>
          <a:p>
            <a:endParaRPr lang="en-US" b="0" dirty="0"/>
          </a:p>
        </p:txBody>
      </p:sp>
    </p:spTree>
    <p:extLst>
      <p:ext uri="{BB962C8B-B14F-4D97-AF65-F5344CB8AC3E}">
        <p14:creationId xmlns:p14="http://schemas.microsoft.com/office/powerpoint/2010/main" val="4269739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Oshawa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t>To be updated</a:t>
            </a:r>
            <a:endParaRPr lang="en-US" b="0" dirty="0"/>
          </a:p>
        </p:txBody>
      </p:sp>
    </p:spTree>
    <p:extLst>
      <p:ext uri="{BB962C8B-B14F-4D97-AF65-F5344CB8AC3E}">
        <p14:creationId xmlns:p14="http://schemas.microsoft.com/office/powerpoint/2010/main" val="781238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Peel Region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70000" lnSpcReduction="20000"/>
          </a:bodyPr>
          <a:lstStyle/>
          <a:p>
            <a:r>
              <a:rPr lang="en-US" dirty="0" smtClean="0">
                <a:hlinkClick r:id="rId2"/>
              </a:rPr>
              <a:t>Peel Climate Change Master Plan </a:t>
            </a:r>
            <a:endParaRPr lang="en-US" dirty="0" smtClean="0"/>
          </a:p>
          <a:p>
            <a:r>
              <a:rPr lang="en-US" dirty="0" smtClean="0">
                <a:hlinkClick r:id="rId3"/>
              </a:rPr>
              <a:t>Peel Climate </a:t>
            </a:r>
            <a:r>
              <a:rPr lang="en-US" dirty="0">
                <a:hlinkClick r:id="rId3"/>
              </a:rPr>
              <a:t>Emergency </a:t>
            </a:r>
            <a:r>
              <a:rPr lang="en-US" dirty="0" smtClean="0">
                <a:hlinkClick r:id="rId3"/>
              </a:rPr>
              <a:t>and Endorsement of </a:t>
            </a:r>
            <a:r>
              <a:rPr lang="en-US" dirty="0">
                <a:hlinkClick r:id="rId3"/>
              </a:rPr>
              <a:t>Master P</a:t>
            </a:r>
            <a:r>
              <a:rPr lang="en-US" dirty="0" smtClean="0">
                <a:hlinkClick r:id="rId3"/>
              </a:rPr>
              <a:t>lan</a:t>
            </a:r>
            <a:endParaRPr lang="en-US" dirty="0"/>
          </a:p>
          <a:p>
            <a:pPr lvl="0"/>
            <a:r>
              <a:rPr lang="en-US" dirty="0"/>
              <a:t>Top priority actions </a:t>
            </a:r>
            <a:r>
              <a:rPr lang="en-US" dirty="0" smtClean="0"/>
              <a:t>Phase </a:t>
            </a:r>
            <a:r>
              <a:rPr lang="en-US" dirty="0"/>
              <a:t>1 – Pace Setters  - Expanding green infrastructure across asset portfolio through SOGR tender – based on </a:t>
            </a:r>
            <a:r>
              <a:rPr lang="en-US" dirty="0" smtClean="0"/>
              <a:t>GIOA</a:t>
            </a:r>
            <a:endParaRPr lang="en-US" dirty="0"/>
          </a:p>
          <a:p>
            <a:pPr lvl="0"/>
            <a:r>
              <a:rPr lang="en-US" dirty="0">
                <a:hlinkClick r:id="rId4"/>
              </a:rPr>
              <a:t>CVC: </a:t>
            </a:r>
            <a:r>
              <a:rPr lang="en-US" dirty="0" err="1">
                <a:hlinkClick r:id="rId4"/>
              </a:rPr>
              <a:t>Cooksville</a:t>
            </a:r>
            <a:r>
              <a:rPr lang="en-US" dirty="0">
                <a:hlinkClick r:id="rId4"/>
              </a:rPr>
              <a:t> Vulnerability Analysis</a:t>
            </a:r>
            <a:r>
              <a:rPr lang="en-US" dirty="0"/>
              <a:t>  (</a:t>
            </a:r>
            <a:r>
              <a:rPr lang="en-US" dirty="0">
                <a:hlinkClick r:id="rId5"/>
              </a:rPr>
              <a:t>recording of presentation)</a:t>
            </a:r>
            <a:endParaRPr lang="en-US" dirty="0" smtClean="0"/>
          </a:p>
          <a:p>
            <a:pPr lvl="0"/>
            <a:r>
              <a:rPr lang="en-US" dirty="0" smtClean="0"/>
              <a:t>Green </a:t>
            </a:r>
            <a:r>
              <a:rPr lang="en-US" dirty="0"/>
              <a:t>Infrastructure Opportunity Assessment (</a:t>
            </a:r>
            <a:r>
              <a:rPr lang="en-US" dirty="0">
                <a:hlinkClick r:id="rId6"/>
              </a:rPr>
              <a:t>pdf presentation</a:t>
            </a:r>
            <a:r>
              <a:rPr lang="en-US" dirty="0"/>
              <a:t>), (</a:t>
            </a:r>
            <a:r>
              <a:rPr lang="en-US" dirty="0">
                <a:hlinkClick r:id="rId7"/>
              </a:rPr>
              <a:t>recording</a:t>
            </a:r>
            <a:r>
              <a:rPr lang="en-US" dirty="0" smtClean="0"/>
              <a:t>)</a:t>
            </a:r>
          </a:p>
          <a:p>
            <a:pPr lvl="0"/>
            <a:r>
              <a:rPr lang="en-US" dirty="0" smtClean="0"/>
              <a:t>Peel Health </a:t>
            </a:r>
            <a:r>
              <a:rPr lang="en-US" dirty="0"/>
              <a:t>Vulnerability Assessment (</a:t>
            </a:r>
            <a:r>
              <a:rPr lang="en-US" dirty="0">
                <a:hlinkClick r:id="rId8"/>
              </a:rPr>
              <a:t>pdf of presentation</a:t>
            </a:r>
            <a:r>
              <a:rPr lang="en-US" dirty="0"/>
              <a:t>) (</a:t>
            </a:r>
            <a:r>
              <a:rPr lang="en-US" dirty="0">
                <a:hlinkClick r:id="rId9"/>
              </a:rPr>
              <a:t>video of presentation</a:t>
            </a:r>
            <a:r>
              <a:rPr lang="en-US" dirty="0" smtClean="0"/>
              <a:t>)</a:t>
            </a:r>
          </a:p>
          <a:p>
            <a:pPr lvl="0"/>
            <a:r>
              <a:rPr lang="en-US" dirty="0" smtClean="0"/>
              <a:t>Climate Change Storytelling and Communication ex. Bring Your Kids to Work Week </a:t>
            </a:r>
            <a:endParaRPr lang="en-US" dirty="0"/>
          </a:p>
          <a:p>
            <a:pPr marL="0" lvl="0" indent="0">
              <a:buNone/>
            </a:pPr>
            <a:r>
              <a:rPr lang="en-US" dirty="0" smtClean="0"/>
              <a:t/>
            </a:r>
            <a:br>
              <a:rPr lang="en-US" dirty="0" smtClean="0"/>
            </a:br>
            <a:r>
              <a:rPr lang="en-US" dirty="0" smtClean="0"/>
              <a:t>Lessons learned/Issues/Challenges</a:t>
            </a:r>
            <a:br>
              <a:rPr lang="en-US" dirty="0" smtClean="0"/>
            </a:br>
            <a:endParaRPr lang="en-US" dirty="0"/>
          </a:p>
          <a:p>
            <a:r>
              <a:rPr lang="en-US" dirty="0"/>
              <a:t>Meeting folks where they </a:t>
            </a:r>
            <a:r>
              <a:rPr lang="en-US" dirty="0" smtClean="0"/>
              <a:t>are at </a:t>
            </a:r>
            <a:r>
              <a:rPr lang="en-US" dirty="0"/>
              <a:t>and providing low carbon juice to those who need </a:t>
            </a:r>
            <a:r>
              <a:rPr lang="en-US" dirty="0" smtClean="0"/>
              <a:t>it</a:t>
            </a:r>
            <a:endParaRPr lang="en-US" dirty="0"/>
          </a:p>
          <a:p>
            <a:pPr lvl="0"/>
            <a:r>
              <a:rPr lang="en-US" dirty="0"/>
              <a:t>Identifying needs that would support municipal efforts</a:t>
            </a:r>
          </a:p>
          <a:p>
            <a:r>
              <a:rPr lang="en-US" dirty="0"/>
              <a:t>Work to explore the establishment of Low carbon and/or climate resiliency (policy) zones across the </a:t>
            </a:r>
            <a:r>
              <a:rPr lang="en-US" dirty="0" smtClean="0"/>
              <a:t>GTHA </a:t>
            </a:r>
            <a:r>
              <a:rPr lang="en-US" dirty="0"/>
              <a:t>to activate market potential. </a:t>
            </a:r>
            <a:r>
              <a:rPr lang="en-US" dirty="0" smtClean="0"/>
              <a:t>At exploration stage…</a:t>
            </a:r>
            <a:endParaRPr lang="en-US" b="0" dirty="0"/>
          </a:p>
        </p:txBody>
      </p:sp>
    </p:spTree>
    <p:extLst>
      <p:ext uri="{BB962C8B-B14F-4D97-AF65-F5344CB8AC3E}">
        <p14:creationId xmlns:p14="http://schemas.microsoft.com/office/powerpoint/2010/main" val="2932832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Pickering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t>Passed through council the Durham Community Climate Adaptation Plan (still need to confirm) </a:t>
            </a:r>
          </a:p>
          <a:p>
            <a:r>
              <a:rPr lang="en-US" b="0" dirty="0" smtClean="0"/>
              <a:t>To be updated </a:t>
            </a:r>
          </a:p>
        </p:txBody>
      </p:sp>
    </p:spTree>
    <p:extLst>
      <p:ext uri="{BB962C8B-B14F-4D97-AF65-F5344CB8AC3E}">
        <p14:creationId xmlns:p14="http://schemas.microsoft.com/office/powerpoint/2010/main" val="3558249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a:t>
            </a:r>
            <a:r>
              <a:rPr lang="en-US" dirty="0" smtClean="0"/>
              <a:t>of Richmond Hill </a:t>
            </a:r>
            <a:endParaRPr lang="en-US" dirty="0"/>
          </a:p>
        </p:txBody>
      </p:sp>
      <p:sp>
        <p:nvSpPr>
          <p:cNvPr id="4"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825"/>
            <a:ext cx="10972800" cy="4918075"/>
          </a:xfrm>
        </p:spPr>
        <p:txBody>
          <a:bodyPr>
            <a:noAutofit/>
          </a:bodyPr>
          <a:lstStyle/>
          <a:p>
            <a:pPr marL="0" indent="0">
              <a:buNone/>
            </a:pPr>
            <a:r>
              <a:rPr lang="en-US" sz="2400" dirty="0" smtClean="0"/>
              <a:t>Corporate Climate Change Risk Assessment</a:t>
            </a:r>
          </a:p>
          <a:p>
            <a:r>
              <a:rPr lang="en-US" sz="2400" b="0" dirty="0" smtClean="0"/>
              <a:t>Completed in 2018, Richmond Hill performed a </a:t>
            </a:r>
            <a:r>
              <a:rPr lang="en-US" sz="2400" b="0" dirty="0"/>
              <a:t>high-level scan that assessed the risks to our municipal corporation from future climate scenarios and identified potential adaptation opportunities </a:t>
            </a:r>
          </a:p>
          <a:p>
            <a:pPr lvl="1"/>
            <a:r>
              <a:rPr lang="en-US" sz="1867" b="0" dirty="0" smtClean="0"/>
              <a:t>This risk assessment consisted of a </a:t>
            </a:r>
            <a:r>
              <a:rPr lang="en-US" sz="1867" b="0" dirty="0"/>
              <a:t>series of inter-departmental workshops led by the OCC and coordinated by Richmond Hill’s Sustainability section</a:t>
            </a:r>
          </a:p>
          <a:p>
            <a:pPr lvl="1"/>
            <a:r>
              <a:rPr lang="en-US" sz="1867" b="0" dirty="0"/>
              <a:t>Participants identified potential impacts to their division and possible interactions with other divisions</a:t>
            </a:r>
          </a:p>
          <a:p>
            <a:pPr lvl="1"/>
            <a:r>
              <a:rPr lang="en-US" sz="1867" b="0" dirty="0"/>
              <a:t>A methodology to rank by risk and consequence was applied to verify and prioritize risk </a:t>
            </a:r>
            <a:r>
              <a:rPr lang="en-US" sz="1867" b="0" dirty="0" smtClean="0"/>
              <a:t>statements</a:t>
            </a:r>
          </a:p>
          <a:p>
            <a:r>
              <a:rPr lang="en-US" sz="2400" b="0" dirty="0"/>
              <a:t>Almost 700 risk statements were analyzed and scoped down to several categories for </a:t>
            </a:r>
            <a:r>
              <a:rPr lang="en-US" sz="2400" b="0" dirty="0" smtClean="0"/>
              <a:t>adaptation; Focusing </a:t>
            </a:r>
            <a:r>
              <a:rPr lang="en-US" sz="2400" b="0" dirty="0"/>
              <a:t>on the top 3 categories would address 70% of the risks</a:t>
            </a:r>
          </a:p>
          <a:p>
            <a:endParaRPr lang="en-US" sz="2400" b="0" dirty="0"/>
          </a:p>
        </p:txBody>
      </p:sp>
      <p:sp>
        <p:nvSpPr>
          <p:cNvPr id="5" name="Content Placeholder 2"/>
          <p:cNvSpPr txBox="1">
            <a:spLocks/>
          </p:cNvSpPr>
          <p:nvPr/>
        </p:nvSpPr>
        <p:spPr bwMode="auto">
          <a:xfrm>
            <a:off x="4496654" y="5617029"/>
            <a:ext cx="443432" cy="5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1A3B2"/>
              </a:buClr>
              <a:buFont typeface="Arial" charset="0"/>
              <a:buChar char="•"/>
              <a:defRPr sz="3200" kern="1200">
                <a:solidFill>
                  <a:schemeClr val="tx1"/>
                </a:solidFill>
                <a:latin typeface="Futura Bk BT" panose="020B0502020204020303" pitchFamily="34"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Futura Bk BT" panose="020B0502020204020303"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utura Bk BT" panose="020B0502020204020303"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Futura Bk BT" panose="020B0502020204020303"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Futura Bk BT" panose="020B05020202040203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1A3B2"/>
              </a:buClr>
              <a:buSzTx/>
              <a:buFont typeface="Arial" charset="0"/>
              <a:buNone/>
              <a:tabLst/>
              <a:defRPr/>
            </a:pPr>
            <a:r>
              <a:rPr kumimoji="0" lang="en-US" sz="1100" b="1" i="0" u="none" strike="noStrike" kern="1200" cap="none" spc="0" normalizeH="0" baseline="0" noProof="0" dirty="0">
                <a:ln>
                  <a:noFill/>
                </a:ln>
                <a:solidFill>
                  <a:prstClr val="black"/>
                </a:solidFill>
                <a:effectLst/>
                <a:uLnTx/>
                <a:uFillTx/>
                <a:latin typeface="Futura Bk BT" panose="020B0502020204020303" pitchFamily="34" charset="0"/>
                <a:ea typeface="+mn-ea"/>
                <a:cs typeface="+mn-cs"/>
              </a:rPr>
              <a:t>X   </a:t>
            </a:r>
          </a:p>
        </p:txBody>
      </p:sp>
      <p:sp>
        <p:nvSpPr>
          <p:cNvPr id="6" name="Rounded Rectangle 5"/>
          <p:cNvSpPr/>
          <p:nvPr/>
        </p:nvSpPr>
        <p:spPr>
          <a:xfrm>
            <a:off x="2763479" y="5441067"/>
            <a:ext cx="1687220" cy="564165"/>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Likelihood of Occurrence</a:t>
            </a:r>
          </a:p>
        </p:txBody>
      </p:sp>
      <p:sp>
        <p:nvSpPr>
          <p:cNvPr id="7" name="Rounded Rectangle 6"/>
          <p:cNvSpPr/>
          <p:nvPr/>
        </p:nvSpPr>
        <p:spPr>
          <a:xfrm>
            <a:off x="4818342" y="5441067"/>
            <a:ext cx="1608438" cy="564165"/>
          </a:xfrm>
          <a:prstGeom prst="round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Sum of Consequences</a:t>
            </a:r>
          </a:p>
        </p:txBody>
      </p:sp>
      <p:sp>
        <p:nvSpPr>
          <p:cNvPr id="8" name="Rectangle 7"/>
          <p:cNvSpPr/>
          <p:nvPr/>
        </p:nvSpPr>
        <p:spPr>
          <a:xfrm>
            <a:off x="6616596" y="5482012"/>
            <a:ext cx="101101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Risk                                              Ranking</a:t>
            </a:r>
          </a:p>
        </p:txBody>
      </p:sp>
    </p:spTree>
    <p:extLst>
      <p:ext uri="{BB962C8B-B14F-4D97-AF65-F5344CB8AC3E}">
        <p14:creationId xmlns:p14="http://schemas.microsoft.com/office/powerpoint/2010/main" val="2154621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a:t>
            </a:r>
            <a:r>
              <a:rPr lang="en-US" dirty="0" smtClean="0"/>
              <a:t>of Richmond Hill </a:t>
            </a:r>
            <a:endParaRPr lang="en-US" dirty="0"/>
          </a:p>
        </p:txBody>
      </p:sp>
      <p:sp>
        <p:nvSpPr>
          <p:cNvPr id="9"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825"/>
            <a:ext cx="10972800" cy="4918075"/>
          </a:xfrm>
        </p:spPr>
        <p:txBody>
          <a:bodyPr>
            <a:noAutofit/>
          </a:bodyPr>
          <a:lstStyle/>
          <a:p>
            <a:pPr marL="0" indent="0">
              <a:buNone/>
            </a:pPr>
            <a:r>
              <a:rPr lang="en-US" sz="2400" dirty="0" smtClean="0"/>
              <a:t>Richmond Hill’s Climate Change Mandate</a:t>
            </a:r>
            <a:endParaRPr lang="en-US" sz="2400" dirty="0"/>
          </a:p>
          <a:p>
            <a:r>
              <a:rPr lang="en-US" sz="2400" b="0" dirty="0"/>
              <a:t>Approved by Council June 2018, this mandate addresses both adaptation and mitigation through two main initiatives:</a:t>
            </a:r>
          </a:p>
          <a:p>
            <a:pPr marL="1066785" lvl="1" indent="-457200">
              <a:buFont typeface="+mj-lt"/>
              <a:buAutoNum type="arabicPeriod"/>
            </a:pPr>
            <a:r>
              <a:rPr lang="en-US" sz="1867" b="1" dirty="0"/>
              <a:t>Climate Change Framework: </a:t>
            </a:r>
            <a:r>
              <a:rPr lang="en-US" sz="1867" b="0" dirty="0"/>
              <a:t>An umbrella framework to identify municipal obligations and align priorities for mitigation and adaptation with corporate plans and programs </a:t>
            </a:r>
            <a:endParaRPr lang="en-US" sz="2400" dirty="0" smtClean="0"/>
          </a:p>
          <a:p>
            <a:pPr marL="1066785" lvl="1" indent="-457200">
              <a:buFont typeface="+mj-lt"/>
              <a:buAutoNum type="arabicPeriod"/>
            </a:pPr>
            <a:r>
              <a:rPr lang="en-US" sz="1867" b="1" dirty="0" smtClean="0"/>
              <a:t>Community </a:t>
            </a:r>
            <a:r>
              <a:rPr lang="en-US" sz="1867" b="1" dirty="0"/>
              <a:t>Energy &amp; Emissions </a:t>
            </a:r>
            <a:r>
              <a:rPr lang="en-US" sz="1867" b="1" dirty="0" smtClean="0"/>
              <a:t>Plan: </a:t>
            </a:r>
            <a:r>
              <a:rPr lang="en-US" sz="1867" dirty="0" smtClean="0"/>
              <a:t>a </a:t>
            </a:r>
            <a:r>
              <a:rPr lang="en-US" sz="1867" dirty="0"/>
              <a:t>comprehensive study to look at our community’s energy consumption patterns and identify opportunities for conservation, efficiency and reducing GHG </a:t>
            </a:r>
            <a:r>
              <a:rPr lang="en-US" sz="1867" dirty="0" smtClean="0"/>
              <a:t>emissions</a:t>
            </a:r>
            <a:r>
              <a:rPr lang="en-US" sz="1867" b="1" dirty="0" smtClean="0"/>
              <a:t>; </a:t>
            </a:r>
            <a:r>
              <a:rPr lang="en-US" sz="1867" dirty="0" smtClean="0"/>
              <a:t>MEP funding received from Province of Ontario to complete this project</a:t>
            </a:r>
          </a:p>
        </p:txBody>
      </p:sp>
    </p:spTree>
    <p:extLst>
      <p:ext uri="{BB962C8B-B14F-4D97-AF65-F5344CB8AC3E}">
        <p14:creationId xmlns:p14="http://schemas.microsoft.com/office/powerpoint/2010/main" val="2215292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684176"/>
            <a:ext cx="12191999" cy="6052640"/>
          </a:xfrm>
          <a:prstGeom prst="rect">
            <a:avLst/>
          </a:prstGeom>
        </p:spPr>
      </p:pic>
    </p:spTree>
    <p:extLst>
      <p:ext uri="{BB962C8B-B14F-4D97-AF65-F5344CB8AC3E}">
        <p14:creationId xmlns:p14="http://schemas.microsoft.com/office/powerpoint/2010/main" val="16336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a:t>
            </a:r>
            <a:r>
              <a:rPr lang="en-US" dirty="0" smtClean="0"/>
              <a:t>of Richmond Hill </a:t>
            </a:r>
            <a:endParaRPr lang="en-US" dirty="0"/>
          </a:p>
        </p:txBody>
      </p:sp>
      <p:sp>
        <p:nvSpPr>
          <p:cNvPr id="9" name="Content Placeholder 2">
            <a:extLst>
              <a:ext uri="{FF2B5EF4-FFF2-40B4-BE49-F238E27FC236}">
                <a16:creationId xmlns:a16="http://schemas.microsoft.com/office/drawing/2014/main" id="{596A4930-6934-5D4C-9949-014B59988AF4}"/>
              </a:ext>
            </a:extLst>
          </p:cNvPr>
          <p:cNvSpPr>
            <a:spLocks noGrp="1"/>
          </p:cNvSpPr>
          <p:nvPr>
            <p:ph idx="1"/>
          </p:nvPr>
        </p:nvSpPr>
        <p:spPr>
          <a:xfrm>
            <a:off x="0" y="1207705"/>
            <a:ext cx="10972800" cy="4918075"/>
          </a:xfrm>
        </p:spPr>
        <p:txBody>
          <a:bodyPr>
            <a:noAutofit/>
          </a:bodyPr>
          <a:lstStyle/>
          <a:p>
            <a:pPr marL="0" indent="0">
              <a:buNone/>
            </a:pPr>
            <a:r>
              <a:rPr lang="en-US" sz="2400" dirty="0"/>
              <a:t>Resilient Richmond Hill – </a:t>
            </a:r>
            <a:r>
              <a:rPr lang="en-US" sz="2400" b="0" dirty="0"/>
              <a:t>We are currently undertaking community engagement </a:t>
            </a:r>
            <a:endParaRPr lang="en-US" sz="2400" b="0" dirty="0" smtClean="0"/>
          </a:p>
          <a:p>
            <a:pPr marL="0" indent="0">
              <a:buNone/>
            </a:pPr>
            <a:r>
              <a:rPr lang="en-US" sz="2400" b="0" dirty="0" smtClean="0"/>
              <a:t>and </a:t>
            </a:r>
            <a:r>
              <a:rPr lang="en-US" sz="2400" b="0" dirty="0"/>
              <a:t>consultation for climate change awareness and the CEEP, which provides </a:t>
            </a:r>
            <a:r>
              <a:rPr lang="en-US" sz="2400" b="0" dirty="0" smtClean="0"/>
              <a:t>us</a:t>
            </a:r>
          </a:p>
          <a:p>
            <a:pPr marL="0" indent="0">
              <a:buNone/>
            </a:pPr>
            <a:r>
              <a:rPr lang="en-US" sz="2400" b="0" dirty="0" smtClean="0"/>
              <a:t> </a:t>
            </a:r>
            <a:r>
              <a:rPr lang="en-US" sz="2400" b="0" dirty="0"/>
              <a:t>with insight into the community’s perception of mitigation and adaptation </a:t>
            </a:r>
            <a:endParaRPr lang="en-US" sz="2400" b="0" dirty="0" smtClean="0"/>
          </a:p>
          <a:p>
            <a:pPr marL="0" indent="0">
              <a:buNone/>
            </a:pPr>
            <a:r>
              <a:rPr lang="en-US" sz="2400" b="0" dirty="0" smtClean="0"/>
              <a:t>and </a:t>
            </a:r>
            <a:r>
              <a:rPr lang="en-US" sz="2400" b="0" dirty="0"/>
              <a:t>their understanding of climate change and action. Engagement tactics thus </a:t>
            </a:r>
            <a:endParaRPr lang="en-US" sz="2400" b="0" dirty="0" smtClean="0"/>
          </a:p>
          <a:p>
            <a:pPr marL="0" indent="0">
              <a:buNone/>
            </a:pPr>
            <a:r>
              <a:rPr lang="en-US" sz="2400" b="0" dirty="0" smtClean="0"/>
              <a:t>far </a:t>
            </a:r>
            <a:r>
              <a:rPr lang="en-US" sz="2400" b="0" dirty="0"/>
              <a:t>have included:</a:t>
            </a:r>
          </a:p>
          <a:p>
            <a:pPr lvl="1"/>
            <a:r>
              <a:rPr lang="en-US" sz="1867" b="1" dirty="0"/>
              <a:t>Stakeholder advisory panels</a:t>
            </a:r>
            <a:r>
              <a:rPr lang="en-US" sz="1867" dirty="0"/>
              <a:t> for both internal and external stakeholders.</a:t>
            </a:r>
            <a:endParaRPr lang="en-US" sz="1867" b="1" dirty="0"/>
          </a:p>
          <a:p>
            <a:pPr lvl="1"/>
            <a:r>
              <a:rPr lang="en-US" sz="1867" b="1" dirty="0"/>
              <a:t>Activities at community events, </a:t>
            </a:r>
            <a:r>
              <a:rPr lang="en-US" sz="1867" dirty="0"/>
              <a:t>including a community string art piece and a </a:t>
            </a:r>
            <a:endParaRPr lang="en-US" sz="1867" dirty="0" smtClean="0"/>
          </a:p>
          <a:p>
            <a:pPr marL="609585" lvl="1" indent="0">
              <a:buNone/>
            </a:pPr>
            <a:r>
              <a:rPr lang="en-US" sz="1867" dirty="0" smtClean="0"/>
              <a:t>resilience </a:t>
            </a:r>
            <a:r>
              <a:rPr lang="en-US" sz="1867" dirty="0"/>
              <a:t>map using ArcGIS </a:t>
            </a:r>
            <a:r>
              <a:rPr lang="en-US" sz="1867" dirty="0" err="1"/>
              <a:t>Online’s</a:t>
            </a:r>
            <a:r>
              <a:rPr lang="en-US" sz="1867" dirty="0"/>
              <a:t> crowdsource reporter.</a:t>
            </a:r>
          </a:p>
          <a:p>
            <a:pPr lvl="1"/>
            <a:r>
              <a:rPr lang="en-US" sz="1867" b="1" dirty="0"/>
              <a:t>Passive displays</a:t>
            </a:r>
            <a:r>
              <a:rPr lang="en-US" sz="1867" dirty="0"/>
              <a:t> leveraging our partners at the Richmond Hill Public Library, </a:t>
            </a:r>
            <a:endParaRPr lang="en-US" sz="1867" dirty="0" smtClean="0"/>
          </a:p>
          <a:p>
            <a:pPr marL="609585" lvl="1" indent="0">
              <a:buNone/>
            </a:pPr>
            <a:r>
              <a:rPr lang="en-US" sz="1867" dirty="0" smtClean="0"/>
              <a:t>including </a:t>
            </a:r>
            <a:r>
              <a:rPr lang="en-US" sz="1867" dirty="0"/>
              <a:t>education boards, a book display, and a dot-</a:t>
            </a:r>
            <a:r>
              <a:rPr lang="en-US" sz="1867" dirty="0" err="1"/>
              <a:t>mocracy</a:t>
            </a:r>
            <a:r>
              <a:rPr lang="en-US" sz="1867" dirty="0"/>
              <a:t> activity.</a:t>
            </a:r>
          </a:p>
          <a:p>
            <a:pPr lvl="1"/>
            <a:r>
              <a:rPr lang="en-US" sz="1867" b="1" dirty="0"/>
              <a:t>Holding flagship event. </a:t>
            </a:r>
            <a:r>
              <a:rPr lang="en-US" sz="1867" dirty="0"/>
              <a:t>On November 12</a:t>
            </a:r>
            <a:r>
              <a:rPr lang="en-US" sz="1867" baseline="30000" dirty="0"/>
              <a:t>th</a:t>
            </a:r>
            <a:r>
              <a:rPr lang="en-US" sz="1867" dirty="0"/>
              <a:t>, we held a community event that included </a:t>
            </a:r>
            <a:endParaRPr lang="en-US" sz="1867" dirty="0" smtClean="0"/>
          </a:p>
          <a:p>
            <a:pPr marL="609585" lvl="1" indent="0">
              <a:buNone/>
            </a:pPr>
            <a:r>
              <a:rPr lang="en-US" sz="1867" dirty="0" smtClean="0"/>
              <a:t>a </a:t>
            </a:r>
            <a:r>
              <a:rPr lang="en-US" sz="1867" dirty="0"/>
              <a:t>film screening, a Q&amp;A with the filmmaker, as well as engagement activities. </a:t>
            </a:r>
            <a:endParaRPr lang="en-US" sz="1867" dirty="0" smtClean="0"/>
          </a:p>
          <a:p>
            <a:pPr lvl="1"/>
            <a:r>
              <a:rPr lang="en-US" sz="1867" dirty="0" smtClean="0"/>
              <a:t>This </a:t>
            </a:r>
            <a:r>
              <a:rPr lang="en-US" sz="1867" dirty="0"/>
              <a:t>event was attended by 240 people.</a:t>
            </a:r>
          </a:p>
          <a:p>
            <a:pPr lvl="1"/>
            <a:r>
              <a:rPr lang="en-US" sz="1867" b="1" dirty="0"/>
              <a:t>Online engagement</a:t>
            </a:r>
            <a:r>
              <a:rPr lang="en-US" sz="1867" dirty="0"/>
              <a:t> (to be launched)</a:t>
            </a:r>
            <a:endParaRPr lang="en-US" sz="1867" b="1" dirty="0"/>
          </a:p>
        </p:txBody>
      </p:sp>
      <p:pic>
        <p:nvPicPr>
          <p:cNvPr id="3" name="Picture 2"/>
          <p:cNvPicPr>
            <a:picLocks noChangeAspect="1"/>
          </p:cNvPicPr>
          <p:nvPr/>
        </p:nvPicPr>
        <p:blipFill>
          <a:blip r:embed="rId2"/>
          <a:stretch>
            <a:fillRect/>
          </a:stretch>
        </p:blipFill>
        <p:spPr>
          <a:xfrm>
            <a:off x="10279302" y="706879"/>
            <a:ext cx="1810669" cy="5919729"/>
          </a:xfrm>
          <a:prstGeom prst="rect">
            <a:avLst/>
          </a:prstGeom>
        </p:spPr>
      </p:pic>
    </p:spTree>
    <p:extLst>
      <p:ext uri="{BB962C8B-B14F-4D97-AF65-F5344CB8AC3E}">
        <p14:creationId xmlns:p14="http://schemas.microsoft.com/office/powerpoint/2010/main" val="17942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Toronto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hlinkClick r:id="rId2"/>
              </a:rPr>
              <a:t>Toronto Resilience Strategy </a:t>
            </a:r>
            <a:endParaRPr lang="en-US" b="0" dirty="0" smtClean="0"/>
          </a:p>
          <a:p>
            <a:r>
              <a:rPr lang="en-US" b="0" dirty="0" smtClean="0">
                <a:hlinkClick r:id="rId3"/>
              </a:rPr>
              <a:t>Climate Adaptation Strategy to Address Urban Flooding </a:t>
            </a:r>
            <a:endParaRPr lang="en-US" b="0" dirty="0" smtClean="0"/>
          </a:p>
          <a:p>
            <a:r>
              <a:rPr lang="en-US" b="0" dirty="0" smtClean="0">
                <a:hlinkClick r:id="rId4"/>
              </a:rPr>
              <a:t>Climate Change and Health Impacts and Adaptation </a:t>
            </a:r>
            <a:endParaRPr lang="en-US" b="0" dirty="0" smtClean="0"/>
          </a:p>
          <a:p>
            <a:r>
              <a:rPr lang="en-US" b="0" dirty="0">
                <a:hlinkClick r:id="rId5"/>
              </a:rPr>
              <a:t>Transportation Vulnerability Assessment </a:t>
            </a:r>
            <a:endParaRPr lang="en-US" b="0" dirty="0" smtClean="0"/>
          </a:p>
          <a:p>
            <a:r>
              <a:rPr lang="en-US" b="0" dirty="0" smtClean="0"/>
              <a:t>6 PIEVC Assessments have been completed in Toronto </a:t>
            </a:r>
          </a:p>
          <a:p>
            <a:r>
              <a:rPr lang="en-US" b="0" dirty="0" smtClean="0">
                <a:hlinkClick r:id="rId6"/>
              </a:rPr>
              <a:t>Climate Change Risk Management Policy </a:t>
            </a:r>
            <a:endParaRPr lang="en-US" b="0" dirty="0" smtClean="0"/>
          </a:p>
          <a:p>
            <a:r>
              <a:rPr lang="en-US" b="0" dirty="0" smtClean="0"/>
              <a:t>Toronto Climate Change Risk Assessment Tool </a:t>
            </a:r>
          </a:p>
          <a:p>
            <a:r>
              <a:rPr lang="en-US" b="0" dirty="0" smtClean="0">
                <a:hlinkClick r:id="rId7"/>
              </a:rPr>
              <a:t>Climate Resilience Framework </a:t>
            </a:r>
            <a:endParaRPr lang="en-US" b="0" dirty="0" smtClean="0"/>
          </a:p>
          <a:p>
            <a:endParaRPr lang="en-US" b="0" dirty="0" smtClean="0"/>
          </a:p>
          <a:p>
            <a:endParaRPr lang="en-US" b="0" dirty="0" smtClean="0"/>
          </a:p>
          <a:p>
            <a:endParaRPr lang="en-US" b="0" dirty="0" smtClean="0"/>
          </a:p>
          <a:p>
            <a:endParaRPr lang="en-US" b="0" dirty="0"/>
          </a:p>
        </p:txBody>
      </p:sp>
    </p:spTree>
    <p:extLst>
      <p:ext uri="{BB962C8B-B14F-4D97-AF65-F5344CB8AC3E}">
        <p14:creationId xmlns:p14="http://schemas.microsoft.com/office/powerpoint/2010/main" val="2496397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Toronto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92500" lnSpcReduction="20000"/>
          </a:bodyPr>
          <a:lstStyle/>
          <a:p>
            <a:r>
              <a:rPr lang="en-US" b="0" dirty="0" smtClean="0"/>
              <a:t>Resilience for High Rises will be a focus for Resilience Hubs </a:t>
            </a:r>
          </a:p>
          <a:p>
            <a:r>
              <a:rPr lang="en-US" b="0" dirty="0" smtClean="0"/>
              <a:t>Working with CPA Canada (Guidance document for Carbon Related Carbon Disclosure) working with Montreal and Vancouver on this.</a:t>
            </a:r>
          </a:p>
          <a:p>
            <a:r>
              <a:rPr lang="en-US" b="0" dirty="0" smtClean="0"/>
              <a:t>Incorporate into Financial Statements the costs of climate change. </a:t>
            </a:r>
          </a:p>
          <a:p>
            <a:r>
              <a:rPr lang="en-US" b="0" dirty="0" smtClean="0"/>
              <a:t>Looking at Metrics for Resilience (KPIs) </a:t>
            </a:r>
          </a:p>
          <a:p>
            <a:r>
              <a:rPr lang="en-US" b="0" dirty="0" smtClean="0"/>
              <a:t>Sustainable Financing Exploration (how to bring the private sector into Resilience actions) </a:t>
            </a:r>
          </a:p>
          <a:p>
            <a:r>
              <a:rPr lang="en-US" b="0" dirty="0" smtClean="0"/>
              <a:t>Food vulnerability risk assessment </a:t>
            </a:r>
          </a:p>
          <a:p>
            <a:r>
              <a:rPr lang="en-US" b="0" dirty="0" smtClean="0"/>
              <a:t>Need to rebuild internal champions due to some staff changes and limited budget allocations </a:t>
            </a:r>
          </a:p>
          <a:p>
            <a:r>
              <a:rPr lang="en-US" b="0" dirty="0" smtClean="0"/>
              <a:t>Advancing climate lens processes and training </a:t>
            </a:r>
          </a:p>
          <a:p>
            <a:endParaRPr lang="en-US" b="0" dirty="0" smtClean="0"/>
          </a:p>
          <a:p>
            <a:endParaRPr lang="en-US" b="0" dirty="0" smtClean="0"/>
          </a:p>
          <a:p>
            <a:endParaRPr lang="en-US" b="0" dirty="0"/>
          </a:p>
        </p:txBody>
      </p:sp>
    </p:spTree>
    <p:extLst>
      <p:ext uri="{BB962C8B-B14F-4D97-AF65-F5344CB8AC3E}">
        <p14:creationId xmlns:p14="http://schemas.microsoft.com/office/powerpoint/2010/main" val="471511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425432" y="-242371"/>
            <a:ext cx="10972800" cy="1143000"/>
          </a:xfrm>
        </p:spPr>
        <p:txBody>
          <a:bodyPr/>
          <a:lstStyle/>
          <a:p>
            <a:r>
              <a:rPr lang="en-US" dirty="0" smtClean="0">
                <a:solidFill>
                  <a:schemeClr val="bg1"/>
                </a:solidFill>
              </a:rPr>
              <a:t>City of Toronto Resilient Strategy Actions </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0" y="705079"/>
            <a:ext cx="5603360" cy="6059277"/>
          </a:xfrm>
          <a:prstGeom prst="rect">
            <a:avLst/>
          </a:prstGeom>
        </p:spPr>
      </p:pic>
      <p:pic>
        <p:nvPicPr>
          <p:cNvPr id="6" name="Picture 5"/>
          <p:cNvPicPr>
            <a:picLocks noChangeAspect="1"/>
          </p:cNvPicPr>
          <p:nvPr/>
        </p:nvPicPr>
        <p:blipFill>
          <a:blip r:embed="rId3"/>
          <a:stretch>
            <a:fillRect/>
          </a:stretch>
        </p:blipFill>
        <p:spPr>
          <a:xfrm>
            <a:off x="6212960" y="705079"/>
            <a:ext cx="5979040" cy="6235107"/>
          </a:xfrm>
          <a:prstGeom prst="rect">
            <a:avLst/>
          </a:prstGeom>
        </p:spPr>
      </p:pic>
    </p:spTree>
    <p:extLst>
      <p:ext uri="{BB962C8B-B14F-4D97-AF65-F5344CB8AC3E}">
        <p14:creationId xmlns:p14="http://schemas.microsoft.com/office/powerpoint/2010/main" val="4184182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Vaughan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CA" dirty="0"/>
              <a:t>The Climate Adaptation and Resilience Framework </a:t>
            </a:r>
            <a:r>
              <a:rPr lang="en-CA" dirty="0" smtClean="0"/>
              <a:t>will be a supporting </a:t>
            </a:r>
            <a:r>
              <a:rPr lang="en-CA" dirty="0"/>
              <a:t>study for the Official Plan Review (OPR). </a:t>
            </a:r>
            <a:r>
              <a:rPr lang="en-CA" dirty="0" smtClean="0"/>
              <a:t>Timeframe around Q2 </a:t>
            </a:r>
            <a:r>
              <a:rPr lang="en-CA" dirty="0"/>
              <a:t>2020</a:t>
            </a:r>
            <a:r>
              <a:rPr lang="en-CA" dirty="0" smtClean="0"/>
              <a:t>.</a:t>
            </a:r>
            <a:endParaRPr lang="en-US" dirty="0"/>
          </a:p>
          <a:p>
            <a:r>
              <a:rPr lang="en-CA" dirty="0" err="1" smtClean="0">
                <a:hlinkClick r:id="rId2"/>
              </a:rPr>
              <a:t>Stormwater</a:t>
            </a:r>
            <a:r>
              <a:rPr lang="en-CA" dirty="0" smtClean="0">
                <a:hlinkClick r:id="rId2"/>
              </a:rPr>
              <a:t> risk </a:t>
            </a:r>
            <a:r>
              <a:rPr lang="en-CA" dirty="0">
                <a:hlinkClick r:id="rId2"/>
              </a:rPr>
              <a:t>and vulnerabilities </a:t>
            </a:r>
            <a:r>
              <a:rPr lang="en-CA" dirty="0" smtClean="0">
                <a:hlinkClick r:id="rId2"/>
              </a:rPr>
              <a:t>analysis</a:t>
            </a:r>
            <a:endParaRPr lang="en-US" b="0" dirty="0"/>
          </a:p>
        </p:txBody>
      </p:sp>
    </p:spTree>
    <p:extLst>
      <p:ext uri="{BB962C8B-B14F-4D97-AF65-F5344CB8AC3E}">
        <p14:creationId xmlns:p14="http://schemas.microsoft.com/office/powerpoint/2010/main" val="684869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Town of </a:t>
            </a:r>
            <a:r>
              <a:rPr lang="en-US" dirty="0" err="1" smtClean="0"/>
              <a:t>Whitby</a:t>
            </a:r>
            <a:r>
              <a:rPr lang="en-US" dirty="0" smtClean="0"/>
              <a:t>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62500" lnSpcReduction="20000"/>
          </a:bodyPr>
          <a:lstStyle/>
          <a:p>
            <a:r>
              <a:rPr lang="en-US" dirty="0"/>
              <a:t>Worked with Durham Region and local Durham Municipalities on the Durham Community Climate Adaptation </a:t>
            </a:r>
            <a:r>
              <a:rPr lang="en-US" dirty="0" smtClean="0"/>
              <a:t>Plan; passed by </a:t>
            </a:r>
            <a:r>
              <a:rPr lang="en-US" dirty="0" err="1" smtClean="0"/>
              <a:t>Whitby</a:t>
            </a:r>
            <a:r>
              <a:rPr lang="en-US" dirty="0" smtClean="0"/>
              <a:t> Council </a:t>
            </a:r>
          </a:p>
          <a:p>
            <a:r>
              <a:rPr lang="en-US" dirty="0" smtClean="0"/>
              <a:t>Chair the Durham </a:t>
            </a:r>
            <a:r>
              <a:rPr lang="en-US" dirty="0"/>
              <a:t>Region Natural Environment Climate Change Collaborative (NECCC</a:t>
            </a:r>
            <a:r>
              <a:rPr lang="en-US" dirty="0" smtClean="0"/>
              <a:t>)</a:t>
            </a:r>
          </a:p>
          <a:p>
            <a:r>
              <a:rPr lang="en-US" dirty="0" smtClean="0"/>
              <a:t>Working with Durham Region to update climate study (ensemble climate model approach); will look at drought, snow cover, etc. </a:t>
            </a:r>
          </a:p>
          <a:p>
            <a:r>
              <a:rPr lang="en-US" dirty="0" smtClean="0"/>
              <a:t>Undertaking a urban flood study to be completed in March 2020 will inform Climate Change Plan.</a:t>
            </a:r>
          </a:p>
          <a:p>
            <a:r>
              <a:rPr lang="en-US" dirty="0" smtClean="0"/>
              <a:t>Will be doing a qualitative risk and vulnerability assessment but also a quantitative risk assessment will look at heat mapping &amp; updated watershed planning, emergency management plan, escape route, natural systems. </a:t>
            </a:r>
          </a:p>
          <a:p>
            <a:r>
              <a:rPr lang="en-US" dirty="0" smtClean="0"/>
              <a:t>There is an opportunity to transfer qualitative vulnerability assessments but will need a quantitative approach to prioritize interventions to reduce risks as risks cant all be addressed at once. </a:t>
            </a:r>
          </a:p>
          <a:p>
            <a:r>
              <a:rPr lang="en-US" dirty="0" smtClean="0"/>
              <a:t>There are gaps in storm water systems; what storms to we build to? how do we incorporate climate change in storm water systems, no new IDF curves that inform storm water plans, municipalities unlikely to develop their own system as such storm water plans aren’t likely to make a lot of progress re climate change consideration without that guidance and data.  This has been raised by CAs and Storm water departments. </a:t>
            </a:r>
          </a:p>
          <a:p>
            <a:r>
              <a:rPr lang="en-US" dirty="0" smtClean="0"/>
              <a:t>Really hard to develop resilience KPIs and targets; collective efforts are needed there. </a:t>
            </a:r>
            <a:endParaRPr lang="en-US" dirty="0"/>
          </a:p>
          <a:p>
            <a:endParaRPr lang="en-US" b="0" dirty="0"/>
          </a:p>
        </p:txBody>
      </p:sp>
    </p:spTree>
    <p:extLst>
      <p:ext uri="{BB962C8B-B14F-4D97-AF65-F5344CB8AC3E}">
        <p14:creationId xmlns:p14="http://schemas.microsoft.com/office/powerpoint/2010/main" val="24222994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City of Windsor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t>To be updated</a:t>
            </a:r>
            <a:endParaRPr lang="en-US" b="0" dirty="0"/>
          </a:p>
        </p:txBody>
      </p:sp>
    </p:spTree>
    <p:extLst>
      <p:ext uri="{BB962C8B-B14F-4D97-AF65-F5344CB8AC3E}">
        <p14:creationId xmlns:p14="http://schemas.microsoft.com/office/powerpoint/2010/main" val="13922498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Region of Waterloo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hlinkClick r:id="rId2"/>
              </a:rPr>
              <a:t>Resilience Plan </a:t>
            </a:r>
            <a:r>
              <a:rPr lang="en-US" b="0" dirty="0" smtClean="0"/>
              <a:t>ratified by council; followed the ICLEI BARC Process </a:t>
            </a:r>
          </a:p>
          <a:p>
            <a:r>
              <a:rPr lang="en-US" b="0" dirty="0" smtClean="0"/>
              <a:t>Working in a regional approach with local municipalities and CAs, and other community partners. </a:t>
            </a:r>
          </a:p>
          <a:p>
            <a:r>
              <a:rPr lang="en-US" b="0" dirty="0" smtClean="0"/>
              <a:t>Acknowledged a lot of the work already taking place in the community and within the municipality </a:t>
            </a:r>
          </a:p>
          <a:p>
            <a:r>
              <a:rPr lang="en-US" b="0" dirty="0" smtClean="0"/>
              <a:t>Working in partnership for implementation of Plan </a:t>
            </a:r>
          </a:p>
          <a:p>
            <a:endParaRPr lang="en-US" b="0" dirty="0" smtClean="0"/>
          </a:p>
        </p:txBody>
      </p:sp>
    </p:spTree>
    <p:extLst>
      <p:ext uri="{BB962C8B-B14F-4D97-AF65-F5344CB8AC3E}">
        <p14:creationId xmlns:p14="http://schemas.microsoft.com/office/powerpoint/2010/main" val="3604670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York Region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b="0" dirty="0" smtClean="0">
                <a:hlinkClick r:id="rId2"/>
              </a:rPr>
              <a:t>Assessing and Mitigating Municipal Climate Risks and Vulnerabilities in York Region </a:t>
            </a:r>
            <a:endParaRPr lang="en-US" b="0" dirty="0" smtClean="0"/>
          </a:p>
          <a:p>
            <a:r>
              <a:rPr lang="en-US" b="0" dirty="0" smtClean="0"/>
              <a:t>York Region Adaptation Plan in development (timeframe about C2 2020)</a:t>
            </a:r>
          </a:p>
          <a:p>
            <a:endParaRPr lang="en-US" b="0" dirty="0" smtClean="0"/>
          </a:p>
          <a:p>
            <a:endParaRPr lang="en-US" b="0" dirty="0"/>
          </a:p>
        </p:txBody>
      </p:sp>
    </p:spTree>
    <p:extLst>
      <p:ext uri="{BB962C8B-B14F-4D97-AF65-F5344CB8AC3E}">
        <p14:creationId xmlns:p14="http://schemas.microsoft.com/office/powerpoint/2010/main" val="3429073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531564"/>
            <a:ext cx="10972800" cy="1143000"/>
          </a:xfrm>
        </p:spPr>
        <p:txBody>
          <a:bodyPr>
            <a:normAutofit fontScale="90000"/>
          </a:bodyPr>
          <a:lstStyle/>
          <a:p>
            <a:r>
              <a:rPr lang="en-US" dirty="0" smtClean="0"/>
              <a:t>Clean Air Council Recent Adaptation Meetings/Webinars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817783"/>
            <a:ext cx="10972800" cy="4621654"/>
          </a:xfrm>
        </p:spPr>
        <p:txBody>
          <a:bodyPr>
            <a:normAutofit/>
          </a:bodyPr>
          <a:lstStyle/>
          <a:p>
            <a:r>
              <a:rPr lang="en-US" dirty="0">
                <a:hlinkClick r:id="rId2"/>
              </a:rPr>
              <a:t>Toronto’s Application of Climate Lens to Transit </a:t>
            </a:r>
            <a:r>
              <a:rPr lang="en-US" dirty="0" smtClean="0">
                <a:hlinkClick r:id="rId2"/>
              </a:rPr>
              <a:t>Planning</a:t>
            </a:r>
            <a:endParaRPr lang="en-US" dirty="0" smtClean="0"/>
          </a:p>
          <a:p>
            <a:r>
              <a:rPr lang="en-US" dirty="0">
                <a:hlinkClick r:id="rId3"/>
              </a:rPr>
              <a:t>Climate Services and Climate Lens </a:t>
            </a:r>
            <a:r>
              <a:rPr lang="en-US" dirty="0" smtClean="0">
                <a:hlinkClick r:id="rId3"/>
              </a:rPr>
              <a:t>Webinar</a:t>
            </a:r>
            <a:endParaRPr lang="en-US" dirty="0" smtClean="0"/>
          </a:p>
          <a:p>
            <a:r>
              <a:rPr lang="en-US" dirty="0">
                <a:hlinkClick r:id="rId4"/>
              </a:rPr>
              <a:t>Natural Environment Climate Change Collaborative (NECCC) </a:t>
            </a:r>
            <a:r>
              <a:rPr lang="en-US" dirty="0" smtClean="0">
                <a:hlinkClick r:id="rId4"/>
              </a:rPr>
              <a:t>Summit</a:t>
            </a:r>
            <a:endParaRPr lang="en-US" dirty="0" smtClean="0"/>
          </a:p>
          <a:p>
            <a:r>
              <a:rPr lang="en-US" dirty="0" smtClean="0">
                <a:hlinkClick r:id="rId5"/>
              </a:rPr>
              <a:t>Resilient House Standard </a:t>
            </a:r>
            <a:endParaRPr lang="en-US" dirty="0" smtClean="0"/>
          </a:p>
          <a:p>
            <a:r>
              <a:rPr lang="en-US" dirty="0">
                <a:hlinkClick r:id="rId6"/>
              </a:rPr>
              <a:t>Health Vulnerability Assessments &amp; Climate Resilience </a:t>
            </a:r>
            <a:r>
              <a:rPr lang="en-US" dirty="0" smtClean="0">
                <a:hlinkClick r:id="rId6"/>
              </a:rPr>
              <a:t>Opportunities</a:t>
            </a:r>
            <a:endParaRPr lang="en-US" dirty="0" smtClean="0"/>
          </a:p>
          <a:p>
            <a:r>
              <a:rPr lang="en-US" dirty="0" smtClean="0">
                <a:hlinkClick r:id="rId7"/>
              </a:rPr>
              <a:t>Regional Resilience Workshop – Inter-Dependencies </a:t>
            </a:r>
            <a:endParaRPr lang="en-US" dirty="0" smtClean="0"/>
          </a:p>
          <a:p>
            <a:endParaRPr lang="en-US" dirty="0"/>
          </a:p>
          <a:p>
            <a:endParaRPr lang="en-US" dirty="0"/>
          </a:p>
          <a:p>
            <a:endParaRPr lang="en-US" dirty="0"/>
          </a:p>
          <a:p>
            <a:endParaRPr lang="en-US" dirty="0"/>
          </a:p>
          <a:p>
            <a:endParaRPr lang="en-US" b="0" dirty="0" smtClean="0"/>
          </a:p>
          <a:p>
            <a:endParaRPr lang="en-US" b="0" dirty="0"/>
          </a:p>
        </p:txBody>
      </p:sp>
    </p:spTree>
    <p:extLst>
      <p:ext uri="{BB962C8B-B14F-4D97-AF65-F5344CB8AC3E}">
        <p14:creationId xmlns:p14="http://schemas.microsoft.com/office/powerpoint/2010/main" val="1658454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586845"/>
            <a:ext cx="12192000" cy="6271155"/>
          </a:xfrm>
          <a:prstGeom prst="rect">
            <a:avLst/>
          </a:prstGeom>
        </p:spPr>
      </p:pic>
    </p:spTree>
    <p:extLst>
      <p:ext uri="{BB962C8B-B14F-4D97-AF65-F5344CB8AC3E}">
        <p14:creationId xmlns:p14="http://schemas.microsoft.com/office/powerpoint/2010/main" val="19018878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normAutofit/>
          </a:bodyPr>
          <a:lstStyle/>
          <a:p>
            <a:r>
              <a:rPr lang="en-US" dirty="0" smtClean="0"/>
              <a:t>Clean Air Council Top Priorities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70000" lnSpcReduction="20000"/>
          </a:bodyPr>
          <a:lstStyle/>
          <a:p>
            <a:r>
              <a:rPr lang="en-CA" dirty="0" smtClean="0"/>
              <a:t>Priority # </a:t>
            </a:r>
            <a:r>
              <a:rPr lang="en-CA" dirty="0"/>
              <a:t>1: Support the efforts of Ontario municipalities to integrate a mitigation and adaptation lens to funding, infrastructure processes and decision making, including technical support for municipalities in the development of climate change adaptation plans.</a:t>
            </a:r>
            <a:endParaRPr lang="en-US" i="1" dirty="0"/>
          </a:p>
          <a:p>
            <a:r>
              <a:rPr lang="en-US" dirty="0" smtClean="0"/>
              <a:t>Priority # </a:t>
            </a:r>
            <a:r>
              <a:rPr lang="en-US" dirty="0"/>
              <a:t>2: Advance the education and capacity building of key stakeholders and Ontarians to identify and act on resilience opportunities. </a:t>
            </a:r>
            <a:endParaRPr lang="en-US" dirty="0" smtClean="0"/>
          </a:p>
          <a:p>
            <a:r>
              <a:rPr lang="en-US" dirty="0" smtClean="0"/>
              <a:t>Priority # 3: Development of a Vulnerability Assessment (VA) Transferability Methodology to explore how VAs undertaken can be transferred to other jurisdictions (what is transferable, how can transferability be improved). </a:t>
            </a:r>
            <a:endParaRPr lang="en-US" dirty="0"/>
          </a:p>
          <a:p>
            <a:r>
              <a:rPr lang="en-US" dirty="0" smtClean="0"/>
              <a:t>Priority # 4: </a:t>
            </a:r>
            <a:r>
              <a:rPr lang="en-US" dirty="0"/>
              <a:t>Recognize and support the significant value of a more formal and better resourced </a:t>
            </a:r>
            <a:r>
              <a:rPr lang="en-US" dirty="0" smtClean="0"/>
              <a:t>Regional Climate Change Adaptation Collaborative as </a:t>
            </a:r>
            <a:r>
              <a:rPr lang="en-US" dirty="0"/>
              <a:t>a mechanism to advance progress and capacity in </a:t>
            </a:r>
            <a:r>
              <a:rPr lang="en-US" dirty="0" smtClean="0"/>
              <a:t>Ontario </a:t>
            </a:r>
            <a:r>
              <a:rPr lang="en-US" dirty="0"/>
              <a:t>communities</a:t>
            </a:r>
            <a:r>
              <a:rPr lang="en-US" dirty="0" smtClean="0"/>
              <a:t>. </a:t>
            </a:r>
            <a:r>
              <a:rPr lang="en-US" dirty="0"/>
              <a:t>Work with and learn from other regional </a:t>
            </a:r>
            <a:r>
              <a:rPr lang="en-US" dirty="0" err="1" smtClean="0"/>
              <a:t>collaboratives</a:t>
            </a:r>
            <a:r>
              <a:rPr lang="en-US" dirty="0" smtClean="0"/>
              <a:t> </a:t>
            </a:r>
            <a:r>
              <a:rPr lang="en-US" dirty="0"/>
              <a:t>taking place in other jurisdictions. </a:t>
            </a:r>
            <a:endParaRPr lang="en-US" dirty="0" smtClean="0"/>
          </a:p>
          <a:p>
            <a:r>
              <a:rPr lang="en-US" dirty="0" smtClean="0"/>
              <a:t>Priority # 5: Development of Resilience KPIs. There is a challenge in identifying what are the targets and how do we track progress associated with Resilience Plans. </a:t>
            </a:r>
          </a:p>
          <a:p>
            <a:r>
              <a:rPr lang="en-US" dirty="0" smtClean="0"/>
              <a:t>Priority # 6: Regional effort on the Costs of Doing Nothing </a:t>
            </a:r>
            <a:endParaRPr lang="en-US" dirty="0"/>
          </a:p>
          <a:p>
            <a:endParaRPr lang="en-US" dirty="0"/>
          </a:p>
          <a:p>
            <a:endParaRPr lang="en-US" dirty="0"/>
          </a:p>
          <a:p>
            <a:endParaRPr lang="en-US" dirty="0"/>
          </a:p>
          <a:p>
            <a:endParaRPr lang="en-US" dirty="0"/>
          </a:p>
          <a:p>
            <a:endParaRPr lang="en-US" b="0" dirty="0" smtClean="0"/>
          </a:p>
          <a:p>
            <a:endParaRPr lang="en-US" b="0" dirty="0"/>
          </a:p>
        </p:txBody>
      </p:sp>
    </p:spTree>
    <p:extLst>
      <p:ext uri="{BB962C8B-B14F-4D97-AF65-F5344CB8AC3E}">
        <p14:creationId xmlns:p14="http://schemas.microsoft.com/office/powerpoint/2010/main" val="699647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normAutofit/>
          </a:bodyPr>
          <a:lstStyle/>
          <a:p>
            <a:r>
              <a:rPr lang="en-US" dirty="0" smtClean="0"/>
              <a:t>Other Possible to dos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85000" lnSpcReduction="10000"/>
          </a:bodyPr>
          <a:lstStyle/>
          <a:p>
            <a:r>
              <a:rPr lang="en-CA" dirty="0" smtClean="0"/>
              <a:t>More information on how a climate adaptation lens is being applied to DMAP Funding. CAP will be reaching out to Infrastructure Canada to get more information on the possibility of this. </a:t>
            </a:r>
          </a:p>
          <a:p>
            <a:r>
              <a:rPr lang="en-CA" dirty="0" smtClean="0"/>
              <a:t>For </a:t>
            </a:r>
            <a:r>
              <a:rPr lang="en-CA" dirty="0"/>
              <a:t>your information, </a:t>
            </a:r>
            <a:r>
              <a:rPr lang="en-CA" dirty="0" smtClean="0"/>
              <a:t>DEMs </a:t>
            </a:r>
            <a:r>
              <a:rPr lang="en-CA" dirty="0"/>
              <a:t>generated </a:t>
            </a:r>
            <a:r>
              <a:rPr lang="en-CA" dirty="0" smtClean="0"/>
              <a:t>from LiDAR </a:t>
            </a:r>
            <a:r>
              <a:rPr lang="en-CA" dirty="0"/>
              <a:t>data </a:t>
            </a:r>
            <a:r>
              <a:rPr lang="en-CA" dirty="0" smtClean="0"/>
              <a:t>is on </a:t>
            </a:r>
            <a:r>
              <a:rPr lang="en-CA" dirty="0"/>
              <a:t>the </a:t>
            </a:r>
            <a:r>
              <a:rPr lang="en-CA" u="sng" dirty="0">
                <a:hlinkClick r:id="rId2"/>
              </a:rPr>
              <a:t>Open Government</a:t>
            </a:r>
            <a:r>
              <a:rPr lang="en-CA" dirty="0"/>
              <a:t> website. This release of 100 000 km² overall includes ~55,000 km² of new HRDEM coverage distributed in five provinces (SK, MB, ON, QC and NB). It also includes coverage of 22 of Canada's largest cities including those in the Greater Toronto Area. With this publication, high-resolution elevation data now covers 44 of Canada's 100 largest </a:t>
            </a:r>
            <a:r>
              <a:rPr lang="en-CA" dirty="0" smtClean="0"/>
              <a:t>cities. The so what re this data will be discussed at upcoming Resilience Workshop </a:t>
            </a:r>
          </a:p>
          <a:p>
            <a:endParaRPr lang="en-US" dirty="0"/>
          </a:p>
          <a:p>
            <a:endParaRPr lang="en-US" dirty="0"/>
          </a:p>
          <a:p>
            <a:endParaRPr lang="en-US" dirty="0"/>
          </a:p>
          <a:p>
            <a:endParaRPr lang="en-US" dirty="0"/>
          </a:p>
          <a:p>
            <a:endParaRPr lang="en-US" b="0" dirty="0" smtClean="0"/>
          </a:p>
          <a:p>
            <a:endParaRPr lang="en-US" b="0" dirty="0"/>
          </a:p>
        </p:txBody>
      </p:sp>
    </p:spTree>
    <p:extLst>
      <p:ext uri="{BB962C8B-B14F-4D97-AF65-F5344CB8AC3E}">
        <p14:creationId xmlns:p14="http://schemas.microsoft.com/office/powerpoint/2010/main" val="2301572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Resilience Hub Resources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dirty="0" smtClean="0">
                <a:hlinkClick r:id="rId2"/>
              </a:rPr>
              <a:t>USDN: Resilience Hub Website; Resilience Hubs Guidance Document; and Resilience Hub White Paper </a:t>
            </a:r>
            <a:endParaRPr lang="en-US" dirty="0" smtClean="0"/>
          </a:p>
          <a:p>
            <a:r>
              <a:rPr lang="en-US" dirty="0" err="1" smtClean="0">
                <a:hlinkClick r:id="rId3"/>
              </a:rPr>
              <a:t>Kresge</a:t>
            </a:r>
            <a:r>
              <a:rPr lang="en-US" dirty="0" smtClean="0">
                <a:hlinkClick r:id="rId3"/>
              </a:rPr>
              <a:t> Foundation Resilience Hub Planning </a:t>
            </a:r>
            <a:endParaRPr lang="en-US" dirty="0" smtClean="0"/>
          </a:p>
          <a:p>
            <a:r>
              <a:rPr lang="en-US" dirty="0" smtClean="0">
                <a:hlinkClick r:id="rId4"/>
              </a:rPr>
              <a:t>Building Resilient </a:t>
            </a:r>
            <a:r>
              <a:rPr lang="en-US" dirty="0" err="1" smtClean="0">
                <a:hlinkClick r:id="rId4"/>
              </a:rPr>
              <a:t>Neighbourhoods</a:t>
            </a:r>
            <a:r>
              <a:rPr lang="en-US" dirty="0">
                <a:hlinkClick r:id="rId4"/>
              </a:rPr>
              <a:t> </a:t>
            </a:r>
            <a:r>
              <a:rPr lang="en-US" dirty="0" smtClean="0"/>
              <a:t>(from Victoria, BC but great resources at different scales) </a:t>
            </a:r>
          </a:p>
          <a:p>
            <a:r>
              <a:rPr lang="en-US" dirty="0" smtClean="0">
                <a:hlinkClick r:id="rId5"/>
              </a:rPr>
              <a:t>Vancouver Resilient </a:t>
            </a:r>
            <a:r>
              <a:rPr lang="en-US" dirty="0" err="1" smtClean="0">
                <a:hlinkClick r:id="rId5"/>
              </a:rPr>
              <a:t>Neighbourhoods</a:t>
            </a:r>
            <a:r>
              <a:rPr lang="en-US" dirty="0" smtClean="0">
                <a:hlinkClick r:id="rId5"/>
              </a:rPr>
              <a:t> Project </a:t>
            </a:r>
            <a:endParaRPr lang="en-US" dirty="0" smtClean="0"/>
          </a:p>
          <a:p>
            <a:r>
              <a:rPr lang="en-US" dirty="0" smtClean="0">
                <a:hlinkClick r:id="rId6"/>
              </a:rPr>
              <a:t>Resilience Hub Costs </a:t>
            </a:r>
            <a:endParaRPr lang="en-US" dirty="0" smtClean="0"/>
          </a:p>
          <a:p>
            <a:r>
              <a:rPr lang="en-US" dirty="0" smtClean="0">
                <a:hlinkClick r:id="rId7"/>
              </a:rPr>
              <a:t>Faith and the Common Good Extreme Weather Resilience </a:t>
            </a:r>
            <a:endParaRPr lang="en-US" dirty="0" smtClean="0"/>
          </a:p>
          <a:p>
            <a:endParaRPr lang="en-US" dirty="0"/>
          </a:p>
          <a:p>
            <a:endParaRPr lang="en-US" dirty="0"/>
          </a:p>
          <a:p>
            <a:endParaRPr lang="en-US" dirty="0"/>
          </a:p>
          <a:p>
            <a:endParaRPr lang="en-US" b="0" dirty="0" smtClean="0"/>
          </a:p>
          <a:p>
            <a:endParaRPr lang="en-US" b="0" dirty="0"/>
          </a:p>
        </p:txBody>
      </p:sp>
    </p:spTree>
    <p:extLst>
      <p:ext uri="{BB962C8B-B14F-4D97-AF65-F5344CB8AC3E}">
        <p14:creationId xmlns:p14="http://schemas.microsoft.com/office/powerpoint/2010/main" val="1978309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a:xfrm>
            <a:off x="609600" y="377328"/>
            <a:ext cx="10972800" cy="1143000"/>
          </a:xfrm>
        </p:spPr>
        <p:txBody>
          <a:bodyPr/>
          <a:lstStyle/>
          <a:p>
            <a:r>
              <a:rPr lang="en-US" dirty="0" smtClean="0"/>
              <a:t>Resilience Hub Resources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a:bodyPr>
          <a:lstStyle/>
          <a:p>
            <a:r>
              <a:rPr lang="en-US" dirty="0" smtClean="0"/>
              <a:t>If you have Resilience/Adaptation Resources that you have found to be of significant value to you please do send them our way as we are trying to pull together a resilience/adaptation resource hub </a:t>
            </a:r>
          </a:p>
          <a:p>
            <a:r>
              <a:rPr lang="en-US" dirty="0"/>
              <a:t>Send them to Desi at </a:t>
            </a:r>
            <a:r>
              <a:rPr lang="en-US" dirty="0" smtClean="0">
                <a:hlinkClick r:id="rId2"/>
              </a:rPr>
              <a:t>DStefanova@cleanairpartnership.org</a:t>
            </a:r>
            <a:endParaRPr lang="en-US" dirty="0" smtClean="0"/>
          </a:p>
          <a:p>
            <a:pPr marL="0" indent="0">
              <a:buNone/>
            </a:pPr>
            <a:endParaRPr lang="en-US" dirty="0"/>
          </a:p>
          <a:p>
            <a:endParaRPr lang="en-US" dirty="0"/>
          </a:p>
          <a:p>
            <a:endParaRPr lang="en-US" dirty="0"/>
          </a:p>
          <a:p>
            <a:endParaRPr lang="en-US" b="0" dirty="0" smtClean="0"/>
          </a:p>
          <a:p>
            <a:endParaRPr lang="en-US" b="0" dirty="0"/>
          </a:p>
        </p:txBody>
      </p:sp>
    </p:spTree>
    <p:extLst>
      <p:ext uri="{BB962C8B-B14F-4D97-AF65-F5344CB8AC3E}">
        <p14:creationId xmlns:p14="http://schemas.microsoft.com/office/powerpoint/2010/main" val="356197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05928"/>
            <a:ext cx="12191999" cy="6252072"/>
          </a:xfrm>
          <a:prstGeom prst="rect">
            <a:avLst/>
          </a:prstGeom>
        </p:spPr>
      </p:pic>
    </p:spTree>
    <p:extLst>
      <p:ext uri="{BB962C8B-B14F-4D97-AF65-F5344CB8AC3E}">
        <p14:creationId xmlns:p14="http://schemas.microsoft.com/office/powerpoint/2010/main" val="84223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1461909"/>
            <a:ext cx="12192000" cy="5484226"/>
          </a:xfrm>
          <a:prstGeom prst="rect">
            <a:avLst/>
          </a:prstGeom>
        </p:spPr>
      </p:pic>
      <p:sp>
        <p:nvSpPr>
          <p:cNvPr id="8" name="Title 1">
            <a:extLst>
              <a:ext uri="{FF2B5EF4-FFF2-40B4-BE49-F238E27FC236}">
                <a16:creationId xmlns:a16="http://schemas.microsoft.com/office/drawing/2014/main" id="{A149953E-2E1C-EF48-950A-D784F434CA72}"/>
              </a:ext>
            </a:extLst>
          </p:cNvPr>
          <p:cNvSpPr>
            <a:spLocks noGrp="1"/>
          </p:cNvSpPr>
          <p:nvPr>
            <p:ph type="title"/>
          </p:nvPr>
        </p:nvSpPr>
        <p:spPr>
          <a:xfrm>
            <a:off x="1" y="345060"/>
            <a:ext cx="10972800" cy="1143000"/>
          </a:xfrm>
        </p:spPr>
        <p:txBody>
          <a:bodyPr/>
          <a:lstStyle/>
          <a:p>
            <a:r>
              <a:rPr lang="en-US" dirty="0" smtClean="0"/>
              <a:t>Town Of Ajax – Implementation Plan  </a:t>
            </a:r>
            <a:endParaRPr lang="en-US" dirty="0"/>
          </a:p>
        </p:txBody>
      </p:sp>
    </p:spTree>
    <p:extLst>
      <p:ext uri="{BB962C8B-B14F-4D97-AF65-F5344CB8AC3E}">
        <p14:creationId xmlns:p14="http://schemas.microsoft.com/office/powerpoint/2010/main" val="396952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Town Of Aurora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85000" lnSpcReduction="20000"/>
          </a:bodyPr>
          <a:lstStyle/>
          <a:p>
            <a:pPr lvl="0"/>
            <a:r>
              <a:rPr lang="en-US" dirty="0"/>
              <a:t>State of resiliency/adaptation planning (corporate and community Resiliency/Adaptation Plans): </a:t>
            </a:r>
            <a:endParaRPr lang="en-US" dirty="0" smtClean="0"/>
          </a:p>
          <a:p>
            <a:pPr lvl="0"/>
            <a:r>
              <a:rPr lang="en-US" dirty="0" smtClean="0"/>
              <a:t>Council </a:t>
            </a:r>
            <a:r>
              <a:rPr lang="en-US" dirty="0"/>
              <a:t>has conditionally approved 2020 budget for the Aurora Climate Change Adaptation plan, pending the release of the York Region Climate Change Action Plan (approx.. March 2020). The Town’s plan will have a corporate infrastructure focus, though there will be some community level analysis. The Regional plan is likely to have a community-level adaptation plan that can </a:t>
            </a:r>
            <a:r>
              <a:rPr lang="en-US" dirty="0" smtClean="0"/>
              <a:t>be incorporated </a:t>
            </a:r>
            <a:r>
              <a:rPr lang="en-US" dirty="0"/>
              <a:t>into the Town’s </a:t>
            </a:r>
            <a:r>
              <a:rPr lang="en-US" dirty="0" smtClean="0"/>
              <a:t>Official Plan.</a:t>
            </a:r>
            <a:endParaRPr lang="en-US" dirty="0"/>
          </a:p>
          <a:p>
            <a:pPr lvl="0"/>
            <a:r>
              <a:rPr lang="en-US" dirty="0"/>
              <a:t>Top priority actions that have been/will be advancing: </a:t>
            </a:r>
            <a:r>
              <a:rPr lang="en-US" dirty="0" smtClean="0"/>
              <a:t>putting </a:t>
            </a:r>
            <a:r>
              <a:rPr lang="en-US" dirty="0"/>
              <a:t>together the RFP sometime in the spring 2020, once the Regional plan is released. From that analysis, we will be able to identify top priorities. </a:t>
            </a:r>
          </a:p>
          <a:p>
            <a:pPr lvl="0"/>
            <a:r>
              <a:rPr lang="en-US" dirty="0" smtClean="0"/>
              <a:t>Identifying </a:t>
            </a:r>
            <a:r>
              <a:rPr lang="en-US" dirty="0"/>
              <a:t>needs to support municipal efforts: funding for adaptation plans/ implementation</a:t>
            </a:r>
          </a:p>
          <a:p>
            <a:endParaRPr lang="en-US" dirty="0"/>
          </a:p>
        </p:txBody>
      </p:sp>
    </p:spTree>
    <p:extLst>
      <p:ext uri="{BB962C8B-B14F-4D97-AF65-F5344CB8AC3E}">
        <p14:creationId xmlns:p14="http://schemas.microsoft.com/office/powerpoint/2010/main" val="234714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City of Brampton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5890352" cy="4538949"/>
          </a:xfrm>
        </p:spPr>
        <p:txBody>
          <a:bodyPr>
            <a:normAutofit fontScale="92500" lnSpcReduction="10000"/>
          </a:bodyPr>
          <a:lstStyle/>
          <a:p>
            <a:r>
              <a:rPr lang="en-US" dirty="0" smtClean="0">
                <a:hlinkClick r:id="rId2"/>
              </a:rPr>
              <a:t>Lighthouse Project: </a:t>
            </a:r>
            <a:r>
              <a:rPr lang="en-US" dirty="0" smtClean="0"/>
              <a:t>Working with faith based groups to serve as Resilience Hubs. </a:t>
            </a:r>
          </a:p>
          <a:p>
            <a:r>
              <a:rPr lang="en-US" dirty="0" smtClean="0"/>
              <a:t>Getting uptake in Hamilton,  Oakville, Burlington and Toronto  </a:t>
            </a:r>
          </a:p>
          <a:p>
            <a:r>
              <a:rPr lang="en-US" dirty="0" smtClean="0">
                <a:hlinkClick r:id="rId3"/>
              </a:rPr>
              <a:t>Link to Webinar on Brampton Project </a:t>
            </a:r>
            <a:endParaRPr lang="en-US" dirty="0" smtClean="0"/>
          </a:p>
          <a:p>
            <a:r>
              <a:rPr lang="en-US" dirty="0" smtClean="0"/>
              <a:t>Webinar to share an update on the transfer and implementation of this project is on the to do list.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237" y="2164826"/>
            <a:ext cx="5115499" cy="2909146"/>
          </a:xfrm>
          <a:prstGeom prst="rect">
            <a:avLst/>
          </a:prstGeom>
        </p:spPr>
      </p:pic>
    </p:spTree>
    <p:extLst>
      <p:ext uri="{BB962C8B-B14F-4D97-AF65-F5344CB8AC3E}">
        <p14:creationId xmlns:p14="http://schemas.microsoft.com/office/powerpoint/2010/main" val="324056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953E-2E1C-EF48-950A-D784F434CA72}"/>
              </a:ext>
            </a:extLst>
          </p:cNvPr>
          <p:cNvSpPr>
            <a:spLocks noGrp="1"/>
          </p:cNvSpPr>
          <p:nvPr>
            <p:ph type="title"/>
          </p:nvPr>
        </p:nvSpPr>
        <p:spPr/>
        <p:txBody>
          <a:bodyPr/>
          <a:lstStyle/>
          <a:p>
            <a:r>
              <a:rPr lang="en-US" dirty="0" smtClean="0"/>
              <a:t>City of Burlington </a:t>
            </a:r>
            <a:endParaRPr lang="en-US" dirty="0"/>
          </a:p>
        </p:txBody>
      </p:sp>
      <p:sp>
        <p:nvSpPr>
          <p:cNvPr id="3" name="Content Placeholder 2">
            <a:extLst>
              <a:ext uri="{FF2B5EF4-FFF2-40B4-BE49-F238E27FC236}">
                <a16:creationId xmlns:a16="http://schemas.microsoft.com/office/drawing/2014/main" id="{596A4930-6934-5D4C-9949-014B59988AF4}"/>
              </a:ext>
            </a:extLst>
          </p:cNvPr>
          <p:cNvSpPr>
            <a:spLocks noGrp="1"/>
          </p:cNvSpPr>
          <p:nvPr>
            <p:ph idx="1"/>
          </p:nvPr>
        </p:nvSpPr>
        <p:spPr>
          <a:xfrm>
            <a:off x="609600" y="1520328"/>
            <a:ext cx="10972800" cy="4919109"/>
          </a:xfrm>
        </p:spPr>
        <p:txBody>
          <a:bodyPr>
            <a:normAutofit fontScale="92500" lnSpcReduction="10000"/>
          </a:bodyPr>
          <a:lstStyle/>
          <a:p>
            <a:r>
              <a:rPr lang="en-US" dirty="0" smtClean="0"/>
              <a:t>Directed by Council have a Plan for their review by </a:t>
            </a:r>
            <a:r>
              <a:rPr lang="en-US" dirty="0"/>
              <a:t>Q1 </a:t>
            </a:r>
            <a:r>
              <a:rPr lang="en-US" dirty="0" smtClean="0"/>
              <a:t>2021</a:t>
            </a:r>
          </a:p>
          <a:p>
            <a:r>
              <a:rPr lang="en-US" dirty="0" err="1" smtClean="0"/>
              <a:t>Stormwater</a:t>
            </a:r>
            <a:r>
              <a:rPr lang="en-US" dirty="0" smtClean="0"/>
              <a:t> &amp; Climate Change Integration </a:t>
            </a:r>
          </a:p>
          <a:p>
            <a:r>
              <a:rPr lang="en-US" dirty="0" smtClean="0">
                <a:hlinkClick r:id="rId2"/>
              </a:rPr>
              <a:t>Flood Reports and Studies </a:t>
            </a:r>
            <a:endParaRPr lang="en-US" dirty="0" smtClean="0"/>
          </a:p>
          <a:p>
            <a:r>
              <a:rPr lang="en-US" dirty="0" err="1" smtClean="0">
                <a:hlinkClick r:id="rId3"/>
              </a:rPr>
              <a:t>Stormwater</a:t>
            </a:r>
            <a:r>
              <a:rPr lang="en-US" dirty="0" smtClean="0">
                <a:hlinkClick r:id="rId3"/>
              </a:rPr>
              <a:t> Management Projects </a:t>
            </a:r>
            <a:endParaRPr lang="en-US" dirty="0" smtClean="0"/>
          </a:p>
          <a:p>
            <a:r>
              <a:rPr lang="en-US" dirty="0" smtClean="0">
                <a:hlinkClick r:id="rId4"/>
              </a:rPr>
              <a:t>Homeowner Outreach on Flood Prevention </a:t>
            </a:r>
            <a:r>
              <a:rPr lang="en-US" dirty="0" smtClean="0"/>
              <a:t>(in partnership with Intact Centre) </a:t>
            </a:r>
          </a:p>
          <a:p>
            <a:r>
              <a:rPr lang="en-US" dirty="0" smtClean="0"/>
              <a:t>Advancing Resilience Hubs through </a:t>
            </a:r>
            <a:r>
              <a:rPr lang="en-US" dirty="0" err="1" smtClean="0"/>
              <a:t>BurlingtonReady</a:t>
            </a:r>
            <a:r>
              <a:rPr lang="en-US" dirty="0" smtClean="0"/>
              <a:t> (being led by Fire Department)</a:t>
            </a:r>
          </a:p>
          <a:p>
            <a:r>
              <a:rPr lang="en-US" dirty="0" smtClean="0"/>
              <a:t>Accepted into Compact of Mayor Showcase Cities Collaborative (peer to peer mentoring)  </a:t>
            </a:r>
          </a:p>
          <a:p>
            <a:endParaRPr lang="en-US" dirty="0"/>
          </a:p>
        </p:txBody>
      </p:sp>
    </p:spTree>
    <p:extLst>
      <p:ext uri="{BB962C8B-B14F-4D97-AF65-F5344CB8AC3E}">
        <p14:creationId xmlns:p14="http://schemas.microsoft.com/office/powerpoint/2010/main" val="2769535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AP Brand">
      <a:dk1>
        <a:srgbClr val="34505E"/>
      </a:dk1>
      <a:lt1>
        <a:sysClr val="window" lastClr="FFFFFF"/>
      </a:lt1>
      <a:dk2>
        <a:srgbClr val="1D6BB5"/>
      </a:dk2>
      <a:lt2>
        <a:srgbClr val="6D6E71"/>
      </a:lt2>
      <a:accent1>
        <a:srgbClr val="2C868E"/>
      </a:accent1>
      <a:accent2>
        <a:srgbClr val="92B6D8"/>
      </a:accent2>
      <a:accent3>
        <a:srgbClr val="789359"/>
      </a:accent3>
      <a:accent4>
        <a:srgbClr val="F5964F"/>
      </a:accent4>
      <a:accent5>
        <a:srgbClr val="71B7C5"/>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6B4FE31C-768A-DA43-9F96-FB4370CC1C40}" vid="{FD2DDF80-8706-A44A-84DB-1855AD1BC4B2}"/>
    </a:ext>
  </a:extLst>
</a:theme>
</file>

<file path=ppt/theme/theme2.xml><?xml version="1.0" encoding="utf-8"?>
<a:theme xmlns:a="http://schemas.openxmlformats.org/drawingml/2006/main" name="INNER SLIDES">
  <a:themeElements>
    <a:clrScheme name="CAP Brand">
      <a:dk1>
        <a:srgbClr val="34505E"/>
      </a:dk1>
      <a:lt1>
        <a:sysClr val="window" lastClr="FFFFFF"/>
      </a:lt1>
      <a:dk2>
        <a:srgbClr val="1D6BB5"/>
      </a:dk2>
      <a:lt2>
        <a:srgbClr val="6D6E71"/>
      </a:lt2>
      <a:accent1>
        <a:srgbClr val="2C868E"/>
      </a:accent1>
      <a:accent2>
        <a:srgbClr val="92B6D8"/>
      </a:accent2>
      <a:accent3>
        <a:srgbClr val="789359"/>
      </a:accent3>
      <a:accent4>
        <a:srgbClr val="F5964F"/>
      </a:accent4>
      <a:accent5>
        <a:srgbClr val="71B7C5"/>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NNER SLIDES">
  <a:themeElements>
    <a:clrScheme name="CAP Brand">
      <a:dk1>
        <a:srgbClr val="34505E"/>
      </a:dk1>
      <a:lt1>
        <a:sysClr val="window" lastClr="FFFFFF"/>
      </a:lt1>
      <a:dk2>
        <a:srgbClr val="1D6BB5"/>
      </a:dk2>
      <a:lt2>
        <a:srgbClr val="6D6E71"/>
      </a:lt2>
      <a:accent1>
        <a:srgbClr val="2C868E"/>
      </a:accent1>
      <a:accent2>
        <a:srgbClr val="92B6D8"/>
      </a:accent2>
      <a:accent3>
        <a:srgbClr val="789359"/>
      </a:accent3>
      <a:accent4>
        <a:srgbClr val="F5964F"/>
      </a:accent4>
      <a:accent5>
        <a:srgbClr val="71B7C5"/>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NNER SLIDES">
  <a:themeElements>
    <a:clrScheme name="CAP Brand">
      <a:dk1>
        <a:srgbClr val="34505E"/>
      </a:dk1>
      <a:lt1>
        <a:sysClr val="window" lastClr="FFFFFF"/>
      </a:lt1>
      <a:dk2>
        <a:srgbClr val="1D6BB5"/>
      </a:dk2>
      <a:lt2>
        <a:srgbClr val="6D6E71"/>
      </a:lt2>
      <a:accent1>
        <a:srgbClr val="2C868E"/>
      </a:accent1>
      <a:accent2>
        <a:srgbClr val="92B6D8"/>
      </a:accent2>
      <a:accent3>
        <a:srgbClr val="789359"/>
      </a:accent3>
      <a:accent4>
        <a:srgbClr val="F5964F"/>
      </a:accent4>
      <a:accent5>
        <a:srgbClr val="71B7C5"/>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3193</TotalTime>
  <Words>2322</Words>
  <Application>Microsoft Office PowerPoint</Application>
  <PresentationFormat>Widescreen</PresentationFormat>
  <Paragraphs>254</Paragraphs>
  <Slides>43</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43</vt:i4>
      </vt:variant>
    </vt:vector>
  </HeadingPairs>
  <TitlesOfParts>
    <vt:vector size="51" baseType="lpstr">
      <vt:lpstr>Arial</vt:lpstr>
      <vt:lpstr>Calibri</vt:lpstr>
      <vt:lpstr>Century Gothic</vt:lpstr>
      <vt:lpstr>Futura Bk BT</vt:lpstr>
      <vt:lpstr>Theme1</vt:lpstr>
      <vt:lpstr>INNER SLIDES</vt:lpstr>
      <vt:lpstr>1_INNER SLIDES</vt:lpstr>
      <vt:lpstr>2_INNER SLIDES</vt:lpstr>
      <vt:lpstr>Resilience/Adaptation Plan Updates  Update Scan as of  November 6th, 2019  </vt:lpstr>
      <vt:lpstr>Town Of Ajax </vt:lpstr>
      <vt:lpstr>PowerPoint Presentation</vt:lpstr>
      <vt:lpstr>PowerPoint Presentation</vt:lpstr>
      <vt:lpstr>PowerPoint Presentation</vt:lpstr>
      <vt:lpstr>Town Of Ajax – Implementation Plan  </vt:lpstr>
      <vt:lpstr>Town Of Aurora </vt:lpstr>
      <vt:lpstr>City of Brampton </vt:lpstr>
      <vt:lpstr>City of Burlington </vt:lpstr>
      <vt:lpstr>Town of Caledon </vt:lpstr>
      <vt:lpstr>Town of Clarington </vt:lpstr>
      <vt:lpstr>Durham Region </vt:lpstr>
      <vt:lpstr>City of Guelph </vt:lpstr>
      <vt:lpstr>Halton Region </vt:lpstr>
      <vt:lpstr>Town of Halton Hills </vt:lpstr>
      <vt:lpstr>City of Hamilton </vt:lpstr>
      <vt:lpstr>Township of King </vt:lpstr>
      <vt:lpstr>City of London </vt:lpstr>
      <vt:lpstr>City of Markham </vt:lpstr>
      <vt:lpstr>City of Mississauga </vt:lpstr>
      <vt:lpstr>Town of Newmarket </vt:lpstr>
      <vt:lpstr>Town of Oakville </vt:lpstr>
      <vt:lpstr>Town of Oakville (cont…) </vt:lpstr>
      <vt:lpstr>Town of Orangeville</vt:lpstr>
      <vt:lpstr>City of Oshawa </vt:lpstr>
      <vt:lpstr>Peel Region </vt:lpstr>
      <vt:lpstr>City of Pickering </vt:lpstr>
      <vt:lpstr>City of Richmond Hill </vt:lpstr>
      <vt:lpstr>City of Richmond Hill </vt:lpstr>
      <vt:lpstr>City of Richmond Hill </vt:lpstr>
      <vt:lpstr>City of Toronto </vt:lpstr>
      <vt:lpstr>City of Toronto </vt:lpstr>
      <vt:lpstr>City of Toronto Resilient Strategy Actions </vt:lpstr>
      <vt:lpstr>City of Vaughan </vt:lpstr>
      <vt:lpstr>Town of Whitby </vt:lpstr>
      <vt:lpstr>City of Windsor </vt:lpstr>
      <vt:lpstr>Region of Waterloo </vt:lpstr>
      <vt:lpstr>York Region </vt:lpstr>
      <vt:lpstr>Clean Air Council Recent Adaptation Meetings/Webinars </vt:lpstr>
      <vt:lpstr>Clean Air Council Top Priorities </vt:lpstr>
      <vt:lpstr>Other Possible to dos </vt:lpstr>
      <vt:lpstr>Resilience Hub Resources </vt:lpstr>
      <vt:lpstr>Resilience Hub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 GDS Webinar</dc:title>
  <dc:creator>Kevin Behan</dc:creator>
  <cp:lastModifiedBy>Desislava Stefanova</cp:lastModifiedBy>
  <cp:revision>62</cp:revision>
  <dcterms:created xsi:type="dcterms:W3CDTF">2019-10-04T15:33:43Z</dcterms:created>
  <dcterms:modified xsi:type="dcterms:W3CDTF">2019-12-05T18:35:24Z</dcterms:modified>
</cp:coreProperties>
</file>