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48" r:id="rId2"/>
    <p:sldMasterId id="2147483664" r:id="rId3"/>
  </p:sldMasterIdLst>
  <p:notesMasterIdLst>
    <p:notesMasterId r:id="rId24"/>
  </p:notesMasterIdLst>
  <p:sldIdLst>
    <p:sldId id="256" r:id="rId4"/>
    <p:sldId id="282" r:id="rId5"/>
    <p:sldId id="266" r:id="rId6"/>
    <p:sldId id="262" r:id="rId7"/>
    <p:sldId id="265" r:id="rId8"/>
    <p:sldId id="267" r:id="rId9"/>
    <p:sldId id="270" r:id="rId10"/>
    <p:sldId id="273" r:id="rId11"/>
    <p:sldId id="272" r:id="rId12"/>
    <p:sldId id="264" r:id="rId13"/>
    <p:sldId id="274" r:id="rId14"/>
    <p:sldId id="283" r:id="rId15"/>
    <p:sldId id="275" r:id="rId16"/>
    <p:sldId id="276" r:id="rId17"/>
    <p:sldId id="277" r:id="rId18"/>
    <p:sldId id="278" r:id="rId19"/>
    <p:sldId id="279" r:id="rId20"/>
    <p:sldId id="284" r:id="rId21"/>
    <p:sldId id="285" r:id="rId22"/>
    <p:sldId id="280" r:id="rId2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1E3C70"/>
    <a:srgbClr val="AB4600"/>
    <a:srgbClr val="1D6BB5"/>
    <a:srgbClr val="757575"/>
    <a:srgbClr val="3C6C6D"/>
    <a:srgbClr val="3C6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51" autoAdjust="0"/>
    <p:restoredTop sz="58974" autoAdjust="0"/>
  </p:normalViewPr>
  <p:slideViewPr>
    <p:cSldViewPr snapToGrid="0" snapToObjects="1">
      <p:cViewPr varScale="1">
        <p:scale>
          <a:sx n="40" d="100"/>
          <a:sy n="40" d="100"/>
        </p:scale>
        <p:origin x="1296" y="31"/>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97D051-6C63-4A40-AA46-C9F87CE8AE2A}" type="datetimeFigureOut">
              <a:rPr lang="en-CA" smtClean="0"/>
              <a:pPr/>
              <a:t>2019-11-27</a:t>
            </a:fld>
            <a:endParaRPr lang="en-CA"/>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53D74C-D184-41D8-B0FC-2A7ED39A05BC}" type="slidenum">
              <a:rPr lang="en-CA" smtClean="0"/>
              <a:pPr/>
              <a:t>‹#›</a:t>
            </a:fld>
            <a:endParaRPr lang="en-CA"/>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a 5 year cross Canada study, integrating data on infrastructure and demography with cultural and social encouragement to cycle for transportation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two of us represent a couple of the many partners in this research, including other faculty and students at U of T, SFU and McGill</a:t>
            </a:r>
          </a:p>
          <a:p>
            <a:endParaRPr lang="en-US" dirty="0"/>
          </a:p>
        </p:txBody>
      </p:sp>
      <p:sp>
        <p:nvSpPr>
          <p:cNvPr id="4" name="Slide Number Placeholder 3"/>
          <p:cNvSpPr>
            <a:spLocks noGrp="1"/>
          </p:cNvSpPr>
          <p:nvPr>
            <p:ph type="sldNum" sz="quarter" idx="5"/>
          </p:nvPr>
        </p:nvSpPr>
        <p:spPr/>
        <p:txBody>
          <a:bodyPr/>
          <a:lstStyle/>
          <a:p>
            <a:fld id="{9B53D74C-D184-41D8-B0FC-2A7ED39A05BC}" type="slidenum">
              <a:rPr lang="en-CA" smtClean="0"/>
              <a:pPr/>
              <a:t>1</a:t>
            </a:fld>
            <a:endParaRPr lang="en-CA"/>
          </a:p>
        </p:txBody>
      </p:sp>
    </p:spTree>
    <p:extLst>
      <p:ext uri="{BB962C8B-B14F-4D97-AF65-F5344CB8AC3E}">
        <p14:creationId xmlns:p14="http://schemas.microsoft.com/office/powerpoint/2010/main" val="24323900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a:t>Scarborough is a suburb east of Toronto, where cycling is below 1% of all trips. </a:t>
            </a:r>
          </a:p>
          <a:p>
            <a:endParaRPr lang="en-CA" dirty="0"/>
          </a:p>
          <a:p>
            <a:r>
              <a:rPr lang="en-CA" dirty="0"/>
              <a:t>In 2015, TCAT launched a project called ‘Scarborough Cycles: Building Bike Culture Beyond Downtown”. We worked with </a:t>
            </a:r>
            <a:r>
              <a:rPr lang="en-CA" dirty="0" err="1"/>
              <a:t>with</a:t>
            </a:r>
            <a:r>
              <a:rPr lang="en-CA" dirty="0"/>
              <a:t> Dr. </a:t>
            </a:r>
            <a:r>
              <a:rPr lang="en-CA" dirty="0" err="1"/>
              <a:t>Savan’s</a:t>
            </a:r>
            <a:r>
              <a:rPr lang="en-CA" dirty="0"/>
              <a:t> group at the University of Toronto, and two organizations with expertise in cycling programming: Cycle Toronto and </a:t>
            </a:r>
            <a:r>
              <a:rPr lang="en-CA" dirty="0" err="1"/>
              <a:t>CultureLink</a:t>
            </a:r>
            <a:r>
              <a:rPr lang="en-CA" dirty="0"/>
              <a:t> Settlement and Community Services. </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 started by identifying areas in Scarborough that had significant potential for cycling. The impulse is to see suburban neighbourhoods as all the same and all equally unsuited to cycling. In fact, the suburbs are diverse, and some neighbourhoods are more conducive to cycling than others. To find them, we mapped factors related to cycling, such as the percentage of trips under 5km, the average number of vehicles per adult in a household, and the density of cycling infrastructure.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We then looked for local partners to host community bike hubs in those neighbourhoods with high cycling potential. The partners had no experience delivering cycling programming, but they did have mandates that included health, environmental or community-building goals. We launched cycling programs out of their locations and gradually over two years, we devolved responsibility over to the local partners. Now, four years later, the local hosts are continuing to run the programs. </a:t>
            </a:r>
          </a:p>
          <a:p>
            <a:endParaRPr lang="en-CA" dirty="0"/>
          </a:p>
          <a:p>
            <a:r>
              <a:rPr lang="en-CA" dirty="0"/>
              <a:t>And the community response has been phenomenal. Over four years, we had over 6,000 participants in programs covering bike repair, workshops, rides, mentorship and advocacy, and we can see the culture norms starting to shift. </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9B53D74C-D184-41D8-B0FC-2A7ED39A05BC}" type="slidenum">
              <a:rPr lang="en-CA" smtClean="0"/>
              <a:pPr/>
              <a:t>10</a:t>
            </a:fld>
            <a:endParaRPr lang="en-CA"/>
          </a:p>
        </p:txBody>
      </p:sp>
    </p:spTree>
    <p:extLst>
      <p:ext uri="{BB962C8B-B14F-4D97-AF65-F5344CB8AC3E}">
        <p14:creationId xmlns:p14="http://schemas.microsoft.com/office/powerpoint/2010/main" val="24708093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kern="1200" baseline="0" dirty="0">
                <a:solidFill>
                  <a:schemeClr val="tx1"/>
                </a:solidFill>
                <a:latin typeface="+mn-lt"/>
                <a:ea typeface="+mn-ea"/>
                <a:cs typeface="+mn-cs"/>
              </a:rPr>
              <a:t>As in the example I just described, we’ve found that partnerships have been key to the success of cycling projects in suburban and small communities. </a:t>
            </a:r>
          </a:p>
          <a:p>
            <a:endParaRPr lang="en-CA" sz="1200" b="0" i="0" kern="1200" baseline="0" dirty="0">
              <a:solidFill>
                <a:schemeClr val="tx1"/>
              </a:solidFill>
              <a:effectLst/>
              <a:latin typeface="+mn-lt"/>
              <a:ea typeface="+mn-ea"/>
              <a:cs typeface="+mn-cs"/>
            </a:endParaRPr>
          </a:p>
          <a:p>
            <a:r>
              <a:rPr lang="en-CA" sz="1200" b="0" i="0" kern="1200" baseline="0" dirty="0">
                <a:solidFill>
                  <a:schemeClr val="tx1"/>
                </a:solidFill>
                <a:effectLst/>
                <a:latin typeface="+mn-lt"/>
                <a:ea typeface="+mn-ea"/>
                <a:cs typeface="+mn-cs"/>
              </a:rPr>
              <a:t>Data can play a role in building these partnerships by identifying cross-cutting benefits. </a:t>
            </a:r>
          </a:p>
          <a:p>
            <a:endParaRPr lang="en-CA" sz="1200" b="0" i="0" kern="1200" dirty="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As part of this project, we conducted a scan of benefits of increased cycling, and evaluated the evidence behind these benefits. We created a list of benefits that have all been demonstrated through multiple research studies with rigorous methodologies and consistent results. We then provided recommendations for ways cycling professionals can practically apply the established research to their own context, in order to build cross-sectoral support for cycling plans and projects. </a:t>
            </a:r>
            <a:endParaRPr lang="en-CA" sz="1200" b="0" i="0" kern="1200" baseline="0" dirty="0">
              <a:solidFill>
                <a:schemeClr val="tx1"/>
              </a:solidFill>
              <a:effectLst/>
              <a:latin typeface="+mn-lt"/>
              <a:ea typeface="+mn-ea"/>
              <a:cs typeface="+mn-cs"/>
            </a:endParaRPr>
          </a:p>
          <a:p>
            <a:endParaRPr lang="en-CA"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53D74C-D184-41D8-B0FC-2A7ED39A05BC}" type="slidenum">
              <a:rPr lang="en-CA" smtClean="0"/>
              <a:pPr/>
              <a:t>11</a:t>
            </a:fld>
            <a:endParaRPr lang="en-C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sz="1200" b="0" kern="1200" baseline="0" dirty="0">
              <a:solidFill>
                <a:schemeClr val="tx1"/>
              </a:solidFill>
              <a:latin typeface="+mn-lt"/>
              <a:ea typeface="+mn-ea"/>
              <a:cs typeface="+mn-cs"/>
            </a:endParaRPr>
          </a:p>
          <a:p>
            <a:r>
              <a:rPr lang="en-CA" b="0" dirty="0"/>
              <a:t>Continuing to move outwards through the spheres, we’re now on policy. </a:t>
            </a:r>
          </a:p>
          <a:p>
            <a:endParaRPr lang="en-CA" b="0" dirty="0"/>
          </a:p>
          <a:p>
            <a:r>
              <a:rPr lang="en-CA" b="0" dirty="0"/>
              <a:t>Establishing a cycling plan as a policy document puts cycling on the table and makes it a legitimate part of the transportation planning discussion. It can also spark major investments, and we’ve seen how it results in changes in the structure of local transportation planning departments to create staff positions dedicated to cycling.</a:t>
            </a:r>
          </a:p>
          <a:p>
            <a:endParaRPr lang="en-CA" b="0" dirty="0"/>
          </a:p>
          <a:p>
            <a:r>
              <a:rPr lang="en-CA" sz="1200" b="0" kern="1200" baseline="0" dirty="0">
                <a:solidFill>
                  <a:schemeClr val="tx1"/>
                </a:solidFill>
                <a:latin typeface="+mn-lt"/>
                <a:ea typeface="+mn-ea"/>
                <a:cs typeface="+mn-cs"/>
              </a:rPr>
              <a:t>However, policies outside of the cycling plan also have an influence – for example, built environment and land use planning, parking policy and restrictions on car use. </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Policies coordinated with each other and implemented in conjunction with programming will have a greater impact than any single policy action undertaken on its own.</a:t>
            </a:r>
            <a:r>
              <a:rPr lang="en-CA" b="0" dirty="0"/>
              <a:t> </a:t>
            </a:r>
          </a:p>
        </p:txBody>
      </p:sp>
      <p:sp>
        <p:nvSpPr>
          <p:cNvPr id="4" name="Slide Number Placeholder 3"/>
          <p:cNvSpPr>
            <a:spLocks noGrp="1"/>
          </p:cNvSpPr>
          <p:nvPr>
            <p:ph type="sldNum" sz="quarter" idx="10"/>
          </p:nvPr>
        </p:nvSpPr>
        <p:spPr/>
        <p:txBody>
          <a:bodyPr/>
          <a:lstStyle/>
          <a:p>
            <a:fld id="{9B53D74C-D184-41D8-B0FC-2A7ED39A05BC}" type="slidenum">
              <a:rPr lang="en-CA" smtClean="0"/>
              <a:pPr/>
              <a:t>12</a:t>
            </a:fld>
            <a:endParaRPr lang="en-CA"/>
          </a:p>
        </p:txBody>
      </p:sp>
    </p:spTree>
    <p:extLst>
      <p:ext uri="{BB962C8B-B14F-4D97-AF65-F5344CB8AC3E}">
        <p14:creationId xmlns:p14="http://schemas.microsoft.com/office/powerpoint/2010/main" val="16021484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dirty="0"/>
              <a:t>An example of a Canadian city where coordinated efforts have paid off is Montreal. </a:t>
            </a:r>
          </a:p>
          <a:p>
            <a:endParaRPr lang="en-CA" dirty="0"/>
          </a:p>
          <a:p>
            <a:r>
              <a:rPr lang="en-CA" dirty="0"/>
              <a:t>As we saw on the map earlier, over the past twenty years, cycling</a:t>
            </a:r>
            <a:r>
              <a:rPr lang="en-CA" baseline="0" dirty="0"/>
              <a:t> has grown 176% in Montreal. </a:t>
            </a:r>
          </a:p>
          <a:p>
            <a:endParaRPr lang="en-CA" baseline="0" dirty="0"/>
          </a:p>
          <a:p>
            <a:pPr marL="0" marR="0" indent="0" algn="l" defTabSz="914400" rtl="0" eaLnBrk="1" fontAlgn="auto" latinLnBrk="0" hangingPunct="1">
              <a:lnSpc>
                <a:spcPct val="100000"/>
              </a:lnSpc>
              <a:spcBef>
                <a:spcPts val="0"/>
              </a:spcBef>
              <a:spcAft>
                <a:spcPts val="0"/>
              </a:spcAft>
              <a:buClrTx/>
              <a:buSzTx/>
              <a:buFontTx/>
              <a:buChar char="-"/>
              <a:tabLst/>
              <a:defRPr/>
            </a:pPr>
            <a:r>
              <a:rPr lang="en-CA" baseline="0" dirty="0"/>
              <a:t> What’s interesting is that some of the first steps they took twenty years ago were around building culture: In 1999, </a:t>
            </a:r>
            <a:r>
              <a:rPr lang="en-CA" baseline="0" dirty="0" err="1"/>
              <a:t>Vélo</a:t>
            </a:r>
            <a:r>
              <a:rPr lang="en-CA" baseline="0" dirty="0"/>
              <a:t> Québec started hosting a large-scale, family friendly Bike Festival, which is still going on today, and closes the streets to cars so thousands of cyclists can ride together.   </a:t>
            </a:r>
          </a:p>
          <a:p>
            <a:pPr marL="0" marR="0" indent="0" algn="l" defTabSz="914400" rtl="0" eaLnBrk="1" fontAlgn="auto" latinLnBrk="0" hangingPunct="1">
              <a:lnSpc>
                <a:spcPct val="100000"/>
              </a:lnSpc>
              <a:spcBef>
                <a:spcPts val="0"/>
              </a:spcBef>
              <a:spcAft>
                <a:spcPts val="0"/>
              </a:spcAft>
              <a:buClrTx/>
              <a:buSzTx/>
              <a:buFontTx/>
              <a:buChar char="-"/>
              <a:tabLst/>
              <a:defRPr/>
            </a:pPr>
            <a:endParaRPr lang="en-CA" b="1" baseline="0" dirty="0"/>
          </a:p>
          <a:p>
            <a:pPr>
              <a:buFontTx/>
              <a:buChar char="-"/>
            </a:pPr>
            <a:r>
              <a:rPr lang="en-CA" baseline="0" dirty="0"/>
              <a:t> In the early 2000s, the City started work on a new cycling plan, and increased the number of staff working on cycling from two to 14. </a:t>
            </a:r>
          </a:p>
          <a:p>
            <a:pPr>
              <a:buFontTx/>
              <a:buChar char="-"/>
            </a:pPr>
            <a:endParaRPr lang="en-CA" baseline="0" dirty="0"/>
          </a:p>
          <a:p>
            <a:pPr>
              <a:buFontTx/>
              <a:buChar char="-"/>
            </a:pPr>
            <a:r>
              <a:rPr lang="en-CA" baseline="0" dirty="0"/>
              <a:t>The plan led to major infrastructure expansion. In five years, the City built 200km of bike lanes, including the first separated cycle track in North America to go through a major downtown. </a:t>
            </a:r>
          </a:p>
          <a:p>
            <a:pPr>
              <a:buFontTx/>
              <a:buNone/>
            </a:pPr>
            <a:endParaRPr lang="en-CA" baseline="0" dirty="0"/>
          </a:p>
          <a:p>
            <a:pPr marL="171450" indent="-171450">
              <a:buFontTx/>
              <a:buChar char="-"/>
            </a:pPr>
            <a:r>
              <a:rPr lang="en-CA" baseline="0" dirty="0"/>
              <a:t>Infrastructure expansion has been paired with other policy and program efforts including a bike share system, a four season cycling network, policies that close some streets to cars all summer long, and community bike hubs to help marginalized populations access cycling</a:t>
            </a:r>
          </a:p>
          <a:p>
            <a:pPr marL="171450" indent="-171450">
              <a:buFontTx/>
              <a:buChar char="-"/>
            </a:pPr>
            <a:endParaRPr lang="en-CA" baseline="0" dirty="0"/>
          </a:p>
          <a:p>
            <a:pPr marL="171450" indent="-171450">
              <a:buFontTx/>
              <a:buChar char="-"/>
            </a:pPr>
            <a:endParaRPr lang="en-CA" baseline="0" dirty="0"/>
          </a:p>
          <a:p>
            <a:pPr marL="171450" indent="-171450">
              <a:buFontTx/>
              <a:buChar char="-"/>
            </a:pPr>
            <a:endParaRPr lang="en-CA" baseline="0" dirty="0"/>
          </a:p>
          <a:p>
            <a:pPr marL="0" marR="0" indent="0" algn="l" defTabSz="914400" rtl="0" eaLnBrk="1" fontAlgn="auto" latinLnBrk="0" hangingPunct="1">
              <a:lnSpc>
                <a:spcPct val="100000"/>
              </a:lnSpc>
              <a:spcBef>
                <a:spcPts val="0"/>
              </a:spcBef>
              <a:spcAft>
                <a:spcPts val="0"/>
              </a:spcAft>
              <a:buClrTx/>
              <a:buSzTx/>
              <a:buFontTx/>
              <a:buChar char="-"/>
              <a:tabLst/>
              <a:defRPr/>
            </a:pPr>
            <a:endParaRPr lang="en-CA" baseline="0" dirty="0"/>
          </a:p>
          <a:p>
            <a:pPr>
              <a:buFontTx/>
              <a:buNone/>
            </a:pPr>
            <a:r>
              <a:rPr lang="en-CA" baseline="0" dirty="0"/>
              <a:t> </a:t>
            </a:r>
            <a:endParaRPr lang="en-CA" dirty="0"/>
          </a:p>
        </p:txBody>
      </p:sp>
      <p:sp>
        <p:nvSpPr>
          <p:cNvPr id="4" name="Slide Number Placeholder 3"/>
          <p:cNvSpPr>
            <a:spLocks noGrp="1"/>
          </p:cNvSpPr>
          <p:nvPr>
            <p:ph type="sldNum" sz="quarter" idx="10"/>
          </p:nvPr>
        </p:nvSpPr>
        <p:spPr/>
        <p:txBody>
          <a:bodyPr/>
          <a:lstStyle/>
          <a:p>
            <a:fld id="{9B53D74C-D184-41D8-B0FC-2A7ED39A05BC}" type="slidenum">
              <a:rPr lang="en-CA" smtClean="0"/>
              <a:pPr/>
              <a:t>13</a:t>
            </a:fld>
            <a:endParaRPr lang="en-C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kern="1200" baseline="0" dirty="0">
                <a:solidFill>
                  <a:schemeClr val="tx1"/>
                </a:solidFill>
                <a:latin typeface="+mn-lt"/>
                <a:ea typeface="+mn-ea"/>
                <a:cs typeface="+mn-cs"/>
              </a:rPr>
              <a:t>Our next sphere is Built Environment, and this is where we talk about infrastructure directly, although it’s already been mentioned a number of times in relation to the other four themes. We know that installing cycling infrastructure can improve cyclist safety dramatically, and this translates into more cycling. </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In Canada, over the past twenty years, cycling </a:t>
            </a:r>
            <a:r>
              <a:rPr lang="en-CA" sz="1200" kern="1200" baseline="0" dirty="0">
                <a:solidFill>
                  <a:schemeClr val="tx1"/>
                </a:solidFill>
                <a:latin typeface="+mn-lt"/>
                <a:ea typeface="+mn-ea"/>
                <a:cs typeface="+mn-cs"/>
              </a:rPr>
              <a:t>has seen larger increases in places with more on-street infrastructure.  </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In fact, the top neighbourhoods for cycling in Canada in 2016 had almost four times more cycling infrastructure than neighbourhoods with less cycling. </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It’s important to remember that a regular grid pattern of low-speed streets can supplement a dedicated cycling network by providing quiet alternatives to the main road. Canadian cities and towns that have more four-way intersections have also seen larger increase in cycling.</a:t>
            </a:r>
          </a:p>
          <a:p>
            <a:endParaRPr lang="en-CA"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53D74C-D184-41D8-B0FC-2A7ED39A05BC}" type="slidenum">
              <a:rPr lang="en-CA" smtClean="0"/>
              <a:pPr/>
              <a:t>14</a:t>
            </a:fld>
            <a:endParaRPr lang="en-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In terms of examples, there</a:t>
            </a:r>
            <a:r>
              <a:rPr lang="en-CA" baseline="0" dirty="0"/>
              <a:t> are many excellent design guides out there, which we didn’t want to replicate. We did find, however, that there was a gap in costing information of Canadian example projects, both on the infrastructure side and on the programming side. So in tandem with our Guide, we also released a catalogue of 29 infrastructure measures and 11 cycling programs found in Canadian cities, with a description of the resources and costs involved for each. </a:t>
            </a:r>
          </a:p>
          <a:p>
            <a:endParaRPr lang="en-CA" baseline="0" dirty="0"/>
          </a:p>
          <a:p>
            <a:r>
              <a:rPr lang="en-CA" baseline="0" dirty="0"/>
              <a:t>I encourage to head to our website and download the Catalogue if you’re interested. One takeaway for us was just how cheaply many of these interventions can be implemented, using semi-permanent materials like planters and modular curbs. But even more expensive projects, though, are affordable when compared with roadway construction for cars. </a:t>
            </a:r>
            <a:endParaRPr lang="en-CA" dirty="0"/>
          </a:p>
        </p:txBody>
      </p:sp>
      <p:sp>
        <p:nvSpPr>
          <p:cNvPr id="4" name="Slide Number Placeholder 3"/>
          <p:cNvSpPr>
            <a:spLocks noGrp="1"/>
          </p:cNvSpPr>
          <p:nvPr>
            <p:ph type="sldNum" sz="quarter" idx="10"/>
          </p:nvPr>
        </p:nvSpPr>
        <p:spPr/>
        <p:txBody>
          <a:bodyPr/>
          <a:lstStyle/>
          <a:p>
            <a:fld id="{9B53D74C-D184-41D8-B0FC-2A7ED39A05BC}" type="slidenum">
              <a:rPr lang="en-CA" smtClean="0"/>
              <a:pPr/>
              <a:t>15</a:t>
            </a:fld>
            <a:endParaRPr lang="en-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kern="1200" baseline="0" dirty="0">
                <a:solidFill>
                  <a:schemeClr val="tx1"/>
                </a:solidFill>
                <a:latin typeface="+mn-lt"/>
                <a:ea typeface="+mn-ea"/>
                <a:cs typeface="+mn-cs"/>
              </a:rPr>
              <a:t>And now we’re on our final sphere: the Natural Environment</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Cold winters and hilly topography both present challenges for travel by bike. But it’s a mistake to let that be the end of the conversation.  </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If you work in cycling in Canada, you’ve no doubt heard someone say, ‘Cycling is great, but what about the other six months of the year?’ This critique is not based in evidence. Even in Canada’s snowiest cities, Ottawa, Montreal, Winnipeg and Calgary, the average number of days per year where they receive any snow is 54.  Which leaves many cold, clear days for cycling, if the road is clean and ice-free. As we’ve seen, Montreal has experienced enormous growth in cycling trips.  So there are other factors at play here, and while municipalities cannot change the weather or the landscape, they can mitigate against their impacts.</a:t>
            </a:r>
          </a:p>
          <a:p>
            <a:endParaRPr lang="en-CA" sz="1200" b="0" kern="1200" baseline="0" dirty="0">
              <a:solidFill>
                <a:schemeClr val="tx1"/>
              </a:solidFill>
              <a:latin typeface="+mn-lt"/>
              <a:ea typeface="+mn-ea"/>
              <a:cs typeface="+mn-cs"/>
            </a:endParaRPr>
          </a:p>
          <a:p>
            <a:endParaRPr lang="en-CA"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53D74C-D184-41D8-B0FC-2A7ED39A05BC}" type="slidenum">
              <a:rPr lang="en-CA" smtClean="0"/>
              <a:pPr/>
              <a:t>16</a:t>
            </a:fld>
            <a:endParaRPr lang="en-C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Tx/>
              <a:buNone/>
            </a:pPr>
            <a:r>
              <a:rPr lang="en-CA" baseline="0" dirty="0"/>
              <a:t>I chose Calgary as an example. Calgary is city known for its cold, and not really for its cycling, but that’s beginning to change. </a:t>
            </a:r>
          </a:p>
          <a:p>
            <a:pPr>
              <a:buFontTx/>
              <a:buNone/>
            </a:pPr>
            <a:endParaRPr lang="en-CA" baseline="0" dirty="0"/>
          </a:p>
          <a:p>
            <a:pPr>
              <a:buFontTx/>
              <a:buChar char="-"/>
            </a:pPr>
            <a:r>
              <a:rPr lang="en-CA" baseline="0" dirty="0"/>
              <a:t>They installed cycle tracks going right through their downtown and are now seeing winter cycling numbers there that are comparable to summer cycling numbers before the cycle tracks were implemented</a:t>
            </a:r>
          </a:p>
          <a:p>
            <a:pPr>
              <a:buFontTx/>
              <a:buChar char="-"/>
            </a:pPr>
            <a:r>
              <a:rPr lang="en-CA" baseline="0" dirty="0"/>
              <a:t> The downtown cycle tracks are classified as Priority 1 for snow-clearing, meaning that they are cleared within 24 hours of a snowfall.  All other on-street bike lanes are Priority 2, meaning they are cleared within 48 hours. </a:t>
            </a:r>
          </a:p>
          <a:p>
            <a:pPr>
              <a:buFontTx/>
              <a:buChar char="-"/>
            </a:pPr>
            <a:r>
              <a:rPr lang="en-CA" baseline="0" dirty="0"/>
              <a:t> This past year, they also ran a promotional campaign around winter riding, including a winter cycling photo booth and ‘Who bikes in the winter?’ profiles, which told the story of everyday Calgarians who bike year round.</a:t>
            </a:r>
          </a:p>
        </p:txBody>
      </p:sp>
      <p:sp>
        <p:nvSpPr>
          <p:cNvPr id="4" name="Slide Number Placeholder 3"/>
          <p:cNvSpPr>
            <a:spLocks noGrp="1"/>
          </p:cNvSpPr>
          <p:nvPr>
            <p:ph type="sldNum" sz="quarter" idx="10"/>
          </p:nvPr>
        </p:nvSpPr>
        <p:spPr/>
        <p:txBody>
          <a:bodyPr/>
          <a:lstStyle/>
          <a:p>
            <a:fld id="{9B53D74C-D184-41D8-B0FC-2A7ED39A05BC}" type="slidenum">
              <a:rPr lang="en-CA" smtClean="0"/>
              <a:pPr/>
              <a:t>17</a:t>
            </a:fld>
            <a:endParaRPr lang="en-C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fontAlgn="base" latinLnBrk="0"/>
            <a:r>
              <a:rPr lang="en-CA" sz="1200" b="0" i="0" kern="1200" dirty="0">
                <a:solidFill>
                  <a:schemeClr val="tx1"/>
                </a:solidFill>
                <a:effectLst/>
                <a:latin typeface="+mn-lt"/>
                <a:ea typeface="+mn-ea"/>
                <a:cs typeface="+mn-cs"/>
              </a:rPr>
              <a:t>•</a:t>
            </a:r>
            <a:r>
              <a:rPr lang="en-CA" sz="1200" b="1" i="0" kern="1200" dirty="0">
                <a:solidFill>
                  <a:schemeClr val="tx1"/>
                </a:solidFill>
                <a:effectLst/>
                <a:latin typeface="+mn-lt"/>
                <a:ea typeface="+mn-ea"/>
                <a:cs typeface="+mn-cs"/>
              </a:rPr>
              <a:t>Expanding Community-Based Research</a:t>
            </a:r>
            <a:endParaRPr lang="en-CA" sz="1200" b="0" i="0" kern="1200" dirty="0">
              <a:solidFill>
                <a:schemeClr val="tx1"/>
              </a:solidFill>
              <a:effectLst/>
              <a:latin typeface="+mn-lt"/>
              <a:ea typeface="+mn-ea"/>
              <a:cs typeface="+mn-cs"/>
            </a:endParaRPr>
          </a:p>
          <a:p>
            <a:pPr rtl="0" fontAlgn="base" latinLnBrk="0"/>
            <a:r>
              <a:rPr lang="en-CA" sz="1200" b="0" i="0" kern="1200" dirty="0">
                <a:solidFill>
                  <a:schemeClr val="tx1"/>
                </a:solidFill>
                <a:effectLst/>
                <a:latin typeface="+mn-lt"/>
                <a:ea typeface="+mn-ea"/>
                <a:cs typeface="+mn-cs"/>
              </a:rPr>
              <a:t>-A lot of work being done by community groups, cycling advocacy groups, as well as municipal staff – collaboration with academic researchers can improve program promotion, design and evaluation. But CBR requires compromise and negotiation to align contrasting researcher and professional agendas</a:t>
            </a:r>
          </a:p>
          <a:p>
            <a:pPr marL="0" indent="0">
              <a:buFontTx/>
              <a:buNone/>
            </a:pPr>
            <a:r>
              <a:rPr lang="en-CA" b="0" dirty="0">
                <a:solidFill>
                  <a:schemeClr val="tx2"/>
                </a:solidFill>
                <a:latin typeface="Century Gothic" panose="020B0502020202020204" pitchFamily="34" charset="0"/>
              </a:rPr>
              <a:t> </a:t>
            </a:r>
          </a:p>
          <a:p>
            <a:pPr rtl="0" fontAlgn="base" latinLnBrk="0"/>
            <a:r>
              <a:rPr lang="en-CA" sz="1200" b="0" i="0" kern="1200" dirty="0">
                <a:solidFill>
                  <a:schemeClr val="tx1"/>
                </a:solidFill>
                <a:effectLst/>
                <a:latin typeface="+mn-lt"/>
                <a:ea typeface="+mn-ea"/>
                <a:cs typeface="+mn-cs"/>
              </a:rPr>
              <a:t>•</a:t>
            </a:r>
            <a:r>
              <a:rPr lang="en-CA" sz="1200" b="1" i="0" kern="1200" dirty="0">
                <a:solidFill>
                  <a:schemeClr val="tx1"/>
                </a:solidFill>
                <a:effectLst/>
                <a:latin typeface="+mn-lt"/>
                <a:ea typeface="+mn-ea"/>
                <a:cs typeface="+mn-cs"/>
              </a:rPr>
              <a:t>Evaluating Synergistic Impacts</a:t>
            </a:r>
            <a:endParaRPr lang="en-CA" sz="1200" b="0" i="0" kern="1200" dirty="0">
              <a:solidFill>
                <a:schemeClr val="tx1"/>
              </a:solidFill>
              <a:effectLst/>
              <a:latin typeface="+mn-lt"/>
              <a:ea typeface="+mn-ea"/>
              <a:cs typeface="+mn-cs"/>
            </a:endParaRPr>
          </a:p>
          <a:p>
            <a:pPr marL="171450" indent="-171450" rtl="0" fontAlgn="base" latinLnBrk="0">
              <a:buFontTx/>
              <a:buChar char="-"/>
            </a:pPr>
            <a:r>
              <a:rPr lang="en-CA" sz="1200" b="0" i="0" kern="1200" dirty="0">
                <a:solidFill>
                  <a:schemeClr val="tx1"/>
                </a:solidFill>
                <a:effectLst/>
                <a:latin typeface="+mn-lt"/>
                <a:ea typeface="+mn-ea"/>
                <a:cs typeface="+mn-cs"/>
              </a:rPr>
              <a:t>A lot of great work has been done on evaluating the impact of key interventions, such protected bike lanes. It would be great to see more research on how the impact of new infrastructure can be supported or amplified by programming interventions as well.  Or how infrastructure can be amplified by a policy change, such as reduced speed limits, implemented at the same time. Synergistic impacts are difficult to evaluate but critically important to program success.</a:t>
            </a:r>
          </a:p>
          <a:p>
            <a:pPr marL="0" indent="0" rtl="0" fontAlgn="base" latinLnBrk="0">
              <a:buFontTx/>
              <a:buNone/>
            </a:pPr>
            <a:endParaRPr lang="en-CA" sz="1200" b="0" i="0" kern="1200" dirty="0">
              <a:solidFill>
                <a:schemeClr val="tx1"/>
              </a:solidFill>
              <a:effectLst/>
              <a:latin typeface="+mn-lt"/>
              <a:ea typeface="+mn-ea"/>
              <a:cs typeface="+mn-cs"/>
            </a:endParaRPr>
          </a:p>
          <a:p>
            <a:pPr rtl="0" fontAlgn="base" latinLnBrk="0"/>
            <a:r>
              <a:rPr lang="en-CA" sz="1200" b="0" i="0" kern="1200" dirty="0">
                <a:solidFill>
                  <a:schemeClr val="tx1"/>
                </a:solidFill>
                <a:effectLst/>
                <a:latin typeface="+mn-lt"/>
                <a:ea typeface="+mn-ea"/>
                <a:cs typeface="+mn-cs"/>
              </a:rPr>
              <a:t>•</a:t>
            </a:r>
            <a:r>
              <a:rPr lang="en-CA" sz="1200" b="1" i="0" kern="1200" dirty="0">
                <a:solidFill>
                  <a:schemeClr val="tx1"/>
                </a:solidFill>
                <a:effectLst/>
                <a:latin typeface="+mn-lt"/>
                <a:ea typeface="+mn-ea"/>
                <a:cs typeface="+mn-cs"/>
              </a:rPr>
              <a:t>Further Focus on Suburban Environments</a:t>
            </a:r>
            <a:endParaRPr lang="en-CA" sz="1200" b="0" i="0" kern="1200" dirty="0">
              <a:solidFill>
                <a:schemeClr val="tx1"/>
              </a:solidFill>
              <a:effectLst/>
              <a:latin typeface="+mn-lt"/>
              <a:ea typeface="+mn-ea"/>
              <a:cs typeface="+mn-cs"/>
            </a:endParaRPr>
          </a:p>
          <a:p>
            <a:pPr rtl="0" fontAlgn="base" latinLnBrk="0"/>
            <a:r>
              <a:rPr lang="en-CA" sz="1200" b="0" i="0" kern="1200" dirty="0">
                <a:solidFill>
                  <a:schemeClr val="tx1"/>
                </a:solidFill>
                <a:effectLst/>
                <a:latin typeface="+mn-lt"/>
                <a:ea typeface="+mn-ea"/>
                <a:cs typeface="+mn-cs"/>
              </a:rPr>
              <a:t>-We see the suburbs as the next frontier for cycling, and we’ve found that working there is different. Given the low rates of cycling currently, we need to identify areas with likely latent demand and build a cycling community.  More research is needed that is specific to this context.</a:t>
            </a:r>
          </a:p>
          <a:p>
            <a:pPr marL="0" indent="0">
              <a:buFontTx/>
              <a:buNone/>
            </a:pPr>
            <a:endParaRPr lang="en-CA" b="0" dirty="0">
              <a:solidFill>
                <a:schemeClr val="tx2"/>
              </a:solidFill>
              <a:latin typeface="Century Gothic" panose="020B0502020202020204" pitchFamily="34" charset="0"/>
            </a:endParaRPr>
          </a:p>
          <a:p>
            <a:endParaRPr lang="en-CA" sz="1200" b="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53D74C-D184-41D8-B0FC-2A7ED39A05BC}" type="slidenum">
              <a:rPr lang="en-CA" smtClean="0"/>
              <a:pPr/>
              <a:t>18</a:t>
            </a:fld>
            <a:endParaRPr lang="en-CA"/>
          </a:p>
        </p:txBody>
      </p:sp>
    </p:spTree>
    <p:extLst>
      <p:ext uri="{BB962C8B-B14F-4D97-AF65-F5344CB8AC3E}">
        <p14:creationId xmlns:p14="http://schemas.microsoft.com/office/powerpoint/2010/main" val="1529095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We’d like to thank our funders for making this work possible: the Social Sciences and Humanities Research Council of Canada, and the Metcalf Foundation. </a:t>
            </a:r>
          </a:p>
          <a:p>
            <a:endParaRPr lang="en-CA" dirty="0"/>
          </a:p>
        </p:txBody>
      </p:sp>
      <p:sp>
        <p:nvSpPr>
          <p:cNvPr id="4" name="Slide Number Placeholder 3"/>
          <p:cNvSpPr>
            <a:spLocks noGrp="1"/>
          </p:cNvSpPr>
          <p:nvPr>
            <p:ph type="sldNum" sz="quarter" idx="5"/>
          </p:nvPr>
        </p:nvSpPr>
        <p:spPr/>
        <p:txBody>
          <a:bodyPr/>
          <a:lstStyle/>
          <a:p>
            <a:fld id="{9B53D74C-D184-41D8-B0FC-2A7ED39A05BC}" type="slidenum">
              <a:rPr lang="en-CA" smtClean="0"/>
              <a:pPr/>
              <a:t>19</a:t>
            </a:fld>
            <a:endParaRPr lang="en-CA"/>
          </a:p>
        </p:txBody>
      </p:sp>
    </p:spTree>
    <p:extLst>
      <p:ext uri="{BB962C8B-B14F-4D97-AF65-F5344CB8AC3E}">
        <p14:creationId xmlns:p14="http://schemas.microsoft.com/office/powerpoint/2010/main" val="3043454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9B53D74C-D184-41D8-B0FC-2A7ED39A05BC}" type="slidenum">
              <a:rPr lang="en-CA" smtClean="0"/>
              <a:pPr/>
              <a:t>2</a:t>
            </a:fld>
            <a:endParaRPr lang="en-CA"/>
          </a:p>
        </p:txBody>
      </p:sp>
    </p:spTree>
    <p:extLst>
      <p:ext uri="{BB962C8B-B14F-4D97-AF65-F5344CB8AC3E}">
        <p14:creationId xmlns:p14="http://schemas.microsoft.com/office/powerpoint/2010/main" val="26133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r>
              <a:rPr lang="en-CA" dirty="0"/>
              <a:t>More information </a:t>
            </a:r>
          </a:p>
          <a:p>
            <a:endParaRPr lang="en-CA" dirty="0"/>
          </a:p>
        </p:txBody>
      </p:sp>
      <p:sp>
        <p:nvSpPr>
          <p:cNvPr id="4" name="Slide Number Placeholder 3"/>
          <p:cNvSpPr>
            <a:spLocks noGrp="1"/>
          </p:cNvSpPr>
          <p:nvPr>
            <p:ph type="sldNum" sz="quarter" idx="5"/>
          </p:nvPr>
        </p:nvSpPr>
        <p:spPr/>
        <p:txBody>
          <a:bodyPr/>
          <a:lstStyle/>
          <a:p>
            <a:fld id="{9B53D74C-D184-41D8-B0FC-2A7ED39A05BC}" type="slidenum">
              <a:rPr lang="en-CA" smtClean="0"/>
              <a:pPr/>
              <a:t>20</a:t>
            </a:fld>
            <a:endParaRPr lang="en-CA"/>
          </a:p>
        </p:txBody>
      </p:sp>
    </p:spTree>
    <p:extLst>
      <p:ext uri="{BB962C8B-B14F-4D97-AF65-F5344CB8AC3E}">
        <p14:creationId xmlns:p14="http://schemas.microsoft.com/office/powerpoint/2010/main" val="3953502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a:solidFill>
                  <a:schemeClr val="tx1"/>
                </a:solidFill>
                <a:latin typeface="+mn-lt"/>
                <a:ea typeface="+mn-ea"/>
                <a:cs typeface="+mn-cs"/>
              </a:rPr>
              <a:t>Evidence for this guide comes from five years of Canadian-specific work by researchers from Toronto, Montréal, and Vancouver.</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Between 2014 and 2019, we analysed national demographic, geographic and transportation data sets (like Libby used), conducted interviews with municipal staff and community organizations, evaluated cycling programs, and carried out research on how to measure the cross-cutting benefits of cycling.</a:t>
            </a:r>
          </a:p>
          <a:p>
            <a:endParaRPr lang="en-CA"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53D74C-D184-41D8-B0FC-2A7ED39A05BC}" type="slidenum">
              <a:rPr lang="en-CA" smtClean="0"/>
              <a:pPr/>
              <a:t>3</a:t>
            </a:fld>
            <a:endParaRPr lang="en-C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a:solidFill>
                  <a:schemeClr val="tx1"/>
                </a:solidFill>
                <a:latin typeface="+mn-lt"/>
                <a:ea typeface="+mn-ea"/>
                <a:cs typeface="+mn-cs"/>
              </a:rPr>
              <a:t>Forty- two of Canada’s 100 census subdivisions with populations over 50,000, saw their rate of cycling to work increase between 1996 and 2016. This map shows the top 15 communities. Six of these communities are located in British Columbia, but the rest are spread across the country in both small and large municipalities. For example, Fredericton on the east coast has a population of just 58,000 people, and saw cycling increase by 68%. Quebec City saw a similar increase, and has a population of half a million. From one side of the country to another, these communities vary widely in terms of climate, topography and culture. What this project was interested in teasing out was the commonalities between communities that could point to successful strategies for cycling growth. </a:t>
            </a:r>
          </a:p>
          <a:p>
            <a:endParaRPr lang="en-CA" dirty="0"/>
          </a:p>
          <a:p>
            <a:endParaRPr lang="en-CA" dirty="0"/>
          </a:p>
          <a:p>
            <a:r>
              <a:rPr lang="en-CA" i="1" dirty="0"/>
              <a:t>More information about the map: </a:t>
            </a:r>
          </a:p>
          <a:p>
            <a:r>
              <a:rPr lang="en-CA" i="1" dirty="0"/>
              <a:t>15 communities with the highest growth in cycling to work in census subdivisions (using 2016 boundaries)</a:t>
            </a:r>
            <a:r>
              <a:rPr lang="en-CA" i="1" baseline="0" dirty="0"/>
              <a:t> in communities with populations over 50,000 and an absolute change in cycling mode share of at least 0.3%. </a:t>
            </a:r>
          </a:p>
          <a:p>
            <a:r>
              <a:rPr lang="en-CA" sz="1200" i="1" kern="1200" dirty="0">
                <a:solidFill>
                  <a:schemeClr val="tx1"/>
                </a:solidFill>
                <a:latin typeface="+mn-lt"/>
                <a:ea typeface="+mn-ea"/>
                <a:cs typeface="+mn-cs"/>
              </a:rPr>
              <a:t>Overall, in Canada’s urban and suburban communities, trips to work </a:t>
            </a:r>
            <a:r>
              <a:rPr lang="en-CA" sz="1200" i="1" kern="1200" cap="all" baseline="0" dirty="0">
                <a:solidFill>
                  <a:schemeClr val="tx1"/>
                </a:solidFill>
                <a:latin typeface="+mn-lt"/>
                <a:ea typeface="+mn-ea"/>
                <a:cs typeface="+mn-cs"/>
              </a:rPr>
              <a:t>or school </a:t>
            </a:r>
            <a:r>
              <a:rPr lang="en-CA" sz="1200" i="1" kern="1200" dirty="0">
                <a:solidFill>
                  <a:schemeClr val="tx1"/>
                </a:solidFill>
                <a:latin typeface="+mn-lt"/>
                <a:ea typeface="+mn-ea"/>
                <a:cs typeface="+mn-cs"/>
              </a:rPr>
              <a:t>by bike rose from 1.2% to 1.6% between 1996 and 2016</a:t>
            </a:r>
            <a:endParaRPr lang="en-CA" i="1" dirty="0"/>
          </a:p>
        </p:txBody>
      </p:sp>
      <p:sp>
        <p:nvSpPr>
          <p:cNvPr id="4" name="Slide Number Placeholder 3"/>
          <p:cNvSpPr>
            <a:spLocks noGrp="1"/>
          </p:cNvSpPr>
          <p:nvPr>
            <p:ph type="sldNum" sz="quarter" idx="10"/>
          </p:nvPr>
        </p:nvSpPr>
        <p:spPr/>
        <p:txBody>
          <a:bodyPr/>
          <a:lstStyle/>
          <a:p>
            <a:fld id="{9B53D74C-D184-41D8-B0FC-2A7ED39A05BC}" type="slidenum">
              <a:rPr lang="en-CA" smtClean="0"/>
              <a:pPr/>
              <a:t>4</a:t>
            </a:fld>
            <a:endParaRPr lang="en-C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a:solidFill>
                  <a:schemeClr val="tx1"/>
                </a:solidFill>
                <a:latin typeface="+mn-lt"/>
                <a:ea typeface="+mn-ea"/>
                <a:cs typeface="+mn-cs"/>
              </a:rPr>
              <a:t>Before we get into those strategies, I’d like to pause a moment and talk about what we mean when we say increased cycling. </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The conversation around increasing cycling tends to focus on cycling adoption, that is getting new people to start cycling for transportation.</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In fact, there are three different ways cycling can increase: people start cycling who didn’t previously travel by bike, people currently cycling start cycling for more or longer trips, and people who are already cycling continue to cycle throughout life’s transitions when they might have otherwise stopped cycling, for example when they have children, or move further away from their place of work. </a:t>
            </a:r>
          </a:p>
          <a:p>
            <a:endParaRPr lang="en-CA"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B53D74C-D184-41D8-B0FC-2A7ED39A05BC}" type="slidenum">
              <a:rPr lang="en-CA" smtClean="0"/>
              <a:pPr/>
              <a:t>5</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dirty="0"/>
              <a:t>Overview of Ten</a:t>
            </a:r>
            <a:r>
              <a:rPr lang="en-CA" baseline="0" dirty="0"/>
              <a:t> Key Actions to Increase Cycling (organized under the 5 spheres of individual, society, policy, built environment and natural environment)</a:t>
            </a:r>
          </a:p>
          <a:p>
            <a:endParaRPr lang="en-CA" baseline="0" dirty="0"/>
          </a:p>
          <a:p>
            <a:pPr>
              <a:buFontTx/>
              <a:buChar char="-"/>
            </a:pPr>
            <a:r>
              <a:rPr lang="en-CA" baseline="0" dirty="0"/>
              <a:t>Based on Evidence from our original research as well as the literature - Developed through the process described (quantitative data sets, case study interviews, cycling program evaluations, scan of how benefits can be measured)</a:t>
            </a:r>
          </a:p>
          <a:p>
            <a:pPr>
              <a:buFontTx/>
              <a:buNone/>
            </a:pPr>
            <a:endParaRPr lang="en-CA" baseline="0" dirty="0"/>
          </a:p>
        </p:txBody>
      </p:sp>
      <p:sp>
        <p:nvSpPr>
          <p:cNvPr id="4" name="Slide Number Placeholder 3"/>
          <p:cNvSpPr>
            <a:spLocks noGrp="1"/>
          </p:cNvSpPr>
          <p:nvPr>
            <p:ph type="sldNum" sz="quarter" idx="10"/>
          </p:nvPr>
        </p:nvSpPr>
        <p:spPr/>
        <p:txBody>
          <a:bodyPr/>
          <a:lstStyle/>
          <a:p>
            <a:fld id="{9B53D74C-D184-41D8-B0FC-2A7ED39A05BC}" type="slidenum">
              <a:rPr lang="en-CA" smtClean="0"/>
              <a:pPr/>
              <a:t>6</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CA" sz="1200" b="0" kern="1200" baseline="0" dirty="0">
                <a:solidFill>
                  <a:schemeClr val="tx1"/>
                </a:solidFill>
                <a:latin typeface="+mn-lt"/>
                <a:ea typeface="+mn-ea"/>
                <a:cs typeface="+mn-cs"/>
              </a:rPr>
              <a:t>On an individual level, the feasibility of making a trip by bike is affected by the characteristics of both the trip and the person traveling. Long trip distances, poor route quality, and the need to carry bulky items or transport children can all deter cycling, as can inexperience, lack of access to a quality bicycle, and easy access to a vehicle. </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The context of society, policy and built and natural environments all play a role in shaping these factors, but there are also actions at the individual level that </a:t>
            </a:r>
            <a:r>
              <a:rPr lang="en-CA" sz="1200" b="0" kern="1200" cap="none" baseline="0" dirty="0">
                <a:solidFill>
                  <a:schemeClr val="tx1"/>
                </a:solidFill>
                <a:latin typeface="+mn-lt"/>
                <a:ea typeface="+mn-ea"/>
                <a:cs typeface="+mn-cs"/>
              </a:rPr>
              <a:t>communities</a:t>
            </a:r>
            <a:r>
              <a:rPr lang="en-CA" sz="1200" b="0" kern="1200" baseline="0" dirty="0">
                <a:solidFill>
                  <a:schemeClr val="tx1"/>
                </a:solidFill>
                <a:latin typeface="+mn-lt"/>
                <a:ea typeface="+mn-ea"/>
                <a:cs typeface="+mn-cs"/>
              </a:rPr>
              <a:t> can take to address these individual-level cycling barriers.</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Communities can ensure there are </a:t>
            </a:r>
            <a:r>
              <a:rPr lang="en-CA" sz="1200" kern="1200" baseline="0" dirty="0">
                <a:solidFill>
                  <a:schemeClr val="tx1"/>
                </a:solidFill>
                <a:latin typeface="+mn-lt"/>
                <a:ea typeface="+mn-ea"/>
                <a:cs typeface="+mn-cs"/>
              </a:rPr>
              <a:t>safe and fun opportunities to try cycling. Bike to Work Day and Open Streets are good examples of this, but programming may also need to be more targeted to specific, under-represented groups, such as women, seniors or newcomers. They may also need to be even more supportive, for example by providing participants with access to a bicycle. Programs should aim to create lasting connections between participants, as positive social connections based around cycling are critical to adopting and sustaining a change in behaviour.</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When it comes to sustaining cycling, municipalities can take a similar approach, recognizing that instead of adopting a new behaviour, participants are adapting an existing behaviour to suit a new stage of their lives. This might look like providing families with the opportunity to trial a cargo bike, or starting a cycling club out of a local seniors centre to provide that social support. </a:t>
            </a:r>
          </a:p>
          <a:p>
            <a:endParaRPr lang="en-CA" sz="1200" b="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I’d like to emphasize that for both sparking cycling adoption and sustaining life-long cycling, safe infrastructure for all ages and abilities is a key ingredient, and we’re going to talk about that a bit more later.</a:t>
            </a:r>
          </a:p>
        </p:txBody>
      </p:sp>
      <p:sp>
        <p:nvSpPr>
          <p:cNvPr id="4" name="Slide Number Placeholder 3"/>
          <p:cNvSpPr>
            <a:spLocks noGrp="1"/>
          </p:cNvSpPr>
          <p:nvPr>
            <p:ph type="sldNum" sz="quarter" idx="10"/>
          </p:nvPr>
        </p:nvSpPr>
        <p:spPr/>
        <p:txBody>
          <a:bodyPr/>
          <a:lstStyle/>
          <a:p>
            <a:fld id="{9B53D74C-D184-41D8-B0FC-2A7ED39A05BC}" type="slidenum">
              <a:rPr lang="en-CA" smtClean="0"/>
              <a:pPr/>
              <a:t>7</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kern="1200" baseline="0" dirty="0">
                <a:solidFill>
                  <a:schemeClr val="tx1"/>
                </a:solidFill>
                <a:latin typeface="+mn-lt"/>
                <a:ea typeface="+mn-ea"/>
                <a:cs typeface="+mn-cs"/>
              </a:rPr>
              <a:t>A study of two cycling mentorship programs in Toronto and Brampton, Ontario, found that the program increased cycling. Participants were loaned a bicycle and matched with a local cycling mentor for three to four months. Together, the participants and their mentors explored their neighbourhoods by bike through a mixture of small group rides and larger special events. </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At the close of the program, 74% of participants did their shopping trips by bike at least some days of the week and 45% commuted by bike, compared with only 25% and 10% before the program. Cycling increased in suburban as well as more central areas. How much participants were willing to spend on a bicycle and accessories also increased.</a:t>
            </a:r>
            <a:endParaRPr lang="en-CA" b="0" dirty="0"/>
          </a:p>
          <a:p>
            <a:endParaRPr lang="en-CA" dirty="0"/>
          </a:p>
        </p:txBody>
      </p:sp>
      <p:sp>
        <p:nvSpPr>
          <p:cNvPr id="4" name="Slide Number Placeholder 3"/>
          <p:cNvSpPr>
            <a:spLocks noGrp="1"/>
          </p:cNvSpPr>
          <p:nvPr>
            <p:ph type="sldNum" sz="quarter" idx="10"/>
          </p:nvPr>
        </p:nvSpPr>
        <p:spPr/>
        <p:txBody>
          <a:bodyPr/>
          <a:lstStyle/>
          <a:p>
            <a:fld id="{9B53D74C-D184-41D8-B0FC-2A7ED39A05BC}" type="slidenum">
              <a:rPr lang="en-CA" smtClean="0"/>
              <a:pPr/>
              <a:t>8</a:t>
            </a:fld>
            <a:endParaRPr lang="en-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CA" sz="1200" b="0" i="0" u="none" strike="noStrike" kern="1200" baseline="0" dirty="0">
                <a:solidFill>
                  <a:schemeClr val="tx1"/>
                </a:solidFill>
                <a:latin typeface="+mn-lt"/>
                <a:ea typeface="+mn-ea"/>
                <a:cs typeface="+mn-cs"/>
              </a:rPr>
              <a:t>Thanks, Beth! I’m going to be taking you through the next four categories of Society, Policy, Built Environment and Natural Environment. </a:t>
            </a:r>
          </a:p>
          <a:p>
            <a:endParaRPr lang="en-CA" sz="1200" b="0" i="0" u="none" strike="noStrike" kern="1200" baseline="0" dirty="0">
              <a:solidFill>
                <a:schemeClr val="tx1"/>
              </a:solidFill>
              <a:latin typeface="+mn-lt"/>
              <a:ea typeface="+mn-ea"/>
              <a:cs typeface="+mn-cs"/>
            </a:endParaRPr>
          </a:p>
          <a:p>
            <a:r>
              <a:rPr lang="en-CA" sz="1200" b="0" i="0" u="none" strike="noStrike" kern="1200" baseline="0" dirty="0">
                <a:solidFill>
                  <a:schemeClr val="tx1"/>
                </a:solidFill>
                <a:latin typeface="+mn-lt"/>
                <a:ea typeface="+mn-ea"/>
                <a:cs typeface="+mn-cs"/>
              </a:rPr>
              <a:t>Under society, we’re talking about culture, and does a culture of cycling exist. This plays out through social norms related to cycling, community support of cycling, and peer cycling behaviour.</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In the case studies we conducted, large-scale trends related to a growing cycling culture were cited as crucial to cycling’s growth in every one of the ten municipalities studied. </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It can seem like cycling culture is outside of a municipality’s control, but there is much that a city can do to foster these trends and make them more inclusive. </a:t>
            </a:r>
          </a:p>
          <a:p>
            <a:endParaRPr lang="en-CA" sz="1200" kern="1200" baseline="0" dirty="0">
              <a:solidFill>
                <a:schemeClr val="tx1"/>
              </a:solidFill>
              <a:latin typeface="+mn-lt"/>
              <a:ea typeface="+mn-ea"/>
              <a:cs typeface="+mn-cs"/>
            </a:endParaRPr>
          </a:p>
          <a:p>
            <a:r>
              <a:rPr lang="en-CA" sz="1200" kern="1200" baseline="0" dirty="0">
                <a:solidFill>
                  <a:schemeClr val="tx1"/>
                </a:solidFill>
                <a:latin typeface="+mn-lt"/>
                <a:ea typeface="+mn-ea"/>
                <a:cs typeface="+mn-cs"/>
              </a:rPr>
              <a:t>A portion of our work focused on suburban communities with low cycling, and I’m going to draw on an example from Scarborough, Ontario to talk about two of the strategies on this slide:</a:t>
            </a:r>
          </a:p>
          <a:p>
            <a:endParaRPr lang="en-CA" sz="1200" kern="1200" baseline="0" dirty="0">
              <a:solidFill>
                <a:schemeClr val="tx1"/>
              </a:solidFill>
              <a:latin typeface="+mn-lt"/>
              <a:ea typeface="+mn-ea"/>
              <a:cs typeface="+mn-cs"/>
            </a:endParaRPr>
          </a:p>
          <a:p>
            <a:r>
              <a:rPr lang="en-CA" sz="1200" b="0" kern="1200" baseline="0" dirty="0">
                <a:solidFill>
                  <a:schemeClr val="tx1"/>
                </a:solidFill>
                <a:latin typeface="+mn-lt"/>
                <a:ea typeface="+mn-ea"/>
                <a:cs typeface="+mn-cs"/>
              </a:rPr>
              <a:t>Identify cycling potential and use partnerships to build cycling culture where it does not exist. </a:t>
            </a:r>
          </a:p>
          <a:p>
            <a:endParaRPr lang="en-CA" sz="1200" b="0" kern="1200" baseline="0" dirty="0">
              <a:solidFill>
                <a:schemeClr val="tx1"/>
              </a:solidFill>
              <a:latin typeface="+mn-lt"/>
              <a:ea typeface="+mn-ea"/>
              <a:cs typeface="+mn-cs"/>
            </a:endParaRPr>
          </a:p>
          <a:p>
            <a:endParaRPr lang="en-CA" b="0" dirty="0"/>
          </a:p>
        </p:txBody>
      </p:sp>
      <p:sp>
        <p:nvSpPr>
          <p:cNvPr id="4" name="Slide Number Placeholder 3"/>
          <p:cNvSpPr>
            <a:spLocks noGrp="1"/>
          </p:cNvSpPr>
          <p:nvPr>
            <p:ph type="sldNum" sz="quarter" idx="10"/>
          </p:nvPr>
        </p:nvSpPr>
        <p:spPr/>
        <p:txBody>
          <a:bodyPr/>
          <a:lstStyle/>
          <a:p>
            <a:fld id="{9B53D74C-D184-41D8-B0FC-2A7ED39A05BC}" type="slidenum">
              <a:rPr lang="en-CA" smtClean="0"/>
              <a:pPr/>
              <a:t>9</a:t>
            </a:fld>
            <a:endParaRPr lang="en-C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Basic">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78432" y="97523"/>
            <a:ext cx="7017657" cy="857250"/>
          </a:xfrm>
          <a:prstGeom prst="rect">
            <a:avLst/>
          </a:prstGeom>
        </p:spPr>
        <p:txBody>
          <a:bodyPr/>
          <a:lstStyle>
            <a:lvl1pPr>
              <a:defRPr sz="4400"/>
            </a:lvl1pPr>
          </a:lstStyle>
          <a:p>
            <a:r>
              <a:rPr lang="en-US" sz="3200" b="1" dirty="0">
                <a:solidFill>
                  <a:srgbClr val="1E3C70"/>
                </a:solidFill>
                <a:latin typeface="Century Gothic"/>
                <a:cs typeface="Century Gothic"/>
              </a:rPr>
              <a:t>SLIDE TITLE </a:t>
            </a:r>
            <a:endParaRPr lang="en-US" dirty="0"/>
          </a:p>
        </p:txBody>
      </p:sp>
      <p:sp>
        <p:nvSpPr>
          <p:cNvPr id="3" name="Content Placeholder 2"/>
          <p:cNvSpPr>
            <a:spLocks noGrp="1"/>
          </p:cNvSpPr>
          <p:nvPr>
            <p:ph idx="1"/>
          </p:nvPr>
        </p:nvSpPr>
        <p:spPr>
          <a:xfrm>
            <a:off x="1578432" y="1100365"/>
            <a:ext cx="7017657" cy="3394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098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Divider">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371600" y="1636940"/>
            <a:ext cx="7772400" cy="1101725"/>
          </a:xfrm>
          <a:prstGeom prst="rect">
            <a:avLst/>
          </a:prstGeom>
        </p:spPr>
        <p:txBody>
          <a:bodyPr/>
          <a:lstStyle>
            <a:lvl1pPr>
              <a:defRPr sz="4400"/>
            </a:lvl1pPr>
          </a:lstStyle>
          <a:p>
            <a:r>
              <a:rPr lang="en-US" sz="3200" b="1" dirty="0">
                <a:solidFill>
                  <a:srgbClr val="1E3C70"/>
                </a:solidFill>
                <a:latin typeface="Century Gothic"/>
                <a:cs typeface="Century Gothic"/>
              </a:rPr>
              <a:t>SLIDE TITLE </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577120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89312" y="257624"/>
            <a:ext cx="7772400" cy="1022350"/>
          </a:xfrm>
          <a:prstGeom prst="rect">
            <a:avLst/>
          </a:prstGeom>
        </p:spPr>
        <p:txBody>
          <a:bodyPr anchor="t"/>
          <a:lstStyle>
            <a:lvl1pPr algn="l">
              <a:defRPr sz="4000" b="1" cap="all"/>
            </a:lvl1pPr>
          </a:lstStyle>
          <a:p>
            <a:r>
              <a:rPr lang="en-US" sz="3200" b="1" dirty="0">
                <a:solidFill>
                  <a:srgbClr val="1E3C70"/>
                </a:solidFill>
                <a:latin typeface="Century Gothic"/>
                <a:cs typeface="Century Gothic"/>
              </a:rPr>
              <a:t>SLIDE TITLE </a:t>
            </a:r>
            <a:endParaRPr lang="en-US" dirty="0"/>
          </a:p>
        </p:txBody>
      </p:sp>
      <p:sp>
        <p:nvSpPr>
          <p:cNvPr id="8" name="Picture Placeholder 7"/>
          <p:cNvSpPr>
            <a:spLocks noGrp="1"/>
          </p:cNvSpPr>
          <p:nvPr>
            <p:ph type="pic" sz="quarter" idx="10"/>
          </p:nvPr>
        </p:nvSpPr>
        <p:spPr>
          <a:xfrm>
            <a:off x="1406072" y="1088571"/>
            <a:ext cx="3519942" cy="3918404"/>
          </a:xfrm>
        </p:spPr>
        <p:txBody>
          <a:bodyPr/>
          <a:lstStyle/>
          <a:p>
            <a:r>
              <a:rPr lang="en-US"/>
              <a:t>Click icon to add picture</a:t>
            </a:r>
          </a:p>
        </p:txBody>
      </p:sp>
      <p:sp>
        <p:nvSpPr>
          <p:cNvPr id="10" name="Text Placeholder 9"/>
          <p:cNvSpPr>
            <a:spLocks noGrp="1"/>
          </p:cNvSpPr>
          <p:nvPr>
            <p:ph type="body" sz="quarter" idx="11"/>
          </p:nvPr>
        </p:nvSpPr>
        <p:spPr>
          <a:xfrm>
            <a:off x="4926013" y="1089025"/>
            <a:ext cx="4100512" cy="341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4556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5351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p:cNvSpPr>
            <a:spLocks noGrp="1"/>
          </p:cNvSpPr>
          <p:nvPr>
            <p:ph type="pic" sz="quarter" idx="13"/>
          </p:nvPr>
        </p:nvSpPr>
        <p:spPr>
          <a:xfrm>
            <a:off x="0" y="0"/>
            <a:ext cx="9144000" cy="5143500"/>
          </a:xfrm>
          <a:prstGeom prst="rect">
            <a:avLst/>
          </a:prstGeom>
        </p:spPr>
        <p:txBody>
          <a:bodyPr vert="horz"/>
          <a:lstStyle/>
          <a:p>
            <a:endParaRPr lang="en-US"/>
          </a:p>
        </p:txBody>
      </p:sp>
    </p:spTree>
    <p:extLst>
      <p:ext uri="{BB962C8B-B14F-4D97-AF65-F5344CB8AC3E}">
        <p14:creationId xmlns:p14="http://schemas.microsoft.com/office/powerpoint/2010/main" val="26616238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4.xml"/><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78432" y="1100365"/>
            <a:ext cx="8229600" cy="3394075"/>
          </a:xfrm>
          <a:prstGeom prst="rect">
            <a:avLst/>
          </a:prstGeom>
        </p:spPr>
        <p:txBody>
          <a:bodyPr vert="horz" lIns="91440" tIns="45720" rIns="91440" bIns="45720" rtlCol="0">
            <a:normAutofit/>
          </a:bodyPr>
          <a:lstStyle/>
          <a:p>
            <a:pPr lvl="0"/>
            <a:r>
              <a:rPr lang="en-CA" dirty="0"/>
              <a:t>Click to edit Master text styles</a:t>
            </a:r>
          </a:p>
          <a:p>
            <a:pPr lvl="1"/>
            <a:r>
              <a:rPr lang="en-CA" dirty="0"/>
              <a:t>Second level</a:t>
            </a:r>
          </a:p>
          <a:p>
            <a:pPr lvl="2"/>
            <a:r>
              <a:rPr lang="en-CA" dirty="0"/>
              <a:t>Third level</a:t>
            </a:r>
          </a:p>
          <a:p>
            <a:pPr lvl="3"/>
            <a:r>
              <a:rPr lang="en-CA" dirty="0"/>
              <a:t>Fourth level</a:t>
            </a:r>
          </a:p>
        </p:txBody>
      </p:sp>
      <p:sp>
        <p:nvSpPr>
          <p:cNvPr id="7" name="Rectangle 6"/>
          <p:cNvSpPr/>
          <p:nvPr/>
        </p:nvSpPr>
        <p:spPr>
          <a:xfrm>
            <a:off x="1" y="0"/>
            <a:ext cx="1308708" cy="5143500"/>
          </a:xfrm>
          <a:prstGeom prst="rect">
            <a:avLst/>
          </a:prstGeom>
          <a:solidFill>
            <a:srgbClr val="162A5D">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E3C70"/>
              </a:solidFill>
            </a:endParaRPr>
          </a:p>
        </p:txBody>
      </p:sp>
      <p:pic>
        <p:nvPicPr>
          <p:cNvPr id="8" name="Picture 7" descr="AcronymTCATlogo201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52586" y="4649784"/>
            <a:ext cx="1812208" cy="298197"/>
          </a:xfrm>
          <a:prstGeom prst="rect">
            <a:avLst/>
          </a:prstGeom>
        </p:spPr>
      </p:pic>
      <p:sp>
        <p:nvSpPr>
          <p:cNvPr id="10" name="Title Placeholder 9"/>
          <p:cNvSpPr>
            <a:spLocks noGrp="1"/>
          </p:cNvSpPr>
          <p:nvPr>
            <p:ph type="title"/>
          </p:nvPr>
        </p:nvSpPr>
        <p:spPr>
          <a:xfrm>
            <a:off x="1578432" y="0"/>
            <a:ext cx="7565568" cy="857250"/>
          </a:xfrm>
          <a:prstGeom prst="rect">
            <a:avLst/>
          </a:prstGeom>
        </p:spPr>
        <p:txBody>
          <a:bodyPr vert="horz" lIns="91440" tIns="45720" rIns="91440" bIns="45720" rtlCol="0" anchor="ctr">
            <a:noAutofit/>
          </a:bodyPr>
          <a:lstStyle/>
          <a:p>
            <a:r>
              <a:rPr lang="en-US"/>
              <a:t>Click to edit Master title style</a:t>
            </a:r>
            <a:endParaRPr lang="en-US" dirty="0"/>
          </a:p>
        </p:txBody>
      </p:sp>
    </p:spTree>
    <p:extLst>
      <p:ext uri="{BB962C8B-B14F-4D97-AF65-F5344CB8AC3E}">
        <p14:creationId xmlns:p14="http://schemas.microsoft.com/office/powerpoint/2010/main" val="1097908855"/>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663" r:id="rId3"/>
  </p:sldLayoutIdLst>
  <p:txStyles>
    <p:titleStyle>
      <a:lvl1pPr algn="l" defTabSz="457200" rtl="0" eaLnBrk="1" latinLnBrk="0" hangingPunct="1">
        <a:spcBef>
          <a:spcPct val="0"/>
        </a:spcBef>
        <a:buNone/>
        <a:defRPr sz="3600" b="1" kern="1200">
          <a:solidFill>
            <a:srgbClr val="1E3C70"/>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2800" b="1" kern="1200">
          <a:solidFill>
            <a:srgbClr val="3C6C6D"/>
          </a:solidFill>
          <a:latin typeface="Century Gothic"/>
          <a:ea typeface="+mn-ea"/>
          <a:cs typeface="Century Gothic"/>
        </a:defRPr>
      </a:lvl1pPr>
      <a:lvl2pPr marL="742950" indent="-285750" algn="l" defTabSz="457200" rtl="0" eaLnBrk="1" latinLnBrk="0" hangingPunct="1">
        <a:spcBef>
          <a:spcPct val="20000"/>
        </a:spcBef>
        <a:buFont typeface="Arial"/>
        <a:buChar char="–"/>
        <a:defRPr sz="2400" kern="1200">
          <a:solidFill>
            <a:srgbClr val="757575"/>
          </a:solidFill>
          <a:latin typeface="Century Gothic"/>
          <a:ea typeface="+mn-ea"/>
          <a:cs typeface="Century Gothic"/>
        </a:defRPr>
      </a:lvl2pPr>
      <a:lvl3pPr marL="1143000" indent="-228600" algn="l" defTabSz="457200" rtl="0" eaLnBrk="1" latinLnBrk="0" hangingPunct="1">
        <a:spcBef>
          <a:spcPct val="20000"/>
        </a:spcBef>
        <a:buFont typeface="Arial"/>
        <a:buChar char="•"/>
        <a:defRPr sz="2000" kern="1200">
          <a:solidFill>
            <a:srgbClr val="1E3C70"/>
          </a:solidFill>
          <a:latin typeface="Century Gothic"/>
          <a:ea typeface="+mn-ea"/>
          <a:cs typeface="Century Gothic"/>
        </a:defRPr>
      </a:lvl3pPr>
      <a:lvl4pPr marL="1600200" indent="-228600" algn="l" defTabSz="457200" rtl="0" eaLnBrk="1" latinLnBrk="0" hangingPunct="1">
        <a:spcBef>
          <a:spcPct val="20000"/>
        </a:spcBef>
        <a:buFont typeface="Arial"/>
        <a:buChar char="–"/>
        <a:defRPr sz="1800" kern="1200">
          <a:solidFill>
            <a:srgbClr val="AB4600"/>
          </a:solidFill>
          <a:latin typeface="Century Gothic"/>
          <a:ea typeface="+mn-ea"/>
          <a:cs typeface="Century Gothic"/>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WashoutTCATCrosswalkGraphic-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570" y="2265588"/>
            <a:ext cx="7674429" cy="2877911"/>
          </a:xfrm>
          <a:prstGeom prst="rect">
            <a:avLst/>
          </a:prstGeom>
        </p:spPr>
      </p:pic>
      <p:pic>
        <p:nvPicPr>
          <p:cNvPr id="10" name="Picture 9" descr="(Full)TCATProject of CAP.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504" y="3094755"/>
            <a:ext cx="3086309" cy="996196"/>
          </a:xfrm>
          <a:prstGeom prst="rect">
            <a:avLst/>
          </a:prstGeom>
        </p:spPr>
      </p:pic>
      <p:sp>
        <p:nvSpPr>
          <p:cNvPr id="15" name="Title Placeholder 14"/>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CA" dirty="0"/>
              <a:t>CLICK TO EDIT MASTER TITLE STYLE</a:t>
            </a:r>
            <a:endParaRPr lang="en-US" dirty="0"/>
          </a:p>
        </p:txBody>
      </p:sp>
      <p:sp>
        <p:nvSpPr>
          <p:cNvPr id="16" name="Text Placeholder 15"/>
          <p:cNvSpPr>
            <a:spLocks noGrp="1"/>
          </p:cNvSpPr>
          <p:nvPr>
            <p:ph type="body" idx="1"/>
          </p:nvPr>
        </p:nvSpPr>
        <p:spPr>
          <a:xfrm>
            <a:off x="457200" y="964293"/>
            <a:ext cx="8229600" cy="3394075"/>
          </a:xfrm>
          <a:prstGeom prst="rect">
            <a:avLst/>
          </a:prstGeom>
        </p:spPr>
        <p:txBody>
          <a:bodyPr vert="horz" lIns="91440" tIns="45720" rIns="91440" bIns="45720" rtlCol="0">
            <a:normAutofit/>
          </a:bodyPr>
          <a:lstStyle/>
          <a:p>
            <a:pPr lvl="0"/>
            <a:r>
              <a:rPr lang="en-CA" dirty="0"/>
              <a:t>Click to edit Master text styles</a:t>
            </a:r>
          </a:p>
        </p:txBody>
      </p:sp>
    </p:spTree>
    <p:extLst>
      <p:ext uri="{BB962C8B-B14F-4D97-AF65-F5344CB8AC3E}">
        <p14:creationId xmlns:p14="http://schemas.microsoft.com/office/powerpoint/2010/main" val="654206222"/>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457200" rtl="0" eaLnBrk="1" latinLnBrk="0" hangingPunct="1">
        <a:spcBef>
          <a:spcPct val="0"/>
        </a:spcBef>
        <a:buNone/>
        <a:defRPr sz="3600" b="1" kern="1200">
          <a:solidFill>
            <a:srgbClr val="1E3C70"/>
          </a:solidFill>
          <a:latin typeface="Century Gothic"/>
          <a:ea typeface="+mj-ea"/>
          <a:cs typeface="Century Gothic"/>
        </a:defRPr>
      </a:lvl1pPr>
    </p:titleStyle>
    <p:bodyStyle>
      <a:lvl1pPr marL="0" indent="0" algn="l" defTabSz="457200" rtl="0" eaLnBrk="1" latinLnBrk="0" hangingPunct="1">
        <a:spcBef>
          <a:spcPct val="20000"/>
        </a:spcBef>
        <a:buFont typeface="Arial"/>
        <a:buNone/>
        <a:defRPr sz="2400" kern="1200">
          <a:solidFill>
            <a:srgbClr val="757575"/>
          </a:solidFill>
          <a:latin typeface="Century Gothic"/>
          <a:ea typeface="+mn-ea"/>
          <a:cs typeface="Century Gothic"/>
        </a:defRPr>
      </a:lvl1pPr>
      <a:lvl2pPr marL="457200" marR="0" indent="0" algn="l" defTabSz="457200" rtl="0" eaLnBrk="1" fontAlgn="auto" latinLnBrk="0" hangingPunct="1">
        <a:lnSpc>
          <a:spcPct val="100000"/>
        </a:lnSpc>
        <a:spcBef>
          <a:spcPct val="20000"/>
        </a:spcBef>
        <a:spcAft>
          <a:spcPts val="0"/>
        </a:spcAft>
        <a:buClrTx/>
        <a:buSzTx/>
        <a:buFont typeface="Arial"/>
        <a:buNone/>
        <a:tabLst/>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286000" indent="0" algn="l" defTabSz="457200" rtl="0" eaLnBrk="1" latinLnBrk="0" hangingPunct="1">
        <a:spcBef>
          <a:spcPct val="20000"/>
        </a:spcBef>
        <a:buFont typeface="Arial"/>
        <a:buNone/>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Rectangle 10"/>
          <p:cNvSpPr/>
          <p:nvPr/>
        </p:nvSpPr>
        <p:spPr>
          <a:xfrm>
            <a:off x="0" y="1614714"/>
            <a:ext cx="5717385" cy="204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bg1"/>
              </a:solidFill>
            </a:endParaRPr>
          </a:p>
        </p:txBody>
      </p:sp>
      <p:pic>
        <p:nvPicPr>
          <p:cNvPr id="8" name="Picture 7" descr="(Full)TCATProject of C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30" y="2647870"/>
            <a:ext cx="2487956" cy="803060"/>
          </a:xfrm>
          <a:prstGeom prst="rect">
            <a:avLst/>
          </a:prstGeom>
        </p:spPr>
      </p:pic>
    </p:spTree>
    <p:extLst>
      <p:ext uri="{BB962C8B-B14F-4D97-AF65-F5344CB8AC3E}">
        <p14:creationId xmlns:p14="http://schemas.microsoft.com/office/powerpoint/2010/main" val="149158414"/>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2400" b="1" kern="1200">
          <a:solidFill>
            <a:srgbClr val="1E3C70"/>
          </a:solidFill>
          <a:latin typeface="Century Gothic"/>
          <a:ea typeface="+mj-ea"/>
          <a:cs typeface="Century Gothic"/>
        </a:defRPr>
      </a:lvl1pPr>
    </p:titleStyle>
    <p:bodyStyle>
      <a:lvl1pPr marL="0" indent="0" algn="l" defTabSz="457200" rtl="0" eaLnBrk="1" latinLnBrk="0" hangingPunct="1">
        <a:spcBef>
          <a:spcPct val="20000"/>
        </a:spcBef>
        <a:buFont typeface="Arial"/>
        <a:buNone/>
        <a:defRPr sz="2000" kern="1200">
          <a:solidFill>
            <a:srgbClr val="757575"/>
          </a:solidFill>
          <a:latin typeface="Century Gothic"/>
          <a:ea typeface="+mn-ea"/>
          <a:cs typeface="Century Gothic"/>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hyperlink" Target="https://www.tcat.ca/project/increasing-cycling-in-canada/" TargetMode="External"/><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cat.ca/project/increasing-cycling-in-canada/"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45553" y="329883"/>
            <a:ext cx="8337176" cy="1384995"/>
          </a:xfrm>
          <a:prstGeom prst="rect">
            <a:avLst/>
          </a:prstGeom>
          <a:noFill/>
        </p:spPr>
        <p:txBody>
          <a:bodyPr wrap="square" rtlCol="0">
            <a:spAutoFit/>
          </a:bodyPr>
          <a:lstStyle/>
          <a:p>
            <a:pPr>
              <a:lnSpc>
                <a:spcPct val="140000"/>
              </a:lnSpc>
            </a:pPr>
            <a:r>
              <a:rPr lang="en-US" sz="3600" b="1" dirty="0">
                <a:solidFill>
                  <a:srgbClr val="1E3C70"/>
                </a:solidFill>
                <a:latin typeface="Century Gothic"/>
                <a:cs typeface="Century Gothic"/>
              </a:rPr>
              <a:t>Increasing Cycling in Canada:</a:t>
            </a:r>
          </a:p>
          <a:p>
            <a:pPr>
              <a:lnSpc>
                <a:spcPct val="140000"/>
              </a:lnSpc>
            </a:pPr>
            <a:r>
              <a:rPr lang="en-US" sz="2400" dirty="0">
                <a:solidFill>
                  <a:srgbClr val="6D6E71"/>
                </a:solidFill>
                <a:latin typeface="Century Gothic"/>
                <a:cs typeface="Century Gothic"/>
              </a:rPr>
              <a:t>A Guide to What Works</a:t>
            </a:r>
          </a:p>
        </p:txBody>
      </p:sp>
      <p:sp>
        <p:nvSpPr>
          <p:cNvPr id="6" name="TextBox 5"/>
          <p:cNvSpPr txBox="1"/>
          <p:nvPr/>
        </p:nvSpPr>
        <p:spPr>
          <a:xfrm>
            <a:off x="526504" y="1894729"/>
            <a:ext cx="3913142" cy="738664"/>
          </a:xfrm>
          <a:prstGeom prst="rect">
            <a:avLst/>
          </a:prstGeom>
          <a:noFill/>
        </p:spPr>
        <p:txBody>
          <a:bodyPr wrap="square" rtlCol="0">
            <a:spAutoFit/>
          </a:bodyPr>
          <a:lstStyle/>
          <a:p>
            <a:r>
              <a:rPr lang="en-US" sz="1400" b="1" dirty="0">
                <a:solidFill>
                  <a:srgbClr val="1E3C70"/>
                </a:solidFill>
                <a:latin typeface="Century Gothic"/>
                <a:cs typeface="Century Gothic"/>
              </a:rPr>
              <a:t>YOUR NAME  </a:t>
            </a:r>
            <a:r>
              <a:rPr lang="en-US" sz="1400" dirty="0">
                <a:solidFill>
                  <a:srgbClr val="6D6E71"/>
                </a:solidFill>
                <a:latin typeface="Century Gothic"/>
                <a:cs typeface="Century Gothic"/>
              </a:rPr>
              <a:t>|  Your title</a:t>
            </a:r>
          </a:p>
          <a:p>
            <a:endParaRPr lang="en-US" sz="1400" b="1" dirty="0">
              <a:solidFill>
                <a:srgbClr val="6D6E71"/>
              </a:solidFill>
              <a:latin typeface="Century Gothic"/>
              <a:cs typeface="Century Gothic"/>
            </a:endParaRPr>
          </a:p>
          <a:p>
            <a:r>
              <a:rPr lang="en-US" sz="1400" b="1" dirty="0">
                <a:solidFill>
                  <a:srgbClr val="1E3C70"/>
                </a:solidFill>
                <a:latin typeface="Century Gothic"/>
                <a:cs typeface="Century Gothic"/>
              </a:rPr>
              <a:t>APBP Webinar</a:t>
            </a:r>
            <a:r>
              <a:rPr lang="en-US" sz="1400" dirty="0">
                <a:solidFill>
                  <a:srgbClr val="6D6E71"/>
                </a:solidFill>
                <a:latin typeface="Century Gothic"/>
                <a:cs typeface="Century Gothic"/>
              </a:rPr>
              <a:t>|  Date</a:t>
            </a:r>
          </a:p>
        </p:txBody>
      </p:sp>
      <p:pic>
        <p:nvPicPr>
          <p:cNvPr id="4" name="Picture 3" descr="00 Report cover.jpg"/>
          <p:cNvPicPr>
            <a:picLocks noChangeAspect="1"/>
          </p:cNvPicPr>
          <p:nvPr/>
        </p:nvPicPr>
        <p:blipFill>
          <a:blip r:embed="rId3"/>
          <a:stretch>
            <a:fillRect/>
          </a:stretch>
        </p:blipFill>
        <p:spPr>
          <a:xfrm>
            <a:off x="0" y="-10597"/>
            <a:ext cx="9144000" cy="4574143"/>
          </a:xfrm>
          <a:prstGeom prst="rect">
            <a:avLst/>
          </a:prstGeom>
        </p:spPr>
      </p:pic>
      <p:sp>
        <p:nvSpPr>
          <p:cNvPr id="7" name="TextBox 6"/>
          <p:cNvSpPr txBox="1"/>
          <p:nvPr/>
        </p:nvSpPr>
        <p:spPr>
          <a:xfrm>
            <a:off x="2534855" y="4503449"/>
            <a:ext cx="3589051" cy="738664"/>
          </a:xfrm>
          <a:prstGeom prst="rect">
            <a:avLst/>
          </a:prstGeom>
          <a:solidFill>
            <a:schemeClr val="bg1"/>
          </a:solidFill>
        </p:spPr>
        <p:txBody>
          <a:bodyPr wrap="square" rtlCol="0">
            <a:spAutoFit/>
          </a:bodyPr>
          <a:lstStyle/>
          <a:p>
            <a:r>
              <a:rPr lang="en-US" sz="1400" b="1" dirty="0">
                <a:solidFill>
                  <a:srgbClr val="1E3C70"/>
                </a:solidFill>
                <a:latin typeface="Century Gothic"/>
                <a:cs typeface="Century Gothic"/>
              </a:rPr>
              <a:t>Webinar</a:t>
            </a:r>
            <a:r>
              <a:rPr lang="en-US" sz="1400" dirty="0">
                <a:solidFill>
                  <a:srgbClr val="6D6E71"/>
                </a:solidFill>
                <a:latin typeface="Century Gothic"/>
                <a:cs typeface="Century Gothic"/>
              </a:rPr>
              <a:t>|  November 27, 2019</a:t>
            </a:r>
          </a:p>
          <a:p>
            <a:r>
              <a:rPr lang="en-US" sz="1400" dirty="0">
                <a:solidFill>
                  <a:srgbClr val="6D6E71"/>
                </a:solidFill>
                <a:latin typeface="Century Gothic"/>
                <a:cs typeface="Century Gothic"/>
              </a:rPr>
              <a:t>Clean Air Council</a:t>
            </a:r>
          </a:p>
          <a:p>
            <a:endParaRPr lang="en-US" sz="1400" dirty="0">
              <a:solidFill>
                <a:srgbClr val="6D6E71"/>
              </a:solidFill>
              <a:latin typeface="Century Gothic"/>
              <a:cs typeface="Century Gothic"/>
            </a:endParaRPr>
          </a:p>
        </p:txBody>
      </p:sp>
    </p:spTree>
    <p:extLst>
      <p:ext uri="{BB962C8B-B14F-4D97-AF65-F5344CB8AC3E}">
        <p14:creationId xmlns:p14="http://schemas.microsoft.com/office/powerpoint/2010/main" val="16724078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descr="diy-drop-in-bike-repair-apod_32250284060_o.jpg"/>
          <p:cNvPicPr>
            <a:picLocks noGrp="1" noChangeAspect="1"/>
          </p:cNvPicPr>
          <p:nvPr>
            <p:ph type="pic" sz="quarter" idx="13"/>
          </p:nvPr>
        </p:nvPicPr>
        <p:blipFill>
          <a:blip r:embed="rId3"/>
          <a:srcRect t="12500" b="12500"/>
          <a:stretch>
            <a:fillRect/>
          </a:stretch>
        </p:blipFill>
        <p:spPr/>
      </p:pic>
      <p:sp>
        <p:nvSpPr>
          <p:cNvPr id="4" name="Title 1"/>
          <p:cNvSpPr txBox="1">
            <a:spLocks/>
          </p:cNvSpPr>
          <p:nvPr/>
        </p:nvSpPr>
        <p:spPr>
          <a:xfrm>
            <a:off x="0" y="657225"/>
            <a:ext cx="4438650" cy="3448049"/>
          </a:xfrm>
          <a:prstGeom prst="rect">
            <a:avLst/>
          </a:prstGeom>
          <a:solidFill>
            <a:srgbClr val="1F497D">
              <a:alpha val="74902"/>
            </a:srgbClr>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entury Gothic"/>
                <a:ea typeface="+mj-ea"/>
                <a:cs typeface="Century Gothic"/>
              </a:rPr>
              <a:t>Example:</a:t>
            </a:r>
            <a:r>
              <a:rPr lang="en-US" sz="4400" i="1" dirty="0">
                <a:solidFill>
                  <a:schemeClr val="bg1"/>
                </a:solidFill>
                <a:latin typeface="Century Gothic"/>
                <a:ea typeface="+mj-ea"/>
                <a:cs typeface="Century Gothic"/>
              </a:rPr>
              <a:t> </a:t>
            </a:r>
            <a:r>
              <a:rPr lang="en-US" sz="4400" dirty="0">
                <a:solidFill>
                  <a:schemeClr val="bg1"/>
                </a:solidFill>
                <a:latin typeface="Century Gothic"/>
                <a:ea typeface="+mj-ea"/>
                <a:cs typeface="Century Gothic"/>
              </a:rPr>
              <a:t>Scarborough Cycles</a:t>
            </a:r>
            <a:r>
              <a:rPr lang="en-US" sz="4400" i="1" dirty="0">
                <a:solidFill>
                  <a:schemeClr val="bg1"/>
                </a:solidFill>
                <a:latin typeface="Century Gothic"/>
                <a:ea typeface="+mj-ea"/>
                <a:cs typeface="Century Gothic"/>
              </a:rPr>
              <a:t> </a:t>
            </a:r>
            <a:br>
              <a:rPr lang="en-US" sz="4400" i="1" dirty="0">
                <a:solidFill>
                  <a:schemeClr val="bg1"/>
                </a:solidFill>
                <a:latin typeface="Century Gothic"/>
                <a:ea typeface="+mj-ea"/>
                <a:cs typeface="Century Gothic"/>
              </a:rPr>
            </a:br>
            <a:r>
              <a:rPr lang="en-US" sz="2000" i="1" dirty="0">
                <a:solidFill>
                  <a:schemeClr val="bg1"/>
                </a:solidFill>
                <a:latin typeface="Century Gothic"/>
                <a:ea typeface="+mj-ea"/>
                <a:cs typeface="Century Gothic"/>
              </a:rPr>
              <a:t>Access Alliance Multicultural Health and Community Services</a:t>
            </a:r>
            <a:endParaRPr kumimoji="0" lang="en-US" sz="4400" b="1" i="0" u="none" strike="noStrike" kern="1200" cap="none" spc="0" normalizeH="0" baseline="0" noProof="0" dirty="0">
              <a:ln>
                <a:noFill/>
              </a:ln>
              <a:solidFill>
                <a:schemeClr val="bg1"/>
              </a:solidFill>
              <a:effectLst/>
              <a:uLnTx/>
              <a:uFillTx/>
              <a:latin typeface="Century Gothic"/>
              <a:ea typeface="+mj-ea"/>
              <a:cs typeface="Century Gothic"/>
            </a:endParaRPr>
          </a:p>
        </p:txBody>
      </p:sp>
      <p:sp>
        <p:nvSpPr>
          <p:cNvPr id="5" name="Title 1">
            <a:extLst>
              <a:ext uri="{FF2B5EF4-FFF2-40B4-BE49-F238E27FC236}">
                <a16:creationId xmlns:a16="http://schemas.microsoft.com/office/drawing/2014/main" id="{40B6D2C6-6182-442D-B64B-8BB374C773C9}"/>
              </a:ext>
            </a:extLst>
          </p:cNvPr>
          <p:cNvSpPr txBox="1">
            <a:spLocks/>
          </p:cNvSpPr>
          <p:nvPr/>
        </p:nvSpPr>
        <p:spPr>
          <a:xfrm>
            <a:off x="4438650" y="657225"/>
            <a:ext cx="4705350" cy="3448049"/>
          </a:xfrm>
          <a:prstGeom prst="rect">
            <a:avLst/>
          </a:prstGeom>
          <a:solidFill>
            <a:srgbClr val="1F497D">
              <a:alpha val="74118"/>
            </a:srgbClr>
          </a:solidFill>
        </p:spPr>
        <p:txBody>
          <a:bodyPr vert="horz" lIns="91440" tIns="45720" rIns="91440" bIns="45720" rtlCol="0" anchor="ctr">
            <a:noAutofit/>
          </a:bodyPr>
          <a:lstStyle/>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Mapping to identify potential</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Partners with mission alignment</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Community bike hub offering supportive programs</a:t>
            </a:r>
            <a:endParaRPr kumimoji="0" lang="en-US" sz="4400" b="1" i="0" u="none" strike="noStrike" kern="1200" cap="none" spc="0" normalizeH="0" baseline="0" noProof="0" dirty="0">
              <a:ln>
                <a:noFill/>
              </a:ln>
              <a:solidFill>
                <a:schemeClr val="bg1"/>
              </a:solidFill>
              <a:effectLst/>
              <a:uLnTx/>
              <a:uFillTx/>
              <a:latin typeface="Century Gothic"/>
              <a:ea typeface="+mj-ea"/>
              <a:cs typeface="Century Gothic"/>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se data.png">
            <a:extLst>
              <a:ext uri="{FF2B5EF4-FFF2-40B4-BE49-F238E27FC236}">
                <a16:creationId xmlns:a16="http://schemas.microsoft.com/office/drawing/2014/main" id="{6639EC13-9D04-4A0D-8131-479A04730F85}"/>
              </a:ext>
            </a:extLst>
          </p:cNvPr>
          <p:cNvPicPr>
            <a:picLocks noChangeAspect="1"/>
          </p:cNvPicPr>
          <p:nvPr/>
        </p:nvPicPr>
        <p:blipFill>
          <a:blip r:embed="rId3"/>
          <a:stretch>
            <a:fillRect/>
          </a:stretch>
        </p:blipFill>
        <p:spPr>
          <a:xfrm>
            <a:off x="1724063" y="112676"/>
            <a:ext cx="7027121" cy="1769911"/>
          </a:xfrm>
          <a:prstGeom prst="rect">
            <a:avLst/>
          </a:prstGeom>
        </p:spPr>
      </p:pic>
      <p:pic>
        <p:nvPicPr>
          <p:cNvPr id="3" name="Picture 2">
            <a:extLst>
              <a:ext uri="{FF2B5EF4-FFF2-40B4-BE49-F238E27FC236}">
                <a16:creationId xmlns:a16="http://schemas.microsoft.com/office/drawing/2014/main" id="{FCABB81C-12EF-4735-B56B-858079B0038C}"/>
              </a:ext>
            </a:extLst>
          </p:cNvPr>
          <p:cNvPicPr>
            <a:picLocks noChangeAspect="1"/>
          </p:cNvPicPr>
          <p:nvPr/>
        </p:nvPicPr>
        <p:blipFill rotWithShape="1">
          <a:blip r:embed="rId4">
            <a:duotone>
              <a:schemeClr val="accent2">
                <a:shade val="45000"/>
                <a:satMod val="135000"/>
              </a:schemeClr>
              <a:prstClr val="white"/>
            </a:duotone>
          </a:blip>
          <a:srcRect l="65434" t="4169" r="11366" b="83266"/>
          <a:stretch/>
        </p:blipFill>
        <p:spPr>
          <a:xfrm>
            <a:off x="3280469" y="1645150"/>
            <a:ext cx="3537189" cy="3231527"/>
          </a:xfrm>
          <a:prstGeom prst="rect">
            <a:avLst/>
          </a:prstGeom>
        </p:spPr>
      </p:pic>
      <p:sp>
        <p:nvSpPr>
          <p:cNvPr id="4" name="TextBox 3">
            <a:extLst>
              <a:ext uri="{FF2B5EF4-FFF2-40B4-BE49-F238E27FC236}">
                <a16:creationId xmlns:a16="http://schemas.microsoft.com/office/drawing/2014/main" id="{972AE3E5-53F2-43FC-A88B-43AC59D9396B}"/>
              </a:ext>
            </a:extLst>
          </p:cNvPr>
          <p:cNvSpPr txBox="1"/>
          <p:nvPr/>
        </p:nvSpPr>
        <p:spPr>
          <a:xfrm>
            <a:off x="3657600" y="2912603"/>
            <a:ext cx="712694" cy="646331"/>
          </a:xfrm>
          <a:prstGeom prst="rect">
            <a:avLst/>
          </a:prstGeom>
          <a:solidFill>
            <a:schemeClr val="bg1"/>
          </a:solidFill>
        </p:spPr>
        <p:txBody>
          <a:bodyPr wrap="square" rtlCol="0">
            <a:spAutoFit/>
          </a:bodyPr>
          <a:lstStyle/>
          <a:p>
            <a:r>
              <a:rPr lang="en-CA" sz="3600" b="1" dirty="0">
                <a:solidFill>
                  <a:schemeClr val="accent2">
                    <a:lumMod val="60000"/>
                    <a:lumOff val="40000"/>
                  </a:schemeClr>
                </a:solidFill>
              </a:rPr>
              <a:t>$$</a:t>
            </a:r>
          </a:p>
        </p:txBody>
      </p:sp>
      <p:sp>
        <p:nvSpPr>
          <p:cNvPr id="8" name="TextBox 7">
            <a:extLst>
              <a:ext uri="{FF2B5EF4-FFF2-40B4-BE49-F238E27FC236}">
                <a16:creationId xmlns:a16="http://schemas.microsoft.com/office/drawing/2014/main" id="{A0EDD6DE-7F91-4315-8BAF-2D86210E9307}"/>
              </a:ext>
            </a:extLst>
          </p:cNvPr>
          <p:cNvSpPr txBox="1"/>
          <p:nvPr/>
        </p:nvSpPr>
        <p:spPr>
          <a:xfrm>
            <a:off x="5832882" y="2028263"/>
            <a:ext cx="1571264" cy="369332"/>
          </a:xfrm>
          <a:prstGeom prst="rect">
            <a:avLst/>
          </a:prstGeom>
          <a:noFill/>
        </p:spPr>
        <p:txBody>
          <a:bodyPr wrap="none" rtlCol="0">
            <a:spAutoFit/>
          </a:bodyPr>
          <a:lstStyle/>
          <a:p>
            <a:r>
              <a:rPr lang="en-CA" dirty="0">
                <a:solidFill>
                  <a:schemeClr val="accent2">
                    <a:lumMod val="75000"/>
                  </a:schemeClr>
                </a:solidFill>
                <a:latin typeface="Century Gothic" panose="020B0502020202020204" pitchFamily="34" charset="0"/>
              </a:rPr>
              <a:t>Environment</a:t>
            </a:r>
          </a:p>
        </p:txBody>
      </p:sp>
      <p:sp>
        <p:nvSpPr>
          <p:cNvPr id="11" name="TextBox 10">
            <a:extLst>
              <a:ext uri="{FF2B5EF4-FFF2-40B4-BE49-F238E27FC236}">
                <a16:creationId xmlns:a16="http://schemas.microsoft.com/office/drawing/2014/main" id="{73125FE2-E549-444C-8775-268DA67BBB59}"/>
              </a:ext>
            </a:extLst>
          </p:cNvPr>
          <p:cNvSpPr txBox="1"/>
          <p:nvPr/>
        </p:nvSpPr>
        <p:spPr>
          <a:xfrm>
            <a:off x="3098312" y="4033139"/>
            <a:ext cx="915635" cy="369332"/>
          </a:xfrm>
          <a:prstGeom prst="rect">
            <a:avLst/>
          </a:prstGeom>
          <a:noFill/>
        </p:spPr>
        <p:txBody>
          <a:bodyPr wrap="none" rtlCol="0">
            <a:spAutoFit/>
          </a:bodyPr>
          <a:lstStyle/>
          <a:p>
            <a:r>
              <a:rPr lang="en-CA" dirty="0">
                <a:solidFill>
                  <a:schemeClr val="accent2">
                    <a:lumMod val="75000"/>
                  </a:schemeClr>
                </a:solidFill>
                <a:latin typeface="Century Gothic" panose="020B0502020202020204" pitchFamily="34" charset="0"/>
              </a:rPr>
              <a:t>Health</a:t>
            </a:r>
          </a:p>
        </p:txBody>
      </p:sp>
      <p:sp>
        <p:nvSpPr>
          <p:cNvPr id="12" name="TextBox 11">
            <a:extLst>
              <a:ext uri="{FF2B5EF4-FFF2-40B4-BE49-F238E27FC236}">
                <a16:creationId xmlns:a16="http://schemas.microsoft.com/office/drawing/2014/main" id="{A44FEA6F-6FBF-48D3-8DEC-0421AF6A971C}"/>
              </a:ext>
            </a:extLst>
          </p:cNvPr>
          <p:cNvSpPr txBox="1"/>
          <p:nvPr/>
        </p:nvSpPr>
        <p:spPr>
          <a:xfrm>
            <a:off x="6833477" y="2981466"/>
            <a:ext cx="854721" cy="369332"/>
          </a:xfrm>
          <a:prstGeom prst="rect">
            <a:avLst/>
          </a:prstGeom>
          <a:noFill/>
        </p:spPr>
        <p:txBody>
          <a:bodyPr wrap="none" rtlCol="0">
            <a:spAutoFit/>
          </a:bodyPr>
          <a:lstStyle/>
          <a:p>
            <a:r>
              <a:rPr lang="en-CA" dirty="0">
                <a:solidFill>
                  <a:schemeClr val="accent2">
                    <a:lumMod val="75000"/>
                  </a:schemeClr>
                </a:solidFill>
                <a:latin typeface="Century Gothic" panose="020B0502020202020204" pitchFamily="34" charset="0"/>
              </a:rPr>
              <a:t>Equity</a:t>
            </a:r>
          </a:p>
        </p:txBody>
      </p:sp>
      <p:sp>
        <p:nvSpPr>
          <p:cNvPr id="13" name="TextBox 12">
            <a:extLst>
              <a:ext uri="{FF2B5EF4-FFF2-40B4-BE49-F238E27FC236}">
                <a16:creationId xmlns:a16="http://schemas.microsoft.com/office/drawing/2014/main" id="{6CD85515-7038-42A4-85AB-DA3A8648149F}"/>
              </a:ext>
            </a:extLst>
          </p:cNvPr>
          <p:cNvSpPr txBox="1"/>
          <p:nvPr/>
        </p:nvSpPr>
        <p:spPr>
          <a:xfrm>
            <a:off x="1968891" y="2733144"/>
            <a:ext cx="1311578" cy="369332"/>
          </a:xfrm>
          <a:prstGeom prst="rect">
            <a:avLst/>
          </a:prstGeom>
          <a:noFill/>
        </p:spPr>
        <p:txBody>
          <a:bodyPr wrap="none" rtlCol="0">
            <a:spAutoFit/>
          </a:bodyPr>
          <a:lstStyle/>
          <a:p>
            <a:r>
              <a:rPr lang="en-CA" dirty="0">
                <a:solidFill>
                  <a:schemeClr val="accent2">
                    <a:lumMod val="75000"/>
                  </a:schemeClr>
                </a:solidFill>
                <a:latin typeface="Century Gothic" panose="020B0502020202020204" pitchFamily="34" charset="0"/>
              </a:rPr>
              <a:t>Economic</a:t>
            </a:r>
          </a:p>
        </p:txBody>
      </p:sp>
    </p:spTree>
    <p:extLst>
      <p:ext uri="{BB962C8B-B14F-4D97-AF65-F5344CB8AC3E}">
        <p14:creationId xmlns:p14="http://schemas.microsoft.com/office/powerpoint/2010/main" val="11641927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92072" y="0"/>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Policy</a:t>
            </a:r>
            <a:r>
              <a:rPr kumimoji="0" lang="en-US" sz="4400" b="1" i="0" u="none" strike="noStrike" kern="1200" cap="none" spc="0" normalizeH="0" baseline="0" noProof="0" dirty="0">
                <a:ln>
                  <a:noFill/>
                </a:ln>
                <a:solidFill>
                  <a:schemeClr val="tx2"/>
                </a:solidFill>
                <a:effectLst/>
                <a:uLnTx/>
                <a:uFillTx/>
                <a:latin typeface="Century Gothic"/>
                <a:ea typeface="+mj-ea"/>
                <a:cs typeface="Century Gothic"/>
              </a:rPr>
              <a:t>:</a:t>
            </a:r>
            <a:r>
              <a:rPr lang="en-US" sz="4400" b="1" i="1" dirty="0">
                <a:solidFill>
                  <a:schemeClr val="tx2"/>
                </a:solidFill>
                <a:latin typeface="Century Gothic"/>
                <a:ea typeface="+mj-ea"/>
                <a:cs typeface="Century Gothic"/>
              </a:rPr>
              <a:t> </a:t>
            </a:r>
            <a:r>
              <a:rPr lang="en-US" sz="4400" i="1" dirty="0">
                <a:solidFill>
                  <a:schemeClr val="tx2"/>
                </a:solidFill>
                <a:latin typeface="Century Gothic"/>
                <a:ea typeface="+mj-ea"/>
                <a:cs typeface="Century Gothic"/>
              </a:rPr>
              <a:t>Key Actions</a:t>
            </a:r>
            <a:endParaRPr kumimoji="0" lang="en-US" sz="4400" b="1" i="0" u="none" strike="noStrike" kern="1200" cap="none" spc="0" normalizeH="0" baseline="0" noProof="0" dirty="0">
              <a:ln>
                <a:noFill/>
              </a:ln>
              <a:solidFill>
                <a:schemeClr val="tx2"/>
              </a:solidFill>
              <a:effectLst/>
              <a:uLnTx/>
              <a:uFillTx/>
              <a:latin typeface="Century Gothic"/>
              <a:ea typeface="+mj-ea"/>
              <a:cs typeface="Century Gothic"/>
            </a:endParaRPr>
          </a:p>
        </p:txBody>
      </p:sp>
      <p:pic>
        <p:nvPicPr>
          <p:cNvPr id="7" name="Picture 6" descr="Make a plan.png"/>
          <p:cNvPicPr>
            <a:picLocks noChangeAspect="1"/>
          </p:cNvPicPr>
          <p:nvPr/>
        </p:nvPicPr>
        <p:blipFill>
          <a:blip r:embed="rId3"/>
          <a:stretch>
            <a:fillRect/>
          </a:stretch>
        </p:blipFill>
        <p:spPr>
          <a:xfrm>
            <a:off x="1392072" y="1416900"/>
            <a:ext cx="2228122" cy="900000"/>
          </a:xfrm>
          <a:prstGeom prst="rect">
            <a:avLst/>
          </a:prstGeom>
        </p:spPr>
      </p:pic>
      <p:pic>
        <p:nvPicPr>
          <p:cNvPr id="9" name="Picture 8" descr="Pair up projects and programs.png"/>
          <p:cNvPicPr>
            <a:picLocks noChangeAspect="1"/>
          </p:cNvPicPr>
          <p:nvPr/>
        </p:nvPicPr>
        <p:blipFill>
          <a:blip r:embed="rId4"/>
          <a:stretch>
            <a:fillRect/>
          </a:stretch>
        </p:blipFill>
        <p:spPr>
          <a:xfrm>
            <a:off x="4267842" y="1416900"/>
            <a:ext cx="4725888" cy="900000"/>
          </a:xfrm>
          <a:prstGeom prst="rect">
            <a:avLst/>
          </a:prstGeom>
        </p:spPr>
      </p:pic>
    </p:spTree>
    <p:extLst>
      <p:ext uri="{BB962C8B-B14F-4D97-AF65-F5344CB8AC3E}">
        <p14:creationId xmlns:p14="http://schemas.microsoft.com/office/powerpoint/2010/main" val="31721960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180601_VQ_TLN_HR_125.jpg"/>
          <p:cNvPicPr>
            <a:picLocks noGrp="1" noChangeAspect="1"/>
          </p:cNvPicPr>
          <p:nvPr>
            <p:ph type="pic" sz="quarter" idx="13"/>
          </p:nvPr>
        </p:nvPicPr>
        <p:blipFill>
          <a:blip r:embed="rId3"/>
          <a:srcRect t="7865" b="7865"/>
          <a:stretch>
            <a:fillRect/>
          </a:stretch>
        </p:blipFill>
        <p:spPr>
          <a:xfrm>
            <a:off x="0" y="0"/>
            <a:ext cx="9144000" cy="5143500"/>
          </a:xfrm>
        </p:spPr>
      </p:pic>
      <p:sp>
        <p:nvSpPr>
          <p:cNvPr id="4" name="Title 1"/>
          <p:cNvSpPr txBox="1">
            <a:spLocks/>
          </p:cNvSpPr>
          <p:nvPr/>
        </p:nvSpPr>
        <p:spPr>
          <a:xfrm>
            <a:off x="0" y="657225"/>
            <a:ext cx="4438650" cy="3448049"/>
          </a:xfrm>
          <a:prstGeom prst="rect">
            <a:avLst/>
          </a:prstGeom>
          <a:solidFill>
            <a:srgbClr val="1F497D">
              <a:alpha val="74902"/>
            </a:srgbClr>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entury Gothic"/>
                <a:ea typeface="+mj-ea"/>
                <a:cs typeface="Century Gothic"/>
              </a:rPr>
              <a:t>Example:</a:t>
            </a:r>
            <a:r>
              <a:rPr lang="en-US" sz="4400" i="1" dirty="0">
                <a:solidFill>
                  <a:schemeClr val="bg1"/>
                </a:solidFill>
                <a:latin typeface="Century Gothic"/>
                <a:ea typeface="+mj-ea"/>
                <a:cs typeface="Century Gothic"/>
              </a:rPr>
              <a:t> </a:t>
            </a:r>
            <a:r>
              <a:rPr lang="en-US" sz="4400" dirty="0" err="1">
                <a:solidFill>
                  <a:schemeClr val="bg1"/>
                </a:solidFill>
                <a:latin typeface="Century Gothic"/>
                <a:ea typeface="+mj-ea"/>
                <a:cs typeface="Century Gothic"/>
              </a:rPr>
              <a:t>Montr</a:t>
            </a:r>
            <a:r>
              <a:rPr lang="en-CA" sz="4400" dirty="0" err="1">
                <a:solidFill>
                  <a:schemeClr val="bg1"/>
                </a:solidFill>
                <a:latin typeface="Century Gothic"/>
                <a:ea typeface="+mj-ea"/>
                <a:cs typeface="Century Gothic"/>
              </a:rPr>
              <a:t>éal</a:t>
            </a:r>
            <a:endParaRPr kumimoji="0" lang="en-US" sz="4400" b="1" i="0" u="none" strike="noStrike" kern="1200" cap="none" spc="0" normalizeH="0" baseline="0" noProof="0" dirty="0">
              <a:ln>
                <a:noFill/>
              </a:ln>
              <a:solidFill>
                <a:schemeClr val="bg1"/>
              </a:solidFill>
              <a:effectLst/>
              <a:uLnTx/>
              <a:uFillTx/>
              <a:latin typeface="Century Gothic"/>
              <a:ea typeface="+mj-ea"/>
              <a:cs typeface="Century Gothic"/>
            </a:endParaRPr>
          </a:p>
        </p:txBody>
      </p:sp>
      <p:sp>
        <p:nvSpPr>
          <p:cNvPr id="5" name="Title 1">
            <a:extLst>
              <a:ext uri="{FF2B5EF4-FFF2-40B4-BE49-F238E27FC236}">
                <a16:creationId xmlns:a16="http://schemas.microsoft.com/office/drawing/2014/main" id="{EC78F94B-2D88-447D-A967-DAA8C466058E}"/>
              </a:ext>
            </a:extLst>
          </p:cNvPr>
          <p:cNvSpPr txBox="1">
            <a:spLocks/>
          </p:cNvSpPr>
          <p:nvPr/>
        </p:nvSpPr>
        <p:spPr>
          <a:xfrm>
            <a:off x="4438650" y="657225"/>
            <a:ext cx="4705350" cy="3448049"/>
          </a:xfrm>
          <a:prstGeom prst="rect">
            <a:avLst/>
          </a:prstGeom>
          <a:solidFill>
            <a:srgbClr val="1F497D">
              <a:alpha val="74118"/>
            </a:srgbClr>
          </a:solidFill>
        </p:spPr>
        <p:txBody>
          <a:bodyPr vert="horz" lIns="91440" tIns="45720" rIns="91440" bIns="45720" rtlCol="0" anchor="ctr">
            <a:noAutofit/>
          </a:bodyPr>
          <a:lstStyle/>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Culture first</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Staff resources and plan</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Infrastructure and programs</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2800" b="1" dirty="0">
              <a:solidFill>
                <a:schemeClr val="bg1"/>
              </a:solidFill>
              <a:latin typeface="Century Gothic"/>
              <a:ea typeface="+mj-ea"/>
              <a:cs typeface="Century Goth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92072" y="234950"/>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Built Environment</a:t>
            </a:r>
            <a:r>
              <a:rPr kumimoji="0" lang="en-US" sz="4400" b="1" i="0" u="none" strike="noStrike" kern="1200" cap="none" spc="0" normalizeH="0" baseline="0" noProof="0" dirty="0">
                <a:ln>
                  <a:noFill/>
                </a:ln>
                <a:solidFill>
                  <a:schemeClr val="tx2"/>
                </a:solidFill>
                <a:effectLst/>
                <a:uLnTx/>
                <a:uFillTx/>
                <a:latin typeface="Century Gothic"/>
                <a:ea typeface="+mj-ea"/>
                <a:cs typeface="Century Gothic"/>
              </a:rPr>
              <a:t>:</a:t>
            </a:r>
            <a:r>
              <a:rPr lang="en-US" sz="4400" b="1" i="1" dirty="0">
                <a:solidFill>
                  <a:schemeClr val="tx2"/>
                </a:solidFill>
                <a:latin typeface="Century Gothic"/>
                <a:ea typeface="+mj-ea"/>
                <a:cs typeface="Century Gothic"/>
              </a:rPr>
              <a:t>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4400" i="1" dirty="0">
                <a:solidFill>
                  <a:schemeClr val="tx2"/>
                </a:solidFill>
                <a:latin typeface="Century Gothic"/>
                <a:ea typeface="+mj-ea"/>
                <a:cs typeface="Century Gothic"/>
              </a:rPr>
              <a:t>Key Actions</a:t>
            </a:r>
            <a:endParaRPr kumimoji="0" lang="en-US" sz="4400" b="1" i="0" u="none" strike="noStrike" kern="1200" cap="none" spc="0" normalizeH="0" baseline="0" noProof="0" dirty="0">
              <a:ln>
                <a:noFill/>
              </a:ln>
              <a:solidFill>
                <a:schemeClr val="tx2"/>
              </a:solidFill>
              <a:effectLst/>
              <a:uLnTx/>
              <a:uFillTx/>
              <a:latin typeface="Century Gothic"/>
              <a:ea typeface="+mj-ea"/>
              <a:cs typeface="Century Gothic"/>
            </a:endParaRPr>
          </a:p>
        </p:txBody>
      </p:sp>
      <p:pic>
        <p:nvPicPr>
          <p:cNvPr id="5" name="Picture 4" descr="Make it safe.png"/>
          <p:cNvPicPr>
            <a:picLocks noChangeAspect="1"/>
          </p:cNvPicPr>
          <p:nvPr/>
        </p:nvPicPr>
        <p:blipFill>
          <a:blip r:embed="rId3"/>
          <a:stretch>
            <a:fillRect/>
          </a:stretch>
        </p:blipFill>
        <p:spPr>
          <a:xfrm>
            <a:off x="1528568" y="1768982"/>
            <a:ext cx="3610363" cy="1205486"/>
          </a:xfrm>
          <a:prstGeom prst="rect">
            <a:avLst/>
          </a:prstGeom>
        </p:spPr>
      </p:pic>
    </p:spTree>
    <p:extLst>
      <p:ext uri="{BB962C8B-B14F-4D97-AF65-F5344CB8AC3E}">
        <p14:creationId xmlns:p14="http://schemas.microsoft.com/office/powerpoint/2010/main" val="1164192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4" name="Title 1"/>
          <p:cNvSpPr txBox="1">
            <a:spLocks/>
          </p:cNvSpPr>
          <p:nvPr/>
        </p:nvSpPr>
        <p:spPr>
          <a:xfrm>
            <a:off x="0" y="847725"/>
            <a:ext cx="4276725" cy="3448049"/>
          </a:xfrm>
          <a:prstGeom prst="rect">
            <a:avLst/>
          </a:prstGeom>
          <a:solidFill>
            <a:srgbClr val="1F497D">
              <a:alpha val="50980"/>
            </a:srgbClr>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noProof="0" dirty="0">
                <a:solidFill>
                  <a:schemeClr val="bg1"/>
                </a:solidFill>
                <a:latin typeface="Century Gothic"/>
                <a:ea typeface="+mj-ea"/>
                <a:cs typeface="Century Gothic"/>
              </a:rPr>
              <a:t>Resource: </a:t>
            </a:r>
            <a:r>
              <a:rPr lang="en-US" sz="3200" i="1" noProof="0" dirty="0">
                <a:solidFill>
                  <a:schemeClr val="bg1"/>
                </a:solidFill>
                <a:latin typeface="Century Gothic"/>
                <a:ea typeface="+mj-ea"/>
                <a:cs typeface="Century Gothic"/>
              </a:rPr>
              <a:t>Costing of Bicycle Infrastructure and Programs in Canada</a:t>
            </a:r>
            <a:endParaRPr kumimoji="0" lang="en-US" sz="4400" b="1" i="1" u="none" strike="noStrike" kern="1200" cap="none" spc="0" normalizeH="0" baseline="0" noProof="0" dirty="0">
              <a:ln>
                <a:noFill/>
              </a:ln>
              <a:solidFill>
                <a:schemeClr val="bg1"/>
              </a:solidFill>
              <a:effectLst/>
              <a:uLnTx/>
              <a:uFillTx/>
              <a:latin typeface="Century Gothic"/>
              <a:ea typeface="+mj-ea"/>
              <a:cs typeface="Century Gothic"/>
            </a:endParaRPr>
          </a:p>
        </p:txBody>
      </p:sp>
      <p:pic>
        <p:nvPicPr>
          <p:cNvPr id="9218" name="Picture 2"/>
          <p:cNvPicPr>
            <a:picLocks noChangeAspect="1" noChangeArrowheads="1"/>
          </p:cNvPicPr>
          <p:nvPr/>
        </p:nvPicPr>
        <p:blipFill>
          <a:blip r:embed="rId3"/>
          <a:srcRect/>
          <a:stretch>
            <a:fillRect/>
          </a:stretch>
        </p:blipFill>
        <p:spPr bwMode="auto">
          <a:xfrm>
            <a:off x="5245063" y="149520"/>
            <a:ext cx="3625077" cy="4680762"/>
          </a:xfrm>
          <a:prstGeom prst="rect">
            <a:avLst/>
          </a:prstGeom>
          <a:noFill/>
          <a:ln w="9525">
            <a:solidFill>
              <a:schemeClr val="bg1">
                <a:lumMod val="85000"/>
              </a:schemeClr>
            </a:solidFill>
            <a:miter lim="800000"/>
            <a:headEnd/>
            <a:tailEnd/>
          </a:ln>
          <a:effectLst>
            <a:outerShdw blurRad="50800" dist="38100" dir="2700000" algn="tl" rotWithShape="0">
              <a:prstClr val="black">
                <a:alpha val="40000"/>
              </a:prstClr>
            </a:outerShdw>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92072" y="234950"/>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Natural Environment</a:t>
            </a:r>
            <a:r>
              <a:rPr kumimoji="0" lang="en-US" sz="4400" b="1" i="0" u="none" strike="noStrike" kern="1200" cap="none" spc="0" normalizeH="0" baseline="0" noProof="0" dirty="0">
                <a:ln>
                  <a:noFill/>
                </a:ln>
                <a:solidFill>
                  <a:schemeClr val="tx2"/>
                </a:solidFill>
                <a:effectLst/>
                <a:uLnTx/>
                <a:uFillTx/>
                <a:latin typeface="Century Gothic"/>
                <a:ea typeface="+mj-ea"/>
                <a:cs typeface="Century Gothic"/>
              </a:rPr>
              <a:t>:</a:t>
            </a:r>
            <a:r>
              <a:rPr lang="en-US" sz="4400" b="1" i="1" dirty="0">
                <a:solidFill>
                  <a:schemeClr val="tx2"/>
                </a:solidFill>
                <a:latin typeface="Century Gothic"/>
                <a:ea typeface="+mj-ea"/>
                <a:cs typeface="Century Gothic"/>
              </a:rPr>
              <a:t>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4400" i="1" dirty="0">
                <a:solidFill>
                  <a:schemeClr val="tx2"/>
                </a:solidFill>
                <a:latin typeface="Century Gothic"/>
                <a:ea typeface="+mj-ea"/>
                <a:cs typeface="Century Gothic"/>
              </a:rPr>
              <a:t>Key Actions</a:t>
            </a:r>
            <a:endParaRPr kumimoji="0" lang="en-US" sz="4400" b="1" i="0" u="none" strike="noStrike" kern="1200" cap="none" spc="0" normalizeH="0" baseline="0" noProof="0" dirty="0">
              <a:ln>
                <a:noFill/>
              </a:ln>
              <a:solidFill>
                <a:schemeClr val="tx2"/>
              </a:solidFill>
              <a:effectLst/>
              <a:uLnTx/>
              <a:uFillTx/>
              <a:latin typeface="Century Gothic"/>
              <a:ea typeface="+mj-ea"/>
              <a:cs typeface="Century Gothic"/>
            </a:endParaRPr>
          </a:p>
        </p:txBody>
      </p:sp>
      <p:pic>
        <p:nvPicPr>
          <p:cNvPr id="4" name="Picture 3" descr="Address weather and hills.png"/>
          <p:cNvPicPr>
            <a:picLocks noChangeAspect="1"/>
          </p:cNvPicPr>
          <p:nvPr/>
        </p:nvPicPr>
        <p:blipFill>
          <a:blip r:embed="rId3"/>
          <a:stretch>
            <a:fillRect/>
          </a:stretch>
        </p:blipFill>
        <p:spPr>
          <a:xfrm>
            <a:off x="1568191" y="1899664"/>
            <a:ext cx="4424693" cy="990000"/>
          </a:xfrm>
          <a:prstGeom prst="rect">
            <a:avLst/>
          </a:prstGeom>
        </p:spPr>
      </p:pic>
    </p:spTree>
    <p:extLst>
      <p:ext uri="{BB962C8B-B14F-4D97-AF65-F5344CB8AC3E}">
        <p14:creationId xmlns:p14="http://schemas.microsoft.com/office/powerpoint/2010/main" val="11641927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SC_0302 (2).JPG"/>
          <p:cNvPicPr>
            <a:picLocks noGrp="1" noChangeAspect="1"/>
          </p:cNvPicPr>
          <p:nvPr>
            <p:ph type="pic" sz="quarter" idx="13"/>
          </p:nvPr>
        </p:nvPicPr>
        <p:blipFill>
          <a:blip r:embed="rId3"/>
          <a:srcRect t="7653" b="7653"/>
          <a:stretch>
            <a:fillRect/>
          </a:stretch>
        </p:blipFill>
        <p:spPr>
          <a:xfrm>
            <a:off x="0" y="0"/>
            <a:ext cx="9144000" cy="5143500"/>
          </a:xfrm>
        </p:spPr>
      </p:pic>
      <p:sp>
        <p:nvSpPr>
          <p:cNvPr id="4" name="Title 1"/>
          <p:cNvSpPr txBox="1">
            <a:spLocks/>
          </p:cNvSpPr>
          <p:nvPr/>
        </p:nvSpPr>
        <p:spPr>
          <a:xfrm>
            <a:off x="0" y="657225"/>
            <a:ext cx="4438650" cy="3448049"/>
          </a:xfrm>
          <a:prstGeom prst="rect">
            <a:avLst/>
          </a:prstGeom>
          <a:solidFill>
            <a:srgbClr val="1F497D">
              <a:alpha val="74902"/>
            </a:srgbClr>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entury Gothic"/>
                <a:ea typeface="+mj-ea"/>
                <a:cs typeface="Century Gothic"/>
              </a:rPr>
              <a:t>Example: </a:t>
            </a:r>
          </a:p>
          <a:p>
            <a:pPr marL="0" marR="0" lvl="0" indent="0" algn="l" defTabSz="457200" rtl="0" eaLnBrk="1" fontAlgn="auto" latinLnBrk="0" hangingPunct="1">
              <a:lnSpc>
                <a:spcPct val="100000"/>
              </a:lnSpc>
              <a:spcBef>
                <a:spcPct val="0"/>
              </a:spcBef>
              <a:spcAft>
                <a:spcPts val="0"/>
              </a:spcAft>
              <a:buClrTx/>
              <a:buSzTx/>
              <a:buFontTx/>
              <a:buNone/>
              <a:tabLst/>
              <a:defRPr/>
            </a:pPr>
            <a:r>
              <a:rPr lang="en-US" sz="4400" dirty="0">
                <a:solidFill>
                  <a:schemeClr val="bg1"/>
                </a:solidFill>
                <a:latin typeface="Century Gothic"/>
                <a:ea typeface="+mj-ea"/>
                <a:cs typeface="Century Gothic"/>
              </a:rPr>
              <a:t>Calgary</a:t>
            </a:r>
            <a:endParaRPr kumimoji="0" lang="en-US" sz="4400" i="0" u="none" strike="noStrike" kern="1200" cap="none" spc="0" normalizeH="0" baseline="0" noProof="0" dirty="0">
              <a:ln>
                <a:noFill/>
              </a:ln>
              <a:solidFill>
                <a:schemeClr val="bg1"/>
              </a:solidFill>
              <a:effectLst/>
              <a:uLnTx/>
              <a:uFillTx/>
              <a:latin typeface="Century Gothic"/>
              <a:ea typeface="+mj-ea"/>
              <a:cs typeface="Century Gothic"/>
            </a:endParaRPr>
          </a:p>
        </p:txBody>
      </p:sp>
      <p:sp>
        <p:nvSpPr>
          <p:cNvPr id="5" name="Title 1">
            <a:extLst>
              <a:ext uri="{FF2B5EF4-FFF2-40B4-BE49-F238E27FC236}">
                <a16:creationId xmlns:a16="http://schemas.microsoft.com/office/drawing/2014/main" id="{9A7DA49A-5427-4DCD-B517-F0F5A4FC501C}"/>
              </a:ext>
            </a:extLst>
          </p:cNvPr>
          <p:cNvSpPr txBox="1">
            <a:spLocks/>
          </p:cNvSpPr>
          <p:nvPr/>
        </p:nvSpPr>
        <p:spPr>
          <a:xfrm>
            <a:off x="4438650" y="657225"/>
            <a:ext cx="4705350" cy="3448049"/>
          </a:xfrm>
          <a:prstGeom prst="rect">
            <a:avLst/>
          </a:prstGeom>
          <a:solidFill>
            <a:srgbClr val="1F497D">
              <a:alpha val="74118"/>
            </a:srgbClr>
          </a:solidFill>
        </p:spPr>
        <p:txBody>
          <a:bodyPr vert="horz" lIns="91440" tIns="45720" rIns="91440" bIns="45720" rtlCol="0" anchor="ctr">
            <a:noAutofit/>
          </a:bodyPr>
          <a:lstStyle/>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Quality infrastructure</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Priority snow clearing</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Winter cycling programs</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endParaRPr lang="en-US" sz="2800" b="1" dirty="0">
              <a:solidFill>
                <a:schemeClr val="bg1"/>
              </a:solidFill>
              <a:latin typeface="Century Gothic"/>
              <a:ea typeface="+mj-ea"/>
              <a:cs typeface="Century Gothic"/>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92072" y="234950"/>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Next Steps</a:t>
            </a:r>
            <a:endParaRPr lang="en-US" sz="4400" b="1" i="1" dirty="0">
              <a:solidFill>
                <a:schemeClr val="tx2"/>
              </a:solidFill>
              <a:latin typeface="Century Gothic"/>
              <a:ea typeface="+mj-ea"/>
              <a:cs typeface="Century Gothic"/>
            </a:endParaRPr>
          </a:p>
        </p:txBody>
      </p:sp>
      <p:sp>
        <p:nvSpPr>
          <p:cNvPr id="2" name="TextBox 1">
            <a:extLst>
              <a:ext uri="{FF2B5EF4-FFF2-40B4-BE49-F238E27FC236}">
                <a16:creationId xmlns:a16="http://schemas.microsoft.com/office/drawing/2014/main" id="{34F6B212-530C-4528-99E7-1A0CBF0215A2}"/>
              </a:ext>
            </a:extLst>
          </p:cNvPr>
          <p:cNvSpPr txBox="1"/>
          <p:nvPr/>
        </p:nvSpPr>
        <p:spPr>
          <a:xfrm>
            <a:off x="2145323" y="1600200"/>
            <a:ext cx="5732585" cy="1477328"/>
          </a:xfrm>
          <a:prstGeom prst="rect">
            <a:avLst/>
          </a:prstGeom>
          <a:noFill/>
        </p:spPr>
        <p:txBody>
          <a:bodyPr wrap="square" rtlCol="0">
            <a:spAutoFit/>
          </a:bodyPr>
          <a:lstStyle/>
          <a:p>
            <a:pPr marL="285750" indent="-285750">
              <a:buFont typeface="Arial" panose="020B0604020202020204" pitchFamily="34" charset="0"/>
              <a:buChar char="•"/>
            </a:pPr>
            <a:r>
              <a:rPr lang="en-CA" b="1" dirty="0">
                <a:solidFill>
                  <a:schemeClr val="tx2"/>
                </a:solidFill>
                <a:latin typeface="Century Gothic" panose="020B0502020202020204" pitchFamily="34" charset="0"/>
              </a:rPr>
              <a:t>Expanding Community-Based Research</a:t>
            </a:r>
          </a:p>
          <a:p>
            <a:endParaRPr lang="en-CA" b="1" dirty="0">
              <a:solidFill>
                <a:schemeClr val="tx2"/>
              </a:solidFill>
              <a:latin typeface="Century Gothic" panose="020B0502020202020204" pitchFamily="34" charset="0"/>
            </a:endParaRPr>
          </a:p>
          <a:p>
            <a:pPr marL="285750" indent="-285750">
              <a:buFont typeface="Arial" panose="020B0604020202020204" pitchFamily="34" charset="0"/>
              <a:buChar char="•"/>
            </a:pPr>
            <a:r>
              <a:rPr lang="en-CA" b="1" dirty="0">
                <a:solidFill>
                  <a:schemeClr val="tx2"/>
                </a:solidFill>
                <a:latin typeface="Century Gothic" panose="020B0502020202020204" pitchFamily="34" charset="0"/>
              </a:rPr>
              <a:t>Evaluating Synergistic Impacts</a:t>
            </a:r>
          </a:p>
          <a:p>
            <a:endParaRPr lang="en-CA" b="1" dirty="0">
              <a:solidFill>
                <a:schemeClr val="tx2"/>
              </a:solidFill>
              <a:latin typeface="Century Gothic" panose="020B0502020202020204" pitchFamily="34" charset="0"/>
            </a:endParaRPr>
          </a:p>
          <a:p>
            <a:pPr marL="285750" indent="-285750">
              <a:buFont typeface="Arial" panose="020B0604020202020204" pitchFamily="34" charset="0"/>
              <a:buChar char="•"/>
            </a:pPr>
            <a:r>
              <a:rPr lang="en-CA" b="1" dirty="0">
                <a:solidFill>
                  <a:schemeClr val="tx2"/>
                </a:solidFill>
                <a:latin typeface="Century Gothic" panose="020B0502020202020204" pitchFamily="34" charset="0"/>
              </a:rPr>
              <a:t>Further Focus on Suburban Environments</a:t>
            </a:r>
          </a:p>
        </p:txBody>
      </p:sp>
    </p:spTree>
    <p:extLst>
      <p:ext uri="{BB962C8B-B14F-4D97-AF65-F5344CB8AC3E}">
        <p14:creationId xmlns:p14="http://schemas.microsoft.com/office/powerpoint/2010/main" val="387237577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ABF153-0A96-406E-8494-4E8635AEFC41}"/>
              </a:ext>
            </a:extLst>
          </p:cNvPr>
          <p:cNvSpPr/>
          <p:nvPr/>
        </p:nvSpPr>
        <p:spPr>
          <a:xfrm>
            <a:off x="265176" y="3018437"/>
            <a:ext cx="9052560" cy="14608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txBox="1">
            <a:spLocks/>
          </p:cNvSpPr>
          <p:nvPr/>
        </p:nvSpPr>
        <p:spPr>
          <a:xfrm>
            <a:off x="458622" y="664238"/>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Thank you</a:t>
            </a:r>
          </a:p>
          <a:p>
            <a:pPr lvl="0">
              <a:spcBef>
                <a:spcPct val="0"/>
              </a:spcBef>
              <a:defRPr/>
            </a:pPr>
            <a:endParaRPr lang="en-CA" sz="2400" dirty="0">
              <a:solidFill>
                <a:schemeClr val="tx2">
                  <a:lumMod val="60000"/>
                  <a:lumOff val="40000"/>
                </a:schemeClr>
              </a:solidFill>
              <a:hlinkClick r:id="rId3">
                <a:extLst>
                  <a:ext uri="{A12FA001-AC4F-418D-AE19-62706E023703}">
                    <ahyp:hlinkClr xmlns="" xmlns:ahyp="http://schemas.microsoft.com/office/drawing/2018/hyperlinkcolor" val="tx"/>
                  </a:ext>
                </a:extLst>
              </a:hlinkClick>
            </a:endParaRPr>
          </a:p>
        </p:txBody>
      </p:sp>
      <p:pic>
        <p:nvPicPr>
          <p:cNvPr id="3" name="Picture 2" descr="SSHRC logo.png">
            <a:extLst>
              <a:ext uri="{FF2B5EF4-FFF2-40B4-BE49-F238E27FC236}">
                <a16:creationId xmlns:a16="http://schemas.microsoft.com/office/drawing/2014/main" id="{6F9FCFF6-A229-4390-97AE-8BD77EAF28A7}"/>
              </a:ext>
            </a:extLst>
          </p:cNvPr>
          <p:cNvPicPr>
            <a:picLocks noChangeAspect="1"/>
          </p:cNvPicPr>
          <p:nvPr/>
        </p:nvPicPr>
        <p:blipFill>
          <a:blip r:embed="rId4"/>
          <a:stretch>
            <a:fillRect/>
          </a:stretch>
        </p:blipFill>
        <p:spPr>
          <a:xfrm>
            <a:off x="568231" y="2602100"/>
            <a:ext cx="1903408" cy="416370"/>
          </a:xfrm>
          <a:prstGeom prst="rect">
            <a:avLst/>
          </a:prstGeom>
        </p:spPr>
      </p:pic>
      <p:pic>
        <p:nvPicPr>
          <p:cNvPr id="4" name="Picture 2" descr="Metcalf Foundation">
            <a:extLst>
              <a:ext uri="{FF2B5EF4-FFF2-40B4-BE49-F238E27FC236}">
                <a16:creationId xmlns:a16="http://schemas.microsoft.com/office/drawing/2014/main" id="{C07E63CF-B778-44AF-995B-9D1B776ED4BE}"/>
              </a:ext>
            </a:extLst>
          </p:cNvPr>
          <p:cNvPicPr>
            <a:picLocks noChangeAspect="1" noChangeArrowheads="1"/>
          </p:cNvPicPr>
          <p:nvPr/>
        </p:nvPicPr>
        <p:blipFill>
          <a:blip r:embed="rId5"/>
          <a:srcRect/>
          <a:stretch>
            <a:fillRect/>
          </a:stretch>
        </p:blipFill>
        <p:spPr bwMode="auto">
          <a:xfrm>
            <a:off x="2963079" y="2602100"/>
            <a:ext cx="1621215" cy="426920"/>
          </a:xfrm>
          <a:prstGeom prst="rect">
            <a:avLst/>
          </a:prstGeom>
          <a:noFill/>
        </p:spPr>
      </p:pic>
      <p:pic>
        <p:nvPicPr>
          <p:cNvPr id="6" name="Picture 5">
            <a:extLst>
              <a:ext uri="{FF2B5EF4-FFF2-40B4-BE49-F238E27FC236}">
                <a16:creationId xmlns:a16="http://schemas.microsoft.com/office/drawing/2014/main" id="{C119387B-129B-4197-88D4-53E6CE284478}"/>
              </a:ext>
            </a:extLst>
          </p:cNvPr>
          <p:cNvPicPr>
            <a:picLocks noChangeAspect="1"/>
          </p:cNvPicPr>
          <p:nvPr/>
        </p:nvPicPr>
        <p:blipFill rotWithShape="1">
          <a:blip r:embed="rId6"/>
          <a:srcRect t="25301" b="24593"/>
          <a:stretch/>
        </p:blipFill>
        <p:spPr>
          <a:xfrm>
            <a:off x="6791479" y="3369990"/>
            <a:ext cx="1981372" cy="528441"/>
          </a:xfrm>
          <a:prstGeom prst="rect">
            <a:avLst/>
          </a:prstGeom>
        </p:spPr>
      </p:pic>
      <p:pic>
        <p:nvPicPr>
          <p:cNvPr id="8" name="Picture 7">
            <a:extLst>
              <a:ext uri="{FF2B5EF4-FFF2-40B4-BE49-F238E27FC236}">
                <a16:creationId xmlns:a16="http://schemas.microsoft.com/office/drawing/2014/main" id="{5B5A3932-4460-4B99-8277-0F11E96FCAD4}"/>
              </a:ext>
            </a:extLst>
          </p:cNvPr>
          <p:cNvPicPr>
            <a:picLocks noChangeAspect="1"/>
          </p:cNvPicPr>
          <p:nvPr/>
        </p:nvPicPr>
        <p:blipFill>
          <a:blip r:embed="rId7"/>
          <a:stretch>
            <a:fillRect/>
          </a:stretch>
        </p:blipFill>
        <p:spPr>
          <a:xfrm>
            <a:off x="2963079" y="3317959"/>
            <a:ext cx="1311502" cy="475948"/>
          </a:xfrm>
          <a:prstGeom prst="rect">
            <a:avLst/>
          </a:prstGeom>
        </p:spPr>
      </p:pic>
      <p:pic>
        <p:nvPicPr>
          <p:cNvPr id="10" name="Picture 9">
            <a:extLst>
              <a:ext uri="{FF2B5EF4-FFF2-40B4-BE49-F238E27FC236}">
                <a16:creationId xmlns:a16="http://schemas.microsoft.com/office/drawing/2014/main" id="{443289D7-D827-4F55-8A70-EB0345E096EB}"/>
              </a:ext>
            </a:extLst>
          </p:cNvPr>
          <p:cNvPicPr>
            <a:picLocks noChangeAspect="1"/>
          </p:cNvPicPr>
          <p:nvPr/>
        </p:nvPicPr>
        <p:blipFill rotWithShape="1">
          <a:blip r:embed="rId8"/>
          <a:srcRect l="8539" t="29752" r="9261" b="35448"/>
          <a:stretch/>
        </p:blipFill>
        <p:spPr>
          <a:xfrm>
            <a:off x="4737132" y="3361344"/>
            <a:ext cx="1509462" cy="479282"/>
          </a:xfrm>
          <a:prstGeom prst="rect">
            <a:avLst/>
          </a:prstGeom>
        </p:spPr>
      </p:pic>
      <p:pic>
        <p:nvPicPr>
          <p:cNvPr id="13" name="Picture 12">
            <a:extLst>
              <a:ext uri="{FF2B5EF4-FFF2-40B4-BE49-F238E27FC236}">
                <a16:creationId xmlns:a16="http://schemas.microsoft.com/office/drawing/2014/main" id="{A75DEECE-264C-473C-AC4D-BE54F4EAD22F}"/>
              </a:ext>
            </a:extLst>
          </p:cNvPr>
          <p:cNvPicPr>
            <a:picLocks noChangeAspect="1"/>
          </p:cNvPicPr>
          <p:nvPr/>
        </p:nvPicPr>
        <p:blipFill>
          <a:blip r:embed="rId9"/>
          <a:stretch>
            <a:fillRect/>
          </a:stretch>
        </p:blipFill>
        <p:spPr>
          <a:xfrm>
            <a:off x="568230" y="3284904"/>
            <a:ext cx="1849963" cy="594528"/>
          </a:xfrm>
          <a:prstGeom prst="rect">
            <a:avLst/>
          </a:prstGeom>
        </p:spPr>
      </p:pic>
    </p:spTree>
    <p:extLst>
      <p:ext uri="{BB962C8B-B14F-4D97-AF65-F5344CB8AC3E}">
        <p14:creationId xmlns:p14="http://schemas.microsoft.com/office/powerpoint/2010/main" val="5438440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OUtline</a:t>
            </a:r>
            <a:endParaRPr lang="en-US" dirty="0"/>
          </a:p>
        </p:txBody>
      </p:sp>
      <p:sp>
        <p:nvSpPr>
          <p:cNvPr id="4" name="Text Placeholder 3"/>
          <p:cNvSpPr>
            <a:spLocks noGrp="1"/>
          </p:cNvSpPr>
          <p:nvPr>
            <p:ph type="body" sz="quarter" idx="11"/>
          </p:nvPr>
        </p:nvSpPr>
        <p:spPr>
          <a:xfrm>
            <a:off x="1589311" y="1089026"/>
            <a:ext cx="7281733" cy="887506"/>
          </a:xfrm>
        </p:spPr>
        <p:txBody>
          <a:bodyPr>
            <a:normAutofit/>
          </a:bodyPr>
          <a:lstStyle/>
          <a:p>
            <a:r>
              <a:rPr lang="en-US" sz="2000" dirty="0">
                <a:solidFill>
                  <a:schemeClr val="tx2"/>
                </a:solidFill>
              </a:rPr>
              <a:t>Methodology</a:t>
            </a:r>
          </a:p>
          <a:p>
            <a:r>
              <a:rPr lang="en-US" sz="2000" dirty="0">
                <a:solidFill>
                  <a:schemeClr val="tx2"/>
                </a:solidFill>
              </a:rPr>
              <a:t>Where has cycling increased in Canada?</a:t>
            </a:r>
          </a:p>
          <a:p>
            <a:endParaRPr lang="en-US" sz="2000" dirty="0"/>
          </a:p>
        </p:txBody>
      </p:sp>
      <p:pic>
        <p:nvPicPr>
          <p:cNvPr id="7" name="Picture 6">
            <a:extLst>
              <a:ext uri="{FF2B5EF4-FFF2-40B4-BE49-F238E27FC236}">
                <a16:creationId xmlns:a16="http://schemas.microsoft.com/office/drawing/2014/main" id="{B11DD9E4-4CF2-420B-9CE2-4CB745A08E93}"/>
              </a:ext>
            </a:extLst>
          </p:cNvPr>
          <p:cNvPicPr>
            <a:picLocks noChangeAspect="1"/>
          </p:cNvPicPr>
          <p:nvPr/>
        </p:nvPicPr>
        <p:blipFill>
          <a:blip r:embed="rId3"/>
          <a:stretch>
            <a:fillRect/>
          </a:stretch>
        </p:blipFill>
        <p:spPr>
          <a:xfrm>
            <a:off x="1868740" y="1976531"/>
            <a:ext cx="3042397" cy="3042397"/>
          </a:xfrm>
          <a:prstGeom prst="rect">
            <a:avLst/>
          </a:prstGeom>
        </p:spPr>
      </p:pic>
      <p:sp>
        <p:nvSpPr>
          <p:cNvPr id="8" name="TextBox 7">
            <a:extLst>
              <a:ext uri="{FF2B5EF4-FFF2-40B4-BE49-F238E27FC236}">
                <a16:creationId xmlns:a16="http://schemas.microsoft.com/office/drawing/2014/main" id="{40F8F8BD-6C49-4136-9EAA-9413B6E7A8EF}"/>
              </a:ext>
            </a:extLst>
          </p:cNvPr>
          <p:cNvSpPr txBox="1"/>
          <p:nvPr/>
        </p:nvSpPr>
        <p:spPr>
          <a:xfrm>
            <a:off x="5190566" y="1897292"/>
            <a:ext cx="3536576" cy="2215991"/>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tx2"/>
                </a:solidFill>
                <a:latin typeface="Century Gothic" panose="020B0502020202020204" pitchFamily="34" charset="0"/>
              </a:rPr>
              <a:t>Definition of cycling increase</a:t>
            </a:r>
          </a:p>
          <a:p>
            <a:pPr marL="342900" indent="-342900">
              <a:buFont typeface="Arial" panose="020B0604020202020204" pitchFamily="34" charset="0"/>
              <a:buChar char="•"/>
            </a:pPr>
            <a:r>
              <a:rPr lang="en-US" sz="2000" b="1" dirty="0">
                <a:solidFill>
                  <a:schemeClr val="tx2"/>
                </a:solidFill>
                <a:latin typeface="Century Gothic" panose="020B0502020202020204" pitchFamily="34" charset="0"/>
              </a:rPr>
              <a:t>How has cycling increased?</a:t>
            </a:r>
          </a:p>
          <a:p>
            <a:pPr marL="800100" lvl="1" indent="-342900">
              <a:buFont typeface="Arial" panose="020B0604020202020204" pitchFamily="34" charset="0"/>
              <a:buChar char="•"/>
            </a:pPr>
            <a:r>
              <a:rPr lang="en-US" sz="2000" b="1" dirty="0">
                <a:solidFill>
                  <a:schemeClr val="tx2"/>
                </a:solidFill>
                <a:latin typeface="Century Gothic" panose="020B0502020202020204" pitchFamily="34" charset="0"/>
              </a:rPr>
              <a:t>Ten Actions in Five Spheres</a:t>
            </a:r>
          </a:p>
          <a:p>
            <a:endParaRPr lang="en-CA" dirty="0"/>
          </a:p>
        </p:txBody>
      </p:sp>
    </p:spTree>
    <p:extLst>
      <p:ext uri="{BB962C8B-B14F-4D97-AF65-F5344CB8AC3E}">
        <p14:creationId xmlns:p14="http://schemas.microsoft.com/office/powerpoint/2010/main" val="917465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EABF153-0A96-406E-8494-4E8635AEFC41}"/>
              </a:ext>
            </a:extLst>
          </p:cNvPr>
          <p:cNvSpPr/>
          <p:nvPr/>
        </p:nvSpPr>
        <p:spPr>
          <a:xfrm>
            <a:off x="265176" y="3018437"/>
            <a:ext cx="9052560" cy="146082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2" name="Title 1"/>
          <p:cNvSpPr txBox="1">
            <a:spLocks/>
          </p:cNvSpPr>
          <p:nvPr/>
        </p:nvSpPr>
        <p:spPr>
          <a:xfrm>
            <a:off x="458622" y="664238"/>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More information</a:t>
            </a:r>
          </a:p>
        </p:txBody>
      </p:sp>
      <p:sp>
        <p:nvSpPr>
          <p:cNvPr id="14" name="TextBox 13">
            <a:extLst>
              <a:ext uri="{FF2B5EF4-FFF2-40B4-BE49-F238E27FC236}">
                <a16:creationId xmlns:a16="http://schemas.microsoft.com/office/drawing/2014/main" id="{444FCDA1-665D-4EE3-A41A-E8398EC9AF49}"/>
              </a:ext>
            </a:extLst>
          </p:cNvPr>
          <p:cNvSpPr txBox="1"/>
          <p:nvPr/>
        </p:nvSpPr>
        <p:spPr>
          <a:xfrm>
            <a:off x="458622" y="2825519"/>
            <a:ext cx="2986268" cy="954107"/>
          </a:xfrm>
          <a:prstGeom prst="rect">
            <a:avLst/>
          </a:prstGeom>
          <a:noFill/>
        </p:spPr>
        <p:txBody>
          <a:bodyPr wrap="square" rtlCol="0">
            <a:spAutoFit/>
          </a:bodyPr>
          <a:lstStyle/>
          <a:p>
            <a:r>
              <a:rPr lang="en-CA" sz="2000" b="1" dirty="0">
                <a:solidFill>
                  <a:schemeClr val="tx2"/>
                </a:solidFill>
                <a:latin typeface="Century Gothic" panose="020B0502020202020204" pitchFamily="34" charset="0"/>
              </a:rPr>
              <a:t>Beth </a:t>
            </a:r>
            <a:r>
              <a:rPr lang="en-CA" sz="2000" b="1" dirty="0" err="1">
                <a:solidFill>
                  <a:schemeClr val="tx2"/>
                </a:solidFill>
                <a:latin typeface="Century Gothic" panose="020B0502020202020204" pitchFamily="34" charset="0"/>
              </a:rPr>
              <a:t>Savan</a:t>
            </a:r>
            <a:endParaRPr lang="en-CA" sz="2000" b="1" dirty="0">
              <a:solidFill>
                <a:schemeClr val="tx2"/>
              </a:solidFill>
              <a:latin typeface="Century Gothic" panose="020B0502020202020204" pitchFamily="34" charset="0"/>
            </a:endParaRPr>
          </a:p>
          <a:p>
            <a:r>
              <a:rPr lang="en-CA" dirty="0">
                <a:solidFill>
                  <a:schemeClr val="bg1">
                    <a:lumMod val="50000"/>
                  </a:schemeClr>
                </a:solidFill>
                <a:latin typeface="Century Gothic" panose="020B0502020202020204" pitchFamily="34" charset="0"/>
              </a:rPr>
              <a:t>University of Toronto</a:t>
            </a:r>
          </a:p>
          <a:p>
            <a:r>
              <a:rPr lang="en-CA" dirty="0">
                <a:solidFill>
                  <a:schemeClr val="bg1">
                    <a:lumMod val="50000"/>
                  </a:schemeClr>
                </a:solidFill>
                <a:latin typeface="Century Gothic" panose="020B0502020202020204" pitchFamily="34" charset="0"/>
              </a:rPr>
              <a:t>b.savan@utoronto.ca</a:t>
            </a:r>
          </a:p>
        </p:txBody>
      </p:sp>
      <p:sp>
        <p:nvSpPr>
          <p:cNvPr id="15" name="TextBox 14">
            <a:extLst>
              <a:ext uri="{FF2B5EF4-FFF2-40B4-BE49-F238E27FC236}">
                <a16:creationId xmlns:a16="http://schemas.microsoft.com/office/drawing/2014/main" id="{3FAF577A-A5D3-4D74-83B8-D7B8DCB16D48}"/>
              </a:ext>
            </a:extLst>
          </p:cNvPr>
          <p:cNvSpPr txBox="1"/>
          <p:nvPr/>
        </p:nvSpPr>
        <p:spPr>
          <a:xfrm>
            <a:off x="3298321" y="2851894"/>
            <a:ext cx="4236797" cy="954107"/>
          </a:xfrm>
          <a:prstGeom prst="rect">
            <a:avLst/>
          </a:prstGeom>
          <a:noFill/>
        </p:spPr>
        <p:txBody>
          <a:bodyPr wrap="square" rtlCol="0">
            <a:spAutoFit/>
          </a:bodyPr>
          <a:lstStyle/>
          <a:p>
            <a:r>
              <a:rPr lang="en-CA" sz="2000" b="1" dirty="0">
                <a:solidFill>
                  <a:schemeClr val="tx2"/>
                </a:solidFill>
                <a:latin typeface="Century Gothic" panose="020B0502020202020204" pitchFamily="34" charset="0"/>
              </a:rPr>
              <a:t>Yvonne Verlinden</a:t>
            </a:r>
          </a:p>
          <a:p>
            <a:r>
              <a:rPr lang="en-CA" dirty="0">
                <a:solidFill>
                  <a:schemeClr val="bg1">
                    <a:lumMod val="50000"/>
                  </a:schemeClr>
                </a:solidFill>
                <a:latin typeface="Century Gothic" panose="020B0502020202020204" pitchFamily="34" charset="0"/>
              </a:rPr>
              <a:t>The Centre for Active Transportation</a:t>
            </a:r>
          </a:p>
          <a:p>
            <a:r>
              <a:rPr lang="en-CA" dirty="0">
                <a:solidFill>
                  <a:schemeClr val="bg1">
                    <a:lumMod val="50000"/>
                  </a:schemeClr>
                </a:solidFill>
                <a:latin typeface="Century Gothic" panose="020B0502020202020204" pitchFamily="34" charset="0"/>
              </a:rPr>
              <a:t>yverlinden@cleanairpartnership.org</a:t>
            </a:r>
          </a:p>
        </p:txBody>
      </p:sp>
      <p:sp>
        <p:nvSpPr>
          <p:cNvPr id="16" name="TextBox 15">
            <a:extLst>
              <a:ext uri="{FF2B5EF4-FFF2-40B4-BE49-F238E27FC236}">
                <a16:creationId xmlns:a16="http://schemas.microsoft.com/office/drawing/2014/main" id="{84832C90-1279-43BD-987D-C11B1B344A64}"/>
              </a:ext>
            </a:extLst>
          </p:cNvPr>
          <p:cNvSpPr txBox="1"/>
          <p:nvPr/>
        </p:nvSpPr>
        <p:spPr>
          <a:xfrm>
            <a:off x="509284" y="2314937"/>
            <a:ext cx="5443285" cy="400110"/>
          </a:xfrm>
          <a:prstGeom prst="rect">
            <a:avLst/>
          </a:prstGeom>
          <a:noFill/>
        </p:spPr>
        <p:txBody>
          <a:bodyPr wrap="none" rtlCol="0">
            <a:spAutoFit/>
          </a:bodyPr>
          <a:lstStyle/>
          <a:p>
            <a:r>
              <a:rPr lang="en-CA" sz="2000" dirty="0">
                <a:solidFill>
                  <a:schemeClr val="tx2">
                    <a:lumMod val="60000"/>
                    <a:lumOff val="40000"/>
                  </a:schemeClr>
                </a:solidFill>
                <a:hlinkClick r:id="rId3">
                  <a:extLst>
                    <a:ext uri="{A12FA001-AC4F-418D-AE19-62706E023703}">
                      <ahyp:hlinkClr xmlns="" xmlns:ahyp="http://schemas.microsoft.com/office/drawing/2018/hyperlinkcolor" val="tx"/>
                    </a:ext>
                  </a:extLst>
                </a:hlinkClick>
              </a:rPr>
              <a:t>www.tcat.ca/project/increasing-cycling-in-canada/</a:t>
            </a:r>
            <a:endParaRPr lang="en-US" sz="2000" b="1" dirty="0">
              <a:solidFill>
                <a:schemeClr val="tx2">
                  <a:lumMod val="60000"/>
                  <a:lumOff val="40000"/>
                </a:schemeClr>
              </a:solidFill>
              <a:latin typeface="Century Gothic"/>
              <a:cs typeface="Century Gothic"/>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072" y="257624"/>
            <a:ext cx="7969640" cy="1022350"/>
          </a:xfrm>
        </p:spPr>
        <p:txBody>
          <a:bodyPr/>
          <a:lstStyle/>
          <a:p>
            <a:r>
              <a:rPr lang="en-US" dirty="0"/>
              <a:t>methodology</a:t>
            </a:r>
          </a:p>
        </p:txBody>
      </p:sp>
      <p:sp>
        <p:nvSpPr>
          <p:cNvPr id="6" name="TextBox 5"/>
          <p:cNvSpPr txBox="1"/>
          <p:nvPr/>
        </p:nvSpPr>
        <p:spPr>
          <a:xfrm>
            <a:off x="1620672" y="1564210"/>
            <a:ext cx="1999397" cy="923330"/>
          </a:xfrm>
          <a:prstGeom prst="rect">
            <a:avLst/>
          </a:prstGeom>
          <a:solidFill>
            <a:srgbClr val="1E3C70"/>
          </a:solidFill>
        </p:spPr>
        <p:txBody>
          <a:bodyPr wrap="square" rtlCol="0">
            <a:spAutoFit/>
          </a:bodyPr>
          <a:lstStyle/>
          <a:p>
            <a:pPr marL="342900" indent="-342900">
              <a:buAutoNum type="arabicPeriod"/>
            </a:pPr>
            <a:r>
              <a:rPr lang="en-CA" b="1" dirty="0">
                <a:solidFill>
                  <a:schemeClr val="bg1"/>
                </a:solidFill>
                <a:latin typeface="Century Gothic" pitchFamily="34" charset="0"/>
              </a:rPr>
              <a:t>Quantitative data sets</a:t>
            </a:r>
          </a:p>
          <a:p>
            <a:pPr marL="342900" indent="-342900"/>
            <a:endParaRPr lang="en-CA" dirty="0">
              <a:latin typeface="Century Gothic" pitchFamily="34" charset="0"/>
            </a:endParaRPr>
          </a:p>
        </p:txBody>
      </p:sp>
      <p:sp>
        <p:nvSpPr>
          <p:cNvPr id="10" name="TextBox 9"/>
          <p:cNvSpPr txBox="1"/>
          <p:nvPr/>
        </p:nvSpPr>
        <p:spPr>
          <a:xfrm>
            <a:off x="3885062" y="1560245"/>
            <a:ext cx="1999397" cy="923330"/>
          </a:xfrm>
          <a:prstGeom prst="rect">
            <a:avLst/>
          </a:prstGeom>
          <a:solidFill>
            <a:srgbClr val="1E3C70"/>
          </a:solidFill>
        </p:spPr>
        <p:txBody>
          <a:bodyPr wrap="square" rtlCol="0">
            <a:spAutoFit/>
          </a:bodyPr>
          <a:lstStyle/>
          <a:p>
            <a:pPr marL="342900" indent="-342900"/>
            <a:r>
              <a:rPr lang="en-CA" b="1" dirty="0">
                <a:solidFill>
                  <a:schemeClr val="bg1"/>
                </a:solidFill>
                <a:latin typeface="Century Gothic" pitchFamily="34" charset="0"/>
              </a:rPr>
              <a:t>2. Case study interviews</a:t>
            </a:r>
          </a:p>
          <a:p>
            <a:pPr marL="342900" indent="-342900"/>
            <a:endParaRPr lang="en-CA" b="1" dirty="0">
              <a:solidFill>
                <a:schemeClr val="bg1"/>
              </a:solidFill>
              <a:latin typeface="Century Gothic" pitchFamily="34" charset="0"/>
            </a:endParaRPr>
          </a:p>
        </p:txBody>
      </p:sp>
      <p:sp>
        <p:nvSpPr>
          <p:cNvPr id="11" name="TextBox 10"/>
          <p:cNvSpPr txBox="1"/>
          <p:nvPr/>
        </p:nvSpPr>
        <p:spPr>
          <a:xfrm>
            <a:off x="1620672" y="2771776"/>
            <a:ext cx="1999397" cy="923330"/>
          </a:xfrm>
          <a:prstGeom prst="rect">
            <a:avLst/>
          </a:prstGeom>
          <a:solidFill>
            <a:srgbClr val="1E3C70"/>
          </a:solidFill>
        </p:spPr>
        <p:txBody>
          <a:bodyPr wrap="square" rtlCol="0">
            <a:spAutoFit/>
          </a:bodyPr>
          <a:lstStyle/>
          <a:p>
            <a:pPr marL="342900" indent="-342900"/>
            <a:r>
              <a:rPr lang="en-CA" b="1" dirty="0">
                <a:solidFill>
                  <a:schemeClr val="bg1"/>
                </a:solidFill>
                <a:latin typeface="Century Gothic" pitchFamily="34" charset="0"/>
              </a:rPr>
              <a:t>3. Cycling program evaluations</a:t>
            </a:r>
          </a:p>
        </p:txBody>
      </p:sp>
      <p:sp>
        <p:nvSpPr>
          <p:cNvPr id="12" name="TextBox 11"/>
          <p:cNvSpPr txBox="1"/>
          <p:nvPr/>
        </p:nvSpPr>
        <p:spPr>
          <a:xfrm>
            <a:off x="3885062" y="2763846"/>
            <a:ext cx="1999397" cy="923330"/>
          </a:xfrm>
          <a:prstGeom prst="rect">
            <a:avLst/>
          </a:prstGeom>
          <a:solidFill>
            <a:srgbClr val="1E3C70"/>
          </a:solidFill>
        </p:spPr>
        <p:txBody>
          <a:bodyPr wrap="square" rtlCol="0">
            <a:spAutoFit/>
          </a:bodyPr>
          <a:lstStyle/>
          <a:p>
            <a:pPr marL="342900" indent="-342900"/>
            <a:r>
              <a:rPr lang="en-CA" b="1" dirty="0">
                <a:solidFill>
                  <a:schemeClr val="bg1"/>
                </a:solidFill>
                <a:latin typeface="Century Gothic" pitchFamily="34" charset="0"/>
              </a:rPr>
              <a:t>4. Measuring benefits</a:t>
            </a:r>
          </a:p>
          <a:p>
            <a:pPr marL="342900" indent="-342900"/>
            <a:endParaRPr lang="en-CA" b="1" dirty="0">
              <a:solidFill>
                <a:schemeClr val="bg1"/>
              </a:solidFill>
              <a:latin typeface="Century Gothic" pitchFamily="34" charset="0"/>
            </a:endParaRPr>
          </a:p>
        </p:txBody>
      </p:sp>
    </p:spTree>
    <p:extLst>
      <p:ext uri="{BB962C8B-B14F-4D97-AF65-F5344CB8AC3E}">
        <p14:creationId xmlns:p14="http://schemas.microsoft.com/office/powerpoint/2010/main" val="917465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 Cycling Increase in Canada.png"/>
          <p:cNvPicPr>
            <a:picLocks noChangeAspect="1"/>
          </p:cNvPicPr>
          <p:nvPr/>
        </p:nvPicPr>
        <p:blipFill>
          <a:blip r:embed="rId3"/>
          <a:srcRect b="9386"/>
          <a:stretch>
            <a:fillRect/>
          </a:stretch>
        </p:blipFill>
        <p:spPr>
          <a:xfrm>
            <a:off x="1730314" y="0"/>
            <a:ext cx="6720601" cy="4660710"/>
          </a:xfrm>
          <a:prstGeom prst="rect">
            <a:avLst/>
          </a:prstGeom>
        </p:spPr>
      </p:pic>
    </p:spTree>
    <p:extLst>
      <p:ext uri="{BB962C8B-B14F-4D97-AF65-F5344CB8AC3E}">
        <p14:creationId xmlns:p14="http://schemas.microsoft.com/office/powerpoint/2010/main" val="983426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2072" y="257624"/>
            <a:ext cx="8177230" cy="1022350"/>
          </a:xfrm>
        </p:spPr>
        <p:txBody>
          <a:bodyPr/>
          <a:lstStyle/>
          <a:p>
            <a:r>
              <a:rPr lang="en-US" dirty="0"/>
              <a:t>Defining </a:t>
            </a:r>
            <a:br>
              <a:rPr lang="en-US" dirty="0"/>
            </a:br>
            <a:r>
              <a:rPr lang="en-US" dirty="0"/>
              <a:t>Increased Cycling</a:t>
            </a:r>
          </a:p>
        </p:txBody>
      </p:sp>
      <p:pic>
        <p:nvPicPr>
          <p:cNvPr id="7" name="Picture 6" descr="Cycling for Longer Trips.png"/>
          <p:cNvPicPr>
            <a:picLocks noChangeAspect="1"/>
          </p:cNvPicPr>
          <p:nvPr/>
        </p:nvPicPr>
        <p:blipFill>
          <a:blip r:embed="rId3"/>
          <a:stretch>
            <a:fillRect/>
          </a:stretch>
        </p:blipFill>
        <p:spPr>
          <a:xfrm>
            <a:off x="3464140" y="1597376"/>
            <a:ext cx="1874524" cy="2688341"/>
          </a:xfrm>
          <a:prstGeom prst="rect">
            <a:avLst/>
          </a:prstGeom>
        </p:spPr>
      </p:pic>
      <p:pic>
        <p:nvPicPr>
          <p:cNvPr id="8" name="Picture 7" descr="New People Start Cycling.png"/>
          <p:cNvPicPr>
            <a:picLocks noChangeAspect="1"/>
          </p:cNvPicPr>
          <p:nvPr/>
        </p:nvPicPr>
        <p:blipFill>
          <a:blip r:embed="rId4"/>
          <a:stretch>
            <a:fillRect/>
          </a:stretch>
        </p:blipFill>
        <p:spPr>
          <a:xfrm>
            <a:off x="1589312" y="2400729"/>
            <a:ext cx="1371603" cy="1795276"/>
          </a:xfrm>
          <a:prstGeom prst="rect">
            <a:avLst/>
          </a:prstGeom>
        </p:spPr>
      </p:pic>
      <p:pic>
        <p:nvPicPr>
          <p:cNvPr id="9" name="Picture 8" descr="Sustain Cycling.png"/>
          <p:cNvPicPr>
            <a:picLocks noChangeAspect="1"/>
          </p:cNvPicPr>
          <p:nvPr/>
        </p:nvPicPr>
        <p:blipFill>
          <a:blip r:embed="rId5"/>
          <a:stretch>
            <a:fillRect/>
          </a:stretch>
        </p:blipFill>
        <p:spPr>
          <a:xfrm>
            <a:off x="5885042" y="1576904"/>
            <a:ext cx="3081534" cy="2639573"/>
          </a:xfrm>
          <a:prstGeom prst="rect">
            <a:avLst/>
          </a:prstGeom>
        </p:spPr>
      </p:pic>
    </p:spTree>
    <p:extLst>
      <p:ext uri="{BB962C8B-B14F-4D97-AF65-F5344CB8AC3E}">
        <p14:creationId xmlns:p14="http://schemas.microsoft.com/office/powerpoint/2010/main" val="917465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dirty="0"/>
          </a:p>
        </p:txBody>
      </p:sp>
      <p:sp>
        <p:nvSpPr>
          <p:cNvPr id="7" name="Rectangle 6"/>
          <p:cNvSpPr/>
          <p:nvPr/>
        </p:nvSpPr>
        <p:spPr>
          <a:xfrm>
            <a:off x="7096837" y="4229100"/>
            <a:ext cx="1937982" cy="9144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pic>
        <p:nvPicPr>
          <p:cNvPr id="6" name="Picture 5" descr="Ten Key Actions_horizontal.png"/>
          <p:cNvPicPr>
            <a:picLocks noChangeAspect="1"/>
          </p:cNvPicPr>
          <p:nvPr/>
        </p:nvPicPr>
        <p:blipFill>
          <a:blip r:embed="rId3"/>
          <a:stretch>
            <a:fillRect/>
          </a:stretch>
        </p:blipFill>
        <p:spPr>
          <a:xfrm>
            <a:off x="1842448" y="0"/>
            <a:ext cx="6656294" cy="5143500"/>
          </a:xfrm>
          <a:prstGeom prst="rect">
            <a:avLst/>
          </a:prstGeom>
        </p:spPr>
      </p:pic>
    </p:spTree>
    <p:extLst>
      <p:ext uri="{BB962C8B-B14F-4D97-AF65-F5344CB8AC3E}">
        <p14:creationId xmlns:p14="http://schemas.microsoft.com/office/powerpoint/2010/main" val="11641927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046561" y="3623480"/>
            <a:ext cx="3459707" cy="100311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p>
        </p:txBody>
      </p:sp>
      <p:sp>
        <p:nvSpPr>
          <p:cNvPr id="6" name="Title 1"/>
          <p:cNvSpPr txBox="1">
            <a:spLocks/>
          </p:cNvSpPr>
          <p:nvPr/>
        </p:nvSpPr>
        <p:spPr>
          <a:xfrm>
            <a:off x="1392072" y="0"/>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tx2"/>
                </a:solidFill>
                <a:effectLst/>
                <a:uLnTx/>
                <a:uFillTx/>
                <a:latin typeface="Century Gothic"/>
                <a:ea typeface="+mj-ea"/>
                <a:cs typeface="Century Gothic"/>
              </a:rPr>
              <a:t>Individual: </a:t>
            </a:r>
            <a:r>
              <a:rPr kumimoji="0" lang="en-US" sz="4400" i="1" u="none" strike="noStrike" kern="1200" cap="none" spc="0" normalizeH="0" baseline="0" noProof="0" dirty="0">
                <a:ln>
                  <a:noFill/>
                </a:ln>
                <a:solidFill>
                  <a:schemeClr val="tx2"/>
                </a:solidFill>
                <a:effectLst/>
                <a:uLnTx/>
                <a:uFillTx/>
                <a:latin typeface="Century Gothic"/>
                <a:ea typeface="+mj-ea"/>
                <a:cs typeface="Century Gothic"/>
              </a:rPr>
              <a:t>Key Actions</a:t>
            </a:r>
            <a:r>
              <a:rPr kumimoji="0" lang="en-US" sz="4400" b="1" i="0" u="none" strike="noStrike" kern="1200" cap="none" spc="0" normalizeH="0" noProof="0" dirty="0">
                <a:ln>
                  <a:noFill/>
                </a:ln>
                <a:solidFill>
                  <a:schemeClr val="tx2"/>
                </a:solidFill>
                <a:effectLst/>
                <a:uLnTx/>
                <a:uFillTx/>
                <a:latin typeface="Century Gothic"/>
                <a:ea typeface="+mj-ea"/>
                <a:cs typeface="Century Gothic"/>
              </a:rPr>
              <a:t> </a:t>
            </a:r>
            <a:endParaRPr kumimoji="0" lang="en-US" sz="4400" b="1" i="0" u="none" strike="noStrike" kern="1200" cap="none" spc="0" normalizeH="0" baseline="0" noProof="0" dirty="0">
              <a:ln>
                <a:noFill/>
              </a:ln>
              <a:solidFill>
                <a:schemeClr val="tx2"/>
              </a:solidFill>
              <a:effectLst/>
              <a:uLnTx/>
              <a:uFillTx/>
              <a:latin typeface="Century Gothic"/>
              <a:ea typeface="+mj-ea"/>
              <a:cs typeface="Century Gothic"/>
            </a:endParaRPr>
          </a:p>
        </p:txBody>
      </p:sp>
      <p:pic>
        <p:nvPicPr>
          <p:cNvPr id="7" name="Picture 6" descr="Spark cycling adoption.png"/>
          <p:cNvPicPr>
            <a:picLocks noChangeAspect="1"/>
          </p:cNvPicPr>
          <p:nvPr/>
        </p:nvPicPr>
        <p:blipFill>
          <a:blip r:embed="rId3"/>
          <a:stretch>
            <a:fillRect/>
          </a:stretch>
        </p:blipFill>
        <p:spPr>
          <a:xfrm>
            <a:off x="1480786" y="1389837"/>
            <a:ext cx="3520586" cy="900000"/>
          </a:xfrm>
          <a:prstGeom prst="rect">
            <a:avLst/>
          </a:prstGeom>
        </p:spPr>
      </p:pic>
      <p:pic>
        <p:nvPicPr>
          <p:cNvPr id="10" name="Picture 9" descr="Sustain Life-Long Cycling.png"/>
          <p:cNvPicPr>
            <a:picLocks noChangeAspect="1"/>
          </p:cNvPicPr>
          <p:nvPr/>
        </p:nvPicPr>
        <p:blipFill>
          <a:blip r:embed="rId4"/>
          <a:stretch>
            <a:fillRect/>
          </a:stretch>
        </p:blipFill>
        <p:spPr>
          <a:xfrm>
            <a:off x="1480786" y="2813567"/>
            <a:ext cx="3791911" cy="900000"/>
          </a:xfrm>
          <a:prstGeom prst="rect">
            <a:avLst/>
          </a:prstGeom>
        </p:spPr>
      </p:pic>
    </p:spTree>
    <p:extLst>
      <p:ext uri="{BB962C8B-B14F-4D97-AF65-F5344CB8AC3E}">
        <p14:creationId xmlns:p14="http://schemas.microsoft.com/office/powerpoint/2010/main" val="11641927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RE (1).jpg"/>
          <p:cNvPicPr>
            <a:picLocks noGrp="1" noChangeAspect="1"/>
          </p:cNvPicPr>
          <p:nvPr>
            <p:ph type="pic" sz="quarter" idx="13"/>
          </p:nvPr>
        </p:nvPicPr>
        <p:blipFill>
          <a:blip r:embed="rId3"/>
          <a:srcRect t="12500" b="12500"/>
          <a:stretch>
            <a:fillRect/>
          </a:stretch>
        </p:blipFill>
        <p:spPr>
          <a:xfrm>
            <a:off x="0" y="0"/>
            <a:ext cx="9144000" cy="5143500"/>
          </a:xfrm>
        </p:spPr>
      </p:pic>
      <p:sp>
        <p:nvSpPr>
          <p:cNvPr id="4" name="Title 1"/>
          <p:cNvSpPr txBox="1">
            <a:spLocks/>
          </p:cNvSpPr>
          <p:nvPr/>
        </p:nvSpPr>
        <p:spPr>
          <a:xfrm>
            <a:off x="0" y="657225"/>
            <a:ext cx="4438650" cy="3448049"/>
          </a:xfrm>
          <a:prstGeom prst="rect">
            <a:avLst/>
          </a:prstGeom>
          <a:solidFill>
            <a:srgbClr val="1F497D">
              <a:alpha val="74902"/>
            </a:srgbClr>
          </a:solidFill>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Century Gothic"/>
                <a:ea typeface="+mj-ea"/>
                <a:cs typeface="Century Gothic"/>
              </a:rPr>
              <a:t>Example:</a:t>
            </a:r>
            <a:r>
              <a:rPr lang="en-US" sz="4400" i="1" dirty="0">
                <a:solidFill>
                  <a:schemeClr val="bg1"/>
                </a:solidFill>
                <a:latin typeface="Century Gothic"/>
                <a:ea typeface="+mj-ea"/>
                <a:cs typeface="Century Gothic"/>
              </a:rPr>
              <a:t> </a:t>
            </a:r>
            <a:br>
              <a:rPr lang="en-US" sz="4400" i="1" dirty="0">
                <a:solidFill>
                  <a:schemeClr val="bg1"/>
                </a:solidFill>
                <a:latin typeface="Century Gothic"/>
                <a:ea typeface="+mj-ea"/>
                <a:cs typeface="Century Gothic"/>
              </a:rPr>
            </a:br>
            <a:r>
              <a:rPr lang="en-US" sz="4400" dirty="0">
                <a:solidFill>
                  <a:schemeClr val="bg1"/>
                </a:solidFill>
                <a:latin typeface="Century Gothic"/>
                <a:ea typeface="+mj-ea"/>
                <a:cs typeface="Century Gothic"/>
              </a:rPr>
              <a:t>Bike Host</a:t>
            </a:r>
            <a:r>
              <a:rPr lang="en-US" sz="4400" i="1" dirty="0">
                <a:solidFill>
                  <a:schemeClr val="bg1"/>
                </a:solidFill>
                <a:latin typeface="Century Gothic"/>
                <a:ea typeface="+mj-ea"/>
                <a:cs typeface="Century Gothic"/>
              </a:rPr>
              <a:t/>
            </a:r>
            <a:br>
              <a:rPr lang="en-US" sz="4400" i="1" dirty="0">
                <a:solidFill>
                  <a:schemeClr val="bg1"/>
                </a:solidFill>
                <a:latin typeface="Century Gothic"/>
                <a:ea typeface="+mj-ea"/>
                <a:cs typeface="Century Gothic"/>
              </a:rPr>
            </a:br>
            <a:r>
              <a:rPr lang="en-US" sz="2000" i="1" dirty="0" err="1">
                <a:solidFill>
                  <a:schemeClr val="bg1"/>
                </a:solidFill>
                <a:latin typeface="Century Gothic"/>
                <a:ea typeface="+mj-ea"/>
                <a:cs typeface="Century Gothic"/>
              </a:rPr>
              <a:t>CultureLink</a:t>
            </a:r>
            <a:r>
              <a:rPr lang="en-US" sz="2000" i="1" dirty="0">
                <a:solidFill>
                  <a:schemeClr val="bg1"/>
                </a:solidFill>
                <a:latin typeface="Century Gothic"/>
                <a:ea typeface="+mj-ea"/>
                <a:cs typeface="Century Gothic"/>
              </a:rPr>
              <a:t> Settlement and Community Services</a:t>
            </a:r>
            <a:endParaRPr kumimoji="0" lang="en-US" sz="4400" b="1" i="0" u="none" strike="noStrike" kern="1200" cap="none" spc="0" normalizeH="0" baseline="0" noProof="0" dirty="0">
              <a:ln>
                <a:noFill/>
              </a:ln>
              <a:solidFill>
                <a:schemeClr val="bg1"/>
              </a:solidFill>
              <a:effectLst/>
              <a:uLnTx/>
              <a:uFillTx/>
              <a:latin typeface="Century Gothic"/>
              <a:ea typeface="+mj-ea"/>
              <a:cs typeface="Century Gothic"/>
            </a:endParaRPr>
          </a:p>
        </p:txBody>
      </p:sp>
      <p:sp>
        <p:nvSpPr>
          <p:cNvPr id="5" name="Title 1">
            <a:extLst>
              <a:ext uri="{FF2B5EF4-FFF2-40B4-BE49-F238E27FC236}">
                <a16:creationId xmlns:a16="http://schemas.microsoft.com/office/drawing/2014/main" id="{2F065822-77CA-4544-BA18-2BEA6F90F465}"/>
              </a:ext>
            </a:extLst>
          </p:cNvPr>
          <p:cNvSpPr txBox="1">
            <a:spLocks/>
          </p:cNvSpPr>
          <p:nvPr/>
        </p:nvSpPr>
        <p:spPr>
          <a:xfrm>
            <a:off x="4438650" y="657225"/>
            <a:ext cx="4705350" cy="3448049"/>
          </a:xfrm>
          <a:prstGeom prst="rect">
            <a:avLst/>
          </a:prstGeom>
          <a:solidFill>
            <a:srgbClr val="1F497D">
              <a:alpha val="74118"/>
            </a:srgbClr>
          </a:solidFill>
        </p:spPr>
        <p:txBody>
          <a:bodyPr vert="horz" lIns="91440" tIns="45720" rIns="91440" bIns="45720" rtlCol="0" anchor="ctr">
            <a:noAutofit/>
          </a:bodyPr>
          <a:lstStyle/>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Long-term bike loan</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Mentor matching</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Social connections</a:t>
            </a:r>
          </a:p>
          <a:p>
            <a:pPr marL="571500" marR="0" lvl="0" indent="-571500" algn="l" defTabSz="457200" rtl="0" eaLnBrk="1" fontAlgn="auto" latinLnBrk="0" hangingPunct="1">
              <a:lnSpc>
                <a:spcPct val="100000"/>
              </a:lnSpc>
              <a:spcBef>
                <a:spcPct val="0"/>
              </a:spcBef>
              <a:spcAft>
                <a:spcPts val="0"/>
              </a:spcAft>
              <a:buClrTx/>
              <a:buSzTx/>
              <a:buFont typeface="Arial" panose="020B0604020202020204" pitchFamily="34" charset="0"/>
              <a:buChar char="•"/>
              <a:tabLst/>
              <a:defRPr/>
            </a:pPr>
            <a:r>
              <a:rPr lang="en-US" sz="2800" b="1" dirty="0">
                <a:solidFill>
                  <a:schemeClr val="bg1"/>
                </a:solidFill>
                <a:latin typeface="Century Gothic"/>
                <a:ea typeface="+mj-ea"/>
                <a:cs typeface="Century Gothic"/>
              </a:rPr>
              <a:t>Significant increases</a:t>
            </a:r>
            <a:br>
              <a:rPr lang="en-US" sz="2800" b="1" dirty="0">
                <a:solidFill>
                  <a:schemeClr val="bg1"/>
                </a:solidFill>
                <a:latin typeface="Century Gothic"/>
                <a:ea typeface="+mj-ea"/>
                <a:cs typeface="Century Gothic"/>
              </a:rPr>
            </a:br>
            <a:r>
              <a:rPr lang="en-US" sz="2800" b="1" dirty="0">
                <a:solidFill>
                  <a:schemeClr val="bg1"/>
                </a:solidFill>
                <a:latin typeface="Century Gothic"/>
                <a:ea typeface="+mj-ea"/>
                <a:cs typeface="Century Gothic"/>
              </a:rPr>
              <a:t>in cycling</a:t>
            </a:r>
            <a:r>
              <a:rPr lang="en-US" sz="4400" i="1" dirty="0">
                <a:solidFill>
                  <a:schemeClr val="bg1"/>
                </a:solidFill>
                <a:latin typeface="Century Gothic"/>
                <a:ea typeface="+mj-ea"/>
                <a:cs typeface="Century Gothic"/>
              </a:rPr>
              <a:t/>
            </a:r>
            <a:br>
              <a:rPr lang="en-US" sz="4400" i="1" dirty="0">
                <a:solidFill>
                  <a:schemeClr val="bg1"/>
                </a:solidFill>
                <a:latin typeface="Century Gothic"/>
                <a:ea typeface="+mj-ea"/>
                <a:cs typeface="Century Gothic"/>
              </a:rPr>
            </a:br>
            <a:endParaRPr kumimoji="0" lang="en-US" sz="4400" b="1" i="0" u="none" strike="noStrike" kern="1200" cap="none" spc="0" normalizeH="0" baseline="0" noProof="0" dirty="0">
              <a:ln>
                <a:noFill/>
              </a:ln>
              <a:solidFill>
                <a:schemeClr val="bg1"/>
              </a:solidFill>
              <a:effectLst/>
              <a:uLnTx/>
              <a:uFillTx/>
              <a:latin typeface="Century Gothic"/>
              <a:ea typeface="+mj-ea"/>
              <a:cs typeface="Century Gothic"/>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392072" y="0"/>
            <a:ext cx="7969640" cy="1022350"/>
          </a:xfrm>
          <a:prstGeom prst="rect">
            <a:avLst/>
          </a:prstGeom>
        </p:spPr>
        <p:txBody>
          <a:bodyPr vert="horz" lIns="91440" tIns="45720" rIns="91440" bIns="45720" rtlCol="0" anchor="ctr">
            <a:no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4400" b="1" dirty="0">
                <a:solidFill>
                  <a:schemeClr val="tx2"/>
                </a:solidFill>
                <a:latin typeface="Century Gothic"/>
                <a:ea typeface="+mj-ea"/>
                <a:cs typeface="Century Gothic"/>
              </a:rPr>
              <a:t>Society</a:t>
            </a:r>
            <a:r>
              <a:rPr kumimoji="0" lang="en-US" sz="4400" b="1" i="0" u="none" strike="noStrike" kern="1200" cap="none" spc="0" normalizeH="0" baseline="0" noProof="0" dirty="0">
                <a:ln>
                  <a:noFill/>
                </a:ln>
                <a:solidFill>
                  <a:schemeClr val="tx2"/>
                </a:solidFill>
                <a:effectLst/>
                <a:uLnTx/>
                <a:uFillTx/>
                <a:latin typeface="Century Gothic"/>
                <a:ea typeface="+mj-ea"/>
                <a:cs typeface="Century Gothic"/>
              </a:rPr>
              <a:t>: </a:t>
            </a:r>
            <a:r>
              <a:rPr kumimoji="0" lang="en-US" sz="4400" i="1" u="none" strike="noStrike" kern="1200" cap="none" spc="0" normalizeH="0" baseline="0" noProof="0" dirty="0">
                <a:ln>
                  <a:noFill/>
                </a:ln>
                <a:solidFill>
                  <a:schemeClr val="tx2"/>
                </a:solidFill>
                <a:effectLst/>
                <a:uLnTx/>
                <a:uFillTx/>
                <a:latin typeface="Century Gothic"/>
                <a:ea typeface="+mj-ea"/>
                <a:cs typeface="Century Gothic"/>
              </a:rPr>
              <a:t>Key Actions</a:t>
            </a:r>
            <a:r>
              <a:rPr kumimoji="0" lang="en-US" sz="4400" b="1" i="0" u="none" strike="noStrike" kern="1200" cap="none" spc="0" normalizeH="0" noProof="0" dirty="0">
                <a:ln>
                  <a:noFill/>
                </a:ln>
                <a:solidFill>
                  <a:schemeClr val="tx2"/>
                </a:solidFill>
                <a:effectLst/>
                <a:uLnTx/>
                <a:uFillTx/>
                <a:latin typeface="Century Gothic"/>
                <a:ea typeface="+mj-ea"/>
                <a:cs typeface="Century Gothic"/>
              </a:rPr>
              <a:t> </a:t>
            </a:r>
            <a:endParaRPr kumimoji="0" lang="en-US" sz="4400" b="1" i="0" u="none" strike="noStrike" kern="1200" cap="none" spc="0" normalizeH="0" baseline="0" noProof="0" dirty="0">
              <a:ln>
                <a:noFill/>
              </a:ln>
              <a:solidFill>
                <a:schemeClr val="tx2"/>
              </a:solidFill>
              <a:effectLst/>
              <a:uLnTx/>
              <a:uFillTx/>
              <a:latin typeface="Century Gothic"/>
              <a:ea typeface="+mj-ea"/>
              <a:cs typeface="Century Gothic"/>
            </a:endParaRPr>
          </a:p>
        </p:txBody>
      </p:sp>
      <p:pic>
        <p:nvPicPr>
          <p:cNvPr id="8" name="Picture 7" descr="Identify cycling potential.png"/>
          <p:cNvPicPr>
            <a:picLocks noChangeAspect="1"/>
          </p:cNvPicPr>
          <p:nvPr/>
        </p:nvPicPr>
        <p:blipFill>
          <a:blip r:embed="rId3"/>
          <a:stretch>
            <a:fillRect/>
          </a:stretch>
        </p:blipFill>
        <p:spPr>
          <a:xfrm>
            <a:off x="5713322" y="1193671"/>
            <a:ext cx="3411628" cy="900000"/>
          </a:xfrm>
          <a:prstGeom prst="rect">
            <a:avLst/>
          </a:prstGeom>
        </p:spPr>
      </p:pic>
      <p:pic>
        <p:nvPicPr>
          <p:cNvPr id="11" name="Picture 10" descr="Tap into trends but take an equity lens.png"/>
          <p:cNvPicPr>
            <a:picLocks noChangeAspect="1"/>
          </p:cNvPicPr>
          <p:nvPr/>
        </p:nvPicPr>
        <p:blipFill>
          <a:blip r:embed="rId4"/>
          <a:srcRect l="9517" r="8928"/>
          <a:stretch>
            <a:fillRect/>
          </a:stretch>
        </p:blipFill>
        <p:spPr>
          <a:xfrm>
            <a:off x="1392072" y="1193671"/>
            <a:ext cx="3906270" cy="810000"/>
          </a:xfrm>
          <a:prstGeom prst="rect">
            <a:avLst/>
          </a:prstGeom>
        </p:spPr>
      </p:pic>
      <p:pic>
        <p:nvPicPr>
          <p:cNvPr id="12" name="Picture 11" descr="Use data.png"/>
          <p:cNvPicPr>
            <a:picLocks noChangeAspect="1"/>
          </p:cNvPicPr>
          <p:nvPr/>
        </p:nvPicPr>
        <p:blipFill>
          <a:blip r:embed="rId5"/>
          <a:stretch>
            <a:fillRect/>
          </a:stretch>
        </p:blipFill>
        <p:spPr>
          <a:xfrm>
            <a:off x="5623711" y="2385230"/>
            <a:ext cx="3573292" cy="900000"/>
          </a:xfrm>
          <a:prstGeom prst="rect">
            <a:avLst/>
          </a:prstGeom>
        </p:spPr>
      </p:pic>
      <p:pic>
        <p:nvPicPr>
          <p:cNvPr id="13" name="Picture 12" descr="Use partnerships.png"/>
          <p:cNvPicPr>
            <a:picLocks noChangeAspect="1"/>
          </p:cNvPicPr>
          <p:nvPr/>
        </p:nvPicPr>
        <p:blipFill>
          <a:blip r:embed="rId6"/>
          <a:stretch>
            <a:fillRect/>
          </a:stretch>
        </p:blipFill>
        <p:spPr>
          <a:xfrm>
            <a:off x="1392072" y="2385230"/>
            <a:ext cx="3936364" cy="900000"/>
          </a:xfrm>
          <a:prstGeom prst="rect">
            <a:avLst/>
          </a:prstGeom>
        </p:spPr>
      </p:pic>
    </p:spTree>
    <p:extLst>
      <p:ext uri="{BB962C8B-B14F-4D97-AF65-F5344CB8AC3E}">
        <p14:creationId xmlns:p14="http://schemas.microsoft.com/office/powerpoint/2010/main" val="1164192797"/>
      </p:ext>
    </p:extLst>
  </p:cSld>
  <p:clrMapOvr>
    <a:masterClrMapping/>
  </p:clrMapOvr>
  <p:timing>
    <p:tnLst>
      <p:par>
        <p:cTn id="1" dur="indefinite" restart="never" nodeType="tmRoot"/>
      </p:par>
    </p:tnLst>
  </p:timing>
</p:sld>
</file>

<file path=ppt/theme/theme1.xml><?xml version="1.0" encoding="utf-8"?>
<a:theme xmlns:a="http://schemas.openxmlformats.org/drawingml/2006/main" name="TCATSlideMaste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Option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TCATSlideMasters</Template>
  <TotalTime>19055</TotalTime>
  <Words>2732</Words>
  <Application>Microsoft Office PowerPoint</Application>
  <PresentationFormat>On-screen Show (16:9)</PresentationFormat>
  <Paragraphs>199</Paragraphs>
  <Slides>20</Slides>
  <Notes>20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20</vt:i4>
      </vt:variant>
    </vt:vector>
  </HeadingPairs>
  <TitlesOfParts>
    <vt:vector size="26" baseType="lpstr">
      <vt:lpstr>Arial</vt:lpstr>
      <vt:lpstr>Calibri</vt:lpstr>
      <vt:lpstr>Century Gothic</vt:lpstr>
      <vt:lpstr>TCATSlideMasters</vt:lpstr>
      <vt:lpstr>Title Page</vt:lpstr>
      <vt:lpstr>Title Option 2</vt:lpstr>
      <vt:lpstr>PowerPoint Presentation</vt:lpstr>
      <vt:lpstr>OUtline</vt:lpstr>
      <vt:lpstr>methodology</vt:lpstr>
      <vt:lpstr>PowerPoint Presentation</vt:lpstr>
      <vt:lpstr>Defining  Increased Cycling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yverlinden</dc:creator>
  <cp:lastModifiedBy>Desislava Stefanova</cp:lastModifiedBy>
  <cp:revision>99</cp:revision>
  <dcterms:created xsi:type="dcterms:W3CDTF">2019-10-01T15:35:50Z</dcterms:created>
  <dcterms:modified xsi:type="dcterms:W3CDTF">2019-11-27T20:11:58Z</dcterms:modified>
</cp:coreProperties>
</file>