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98" r:id="rId3"/>
    <p:sldId id="282" r:id="rId4"/>
    <p:sldId id="283" r:id="rId5"/>
    <p:sldId id="260" r:id="rId6"/>
    <p:sldId id="280" r:id="rId7"/>
    <p:sldId id="284" r:id="rId8"/>
    <p:sldId id="285" r:id="rId9"/>
    <p:sldId id="328" r:id="rId10"/>
    <p:sldId id="288" r:id="rId11"/>
    <p:sldId id="291" r:id="rId12"/>
    <p:sldId id="296" r:id="rId13"/>
    <p:sldId id="302" r:id="rId14"/>
    <p:sldId id="304" r:id="rId15"/>
    <p:sldId id="330" r:id="rId16"/>
    <p:sldId id="312" r:id="rId17"/>
    <p:sldId id="331" r:id="rId18"/>
    <p:sldId id="332" r:id="rId19"/>
    <p:sldId id="333" r:id="rId20"/>
    <p:sldId id="334" r:id="rId21"/>
    <p:sldId id="352" r:id="rId22"/>
    <p:sldId id="335" r:id="rId23"/>
    <p:sldId id="336" r:id="rId24"/>
    <p:sldId id="337" r:id="rId25"/>
    <p:sldId id="338" r:id="rId26"/>
    <p:sldId id="339" r:id="rId27"/>
    <p:sldId id="340" r:id="rId28"/>
    <p:sldId id="341" r:id="rId29"/>
    <p:sldId id="342" r:id="rId30"/>
    <p:sldId id="343" r:id="rId31"/>
    <p:sldId id="344" r:id="rId32"/>
    <p:sldId id="345" r:id="rId33"/>
    <p:sldId id="346" r:id="rId34"/>
    <p:sldId id="347" r:id="rId35"/>
    <p:sldId id="348" r:id="rId36"/>
    <p:sldId id="350" r:id="rId37"/>
    <p:sldId id="35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69" d="100"/>
          <a:sy n="69" d="100"/>
        </p:scale>
        <p:origin x="390"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rotWithShape="1">
          <a:blip r:embed="rId2" cstate="print"/>
          <a:srcRect b="11179"/>
          <a:stretch/>
        </p:blipFill>
        <p:spPr bwMode="auto">
          <a:xfrm>
            <a:off x="0" y="3602038"/>
            <a:ext cx="12192000" cy="3255962"/>
          </a:xfrm>
          <a:prstGeom prst="rect">
            <a:avLst/>
          </a:prstGeom>
          <a:noFill/>
          <a:ln w="9525">
            <a:noFill/>
            <a:miter lim="800000"/>
            <a:headEnd/>
            <a:tailEnd/>
          </a:ln>
          <a:effec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CA"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9E4C048-F170-4659-BAD6-C6D8EB5570B6}" type="datetimeFigureOut">
              <a:rPr lang="en-CA" smtClean="0"/>
              <a:t>2019-02-22</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B62F29B-B038-414C-8AA1-51D17BDB5EB1}" type="slidenum">
              <a:rPr lang="en-CA" smtClean="0"/>
              <a:t>‹#›</a:t>
            </a:fld>
            <a:endParaRPr lang="en-CA"/>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488" y="180162"/>
            <a:ext cx="1383357" cy="1276061"/>
          </a:xfrm>
          <a:prstGeom prst="rect">
            <a:avLst/>
          </a:prstGeom>
        </p:spPr>
      </p:pic>
    </p:spTree>
    <p:extLst>
      <p:ext uri="{BB962C8B-B14F-4D97-AF65-F5344CB8AC3E}">
        <p14:creationId xmlns:p14="http://schemas.microsoft.com/office/powerpoint/2010/main" val="312605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2776" y="365125"/>
            <a:ext cx="9441024" cy="1325563"/>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809471" y="1953623"/>
            <a:ext cx="10515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pic>
        <p:nvPicPr>
          <p:cNvPr id="7" name="Picture 6"/>
          <p:cNvPicPr>
            <a:picLocks noChangeAspect="1"/>
          </p:cNvPicPr>
          <p:nvPr userDrawn="1"/>
        </p:nvPicPr>
        <p:blipFill>
          <a:blip r:embed="rId2"/>
          <a:stretch>
            <a:fillRect/>
          </a:stretch>
        </p:blipFill>
        <p:spPr>
          <a:xfrm>
            <a:off x="337522" y="365125"/>
            <a:ext cx="1383912" cy="1274174"/>
          </a:xfrm>
          <a:prstGeom prst="rect">
            <a:avLst/>
          </a:prstGeom>
        </p:spPr>
      </p:pic>
    </p:spTree>
    <p:extLst>
      <p:ext uri="{BB962C8B-B14F-4D97-AF65-F5344CB8AC3E}">
        <p14:creationId xmlns:p14="http://schemas.microsoft.com/office/powerpoint/2010/main" val="36293027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4"/>
          <a:srcRect t="17270" b="12684"/>
          <a:stretch/>
        </p:blipFill>
        <p:spPr>
          <a:xfrm>
            <a:off x="0" y="4572000"/>
            <a:ext cx="12193057" cy="2280356"/>
          </a:xfrm>
          <a:prstGeom prst="rect">
            <a:avLst/>
          </a:prstGeom>
          <a:effectLst>
            <a:softEdge rad="0"/>
          </a:effectLst>
        </p:spPr>
      </p:pic>
      <p:sp>
        <p:nvSpPr>
          <p:cNvPr id="2" name="Title Placeholder 1"/>
          <p:cNvSpPr>
            <a:spLocks noGrp="1"/>
          </p:cNvSpPr>
          <p:nvPr>
            <p:ph type="title"/>
          </p:nvPr>
        </p:nvSpPr>
        <p:spPr>
          <a:xfrm>
            <a:off x="468489" y="318558"/>
            <a:ext cx="10543821" cy="1325563"/>
          </a:xfrm>
          <a:prstGeom prst="rect">
            <a:avLst/>
          </a:prstGeom>
        </p:spPr>
        <p:txBody>
          <a:bodyPr vert="horz" lIns="91440" tIns="45720" rIns="91440" bIns="45720" rtlCol="0" anchor="ctr">
            <a:normAutofit/>
          </a:bodyPr>
          <a:lstStyle/>
          <a:p>
            <a:r>
              <a:rPr lang="en-CA" dirty="0" smtClean="0"/>
              <a:t>Corporate Energy Managers COP</a:t>
            </a:r>
            <a:endParaRPr lang="en-CA" dirty="0"/>
          </a:p>
        </p:txBody>
      </p:sp>
      <p:sp>
        <p:nvSpPr>
          <p:cNvPr id="3" name="Text Placeholder 2"/>
          <p:cNvSpPr>
            <a:spLocks noGrp="1"/>
          </p:cNvSpPr>
          <p:nvPr>
            <p:ph type="body" idx="1"/>
          </p:nvPr>
        </p:nvSpPr>
        <p:spPr>
          <a:xfrm>
            <a:off x="496710" y="1775002"/>
            <a:ext cx="10515600" cy="4351338"/>
          </a:xfrm>
          <a:prstGeom prst="rect">
            <a:avLst/>
          </a:prstGeom>
        </p:spPr>
        <p:txBody>
          <a:bodyPr vert="horz" lIns="91440" tIns="45720" rIns="91440" bIns="45720" rtlCol="0">
            <a:normAutofit/>
          </a:bodyPr>
          <a:lstStyle/>
          <a:p>
            <a:pPr lvl="0"/>
            <a:r>
              <a:rPr lang="en-CA" dirty="0" smtClean="0"/>
              <a:t>December 13th, 2018  Workshop Summary </a:t>
            </a:r>
          </a:p>
          <a:p>
            <a:pPr lvl="0"/>
            <a:endParaRPr lang="en-CA" dirty="0" smtClean="0"/>
          </a:p>
          <a:p>
            <a:pPr lvl="0"/>
            <a:r>
              <a:rPr lang="en-CA" dirty="0" smtClean="0"/>
              <a:t>Topic: Focus on the how the network can support the development of 2019 Conservation Demand Management Plans </a:t>
            </a:r>
            <a:br>
              <a:rPr lang="en-CA" dirty="0" smtClean="0"/>
            </a:br>
            <a:endParaRPr lang="en-CA" dirty="0" smtClean="0"/>
          </a:p>
          <a:p>
            <a:pPr lvl="0"/>
            <a:r>
              <a:rPr lang="en-CA" dirty="0" smtClean="0"/>
              <a:t>Summary of Discussions</a:t>
            </a:r>
          </a:p>
          <a:p>
            <a:pPr lvl="0"/>
            <a:r>
              <a:rPr lang="en-CA" dirty="0" smtClean="0"/>
              <a:t>Draft 2019 Plan Table of Contents </a:t>
            </a:r>
          </a:p>
          <a:p>
            <a:pPr lvl="0"/>
            <a:r>
              <a:rPr lang="en-CA" dirty="0" smtClean="0"/>
              <a:t>Identification of Action Items and Next Steps </a:t>
            </a:r>
            <a:endParaRPr lang="en-CA" dirty="0"/>
          </a:p>
        </p:txBody>
      </p:sp>
    </p:spTree>
    <p:extLst>
      <p:ext uri="{BB962C8B-B14F-4D97-AF65-F5344CB8AC3E}">
        <p14:creationId xmlns:p14="http://schemas.microsoft.com/office/powerpoint/2010/main" val="290739893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lnSpc>
          <a:spcPct val="90000"/>
        </a:lnSpc>
        <a:spcBef>
          <a:spcPct val="0"/>
        </a:spcBef>
        <a:buNone/>
        <a:defRPr sz="4400" b="1" kern="1200" baseline="0">
          <a:solidFill>
            <a:srgbClr val="002060"/>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1" kern="1200" baseline="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leanairpartnership.org/cac/wp-content/uploads/2019/01/013-20832.pdf" TargetMode="External"/><Relationship Id="rId2" Type="http://schemas.openxmlformats.org/officeDocument/2006/relationships/hyperlink" Target="http://taf.ca/publications/taf-guide-ontario-emissions-factors-digital/" TargetMode="External"/><Relationship Id="rId1" Type="http://schemas.openxmlformats.org/officeDocument/2006/relationships/slideLayout" Target="../slideLayouts/slideLayout2.xml"/><Relationship Id="rId4" Type="http://schemas.openxmlformats.org/officeDocument/2006/relationships/hyperlink" Target="https://cleanairpartnership.org/cac/wp-content/uploads/2019/01/2018NIR-PT2-April-13-2018.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carbontrust.com/resourc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cleanairpartnership.org/cac/wp-content/uploads/2019/01/013-20832.pdf" TargetMode="External"/><Relationship Id="rId3" Type="http://schemas.openxmlformats.org/officeDocument/2006/relationships/hyperlink" Target="https://cleanairpartnership.org/cac/wp-content/uploads/2019/01/Targets-Municipal-Scan-2016-CDM-Plans.xlsx" TargetMode="External"/><Relationship Id="rId7" Type="http://schemas.openxmlformats.org/officeDocument/2006/relationships/hyperlink" Target="https://cleanairpartnership.org/cac/meetings/green-procurement-webinar-september-19th-2018/" TargetMode="External"/><Relationship Id="rId2" Type="http://schemas.openxmlformats.org/officeDocument/2006/relationships/hyperlink" Target="https://cleanairpartnership.org/cac/wp-content/uploads/2019/01/Initial-Analysis-of-CDM-Survey-October-25th.docx" TargetMode="External"/><Relationship Id="rId1" Type="http://schemas.openxmlformats.org/officeDocument/2006/relationships/slideLayout" Target="../slideLayouts/slideLayout2.xml"/><Relationship Id="rId6" Type="http://schemas.openxmlformats.org/officeDocument/2006/relationships/hyperlink" Target="https://cleanairpartnership.org/cac/wp-content/uploads/2019/01/CDM-Attributes-Analysis.docx" TargetMode="External"/><Relationship Id="rId5" Type="http://schemas.openxmlformats.org/officeDocument/2006/relationships/hyperlink" Target="https://cleanairpartnership.org/cac/wp-content/uploads/2019/01/EV-Charging-Sub-Metering.docx" TargetMode="External"/><Relationship Id="rId4" Type="http://schemas.openxmlformats.org/officeDocument/2006/relationships/hyperlink" Target="https://www.neb-one.gc.ca/nrg/sttstc/lctrct/rprt/cnmcsfslrpwr/index-eng.html" TargetMode="External"/><Relationship Id="rId9" Type="http://schemas.openxmlformats.org/officeDocument/2006/relationships/hyperlink" Target="https://cleanairpartnership.org/cac/wp-content/uploads/2019/01/2018NIR-PT2-April-13-2018.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smtClean="0"/>
              <a:t>2019 CDM Plan Development</a:t>
            </a:r>
          </a:p>
          <a:p>
            <a:pPr marL="457200" indent="-346075" algn="l">
              <a:buFont typeface="Arial" panose="020B0604020202020204" pitchFamily="34" charset="0"/>
              <a:buChar char="•"/>
            </a:pPr>
            <a:r>
              <a:rPr lang="en-US" sz="3600" dirty="0" smtClean="0"/>
              <a:t>Summary </a:t>
            </a:r>
            <a:r>
              <a:rPr lang="en-US" sz="3600" dirty="0"/>
              <a:t>of Discussions from February 15</a:t>
            </a:r>
            <a:r>
              <a:rPr lang="en-US" sz="3600" baseline="30000" dirty="0"/>
              <a:t>th</a:t>
            </a:r>
            <a:r>
              <a:rPr lang="en-US" sz="3600" dirty="0"/>
              <a:t> Corporate Energy Manager’s Webinar </a:t>
            </a:r>
            <a:r>
              <a:rPr lang="en-US" sz="3600" dirty="0" smtClean="0"/>
              <a:t>(slides 2 – 17) </a:t>
            </a:r>
            <a:endParaRPr lang="en-US" sz="3600" dirty="0"/>
          </a:p>
          <a:p>
            <a:pPr marL="457200" indent="-346075" algn="l">
              <a:buFont typeface="Arial" panose="020B0604020202020204" pitchFamily="34" charset="0"/>
              <a:buChar char="•"/>
            </a:pPr>
            <a:r>
              <a:rPr lang="en-US" sz="3600" dirty="0"/>
              <a:t>Draft Table of Contents for 2019 CDM Plans (</a:t>
            </a:r>
            <a:r>
              <a:rPr lang="en-US" sz="3600" dirty="0" smtClean="0"/>
              <a:t>slides 18 – 20) </a:t>
            </a:r>
            <a:endParaRPr lang="en-US" sz="3600" dirty="0"/>
          </a:p>
          <a:p>
            <a:pPr marL="457200" indent="-346075" algn="l">
              <a:buFont typeface="Arial" panose="020B0604020202020204" pitchFamily="34" charset="0"/>
              <a:buChar char="•"/>
            </a:pPr>
            <a:r>
              <a:rPr lang="en-US" sz="3600" dirty="0"/>
              <a:t>Summary of Discussions from December 13</a:t>
            </a:r>
            <a:r>
              <a:rPr lang="en-US" sz="3600" baseline="30000" dirty="0"/>
              <a:t>th</a:t>
            </a:r>
            <a:r>
              <a:rPr lang="en-US" sz="3600" dirty="0"/>
              <a:t> Workshop </a:t>
            </a:r>
            <a:r>
              <a:rPr lang="en-US" sz="3600" dirty="0" smtClean="0"/>
              <a:t>(slides 21 – 36) </a:t>
            </a:r>
            <a:endParaRPr lang="en-US" sz="3600" dirty="0"/>
          </a:p>
          <a:p>
            <a:endParaRPr lang="en-US" sz="36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714509" y="469899"/>
            <a:ext cx="3477491" cy="1025236"/>
          </a:xfrm>
          <a:prstGeom prst="rect">
            <a:avLst/>
          </a:prstGeom>
        </p:spPr>
      </p:pic>
    </p:spTree>
    <p:extLst>
      <p:ext uri="{BB962C8B-B14F-4D97-AF65-F5344CB8AC3E}">
        <p14:creationId xmlns:p14="http://schemas.microsoft.com/office/powerpoint/2010/main" val="1434621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776" y="365125"/>
            <a:ext cx="9441024" cy="1006475"/>
          </a:xfrm>
        </p:spPr>
        <p:txBody>
          <a:bodyPr>
            <a:normAutofit/>
          </a:bodyPr>
          <a:lstStyle/>
          <a:p>
            <a:pPr algn="l"/>
            <a:r>
              <a:rPr lang="en-CA" sz="3200" dirty="0"/>
              <a:t>T</a:t>
            </a:r>
            <a:r>
              <a:rPr lang="en-CA" sz="3200" dirty="0" smtClean="0"/>
              <a:t>argets</a:t>
            </a:r>
            <a:r>
              <a:rPr lang="en-CA" sz="2400" dirty="0"/>
              <a:t/>
            </a:r>
            <a:br>
              <a:rPr lang="en-CA" sz="2400" dirty="0"/>
            </a:br>
            <a:endParaRPr lang="en-CA" sz="2400" dirty="0"/>
          </a:p>
        </p:txBody>
      </p:sp>
      <p:sp>
        <p:nvSpPr>
          <p:cNvPr id="3" name="Content Placeholder 2"/>
          <p:cNvSpPr>
            <a:spLocks noGrp="1"/>
          </p:cNvSpPr>
          <p:nvPr>
            <p:ph idx="1"/>
          </p:nvPr>
        </p:nvSpPr>
        <p:spPr>
          <a:xfrm>
            <a:off x="838200" y="1775791"/>
            <a:ext cx="10515600" cy="4572222"/>
          </a:xfrm>
        </p:spPr>
        <p:txBody>
          <a:bodyPr>
            <a:normAutofit/>
          </a:bodyPr>
          <a:lstStyle/>
          <a:p>
            <a:pPr marL="52388" lvl="1" indent="-52388">
              <a:buNone/>
            </a:pPr>
            <a:r>
              <a:rPr lang="en-US" b="1" dirty="0" smtClean="0"/>
              <a:t>Oakville: </a:t>
            </a:r>
          </a:p>
          <a:p>
            <a:pPr marL="342900" lvl="1" indent="-342900"/>
            <a:r>
              <a:rPr lang="en-US" dirty="0" smtClean="0"/>
              <a:t>We</a:t>
            </a:r>
            <a:r>
              <a:rPr lang="en-US" b="1" dirty="0" smtClean="0"/>
              <a:t> </a:t>
            </a:r>
            <a:r>
              <a:rPr lang="en-US" dirty="0" smtClean="0"/>
              <a:t>are </a:t>
            </a:r>
            <a:r>
              <a:rPr lang="en-US" dirty="0"/>
              <a:t>going to </a:t>
            </a:r>
            <a:r>
              <a:rPr lang="en-US" dirty="0" smtClean="0"/>
              <a:t>report </a:t>
            </a:r>
            <a:r>
              <a:rPr lang="en-US" dirty="0"/>
              <a:t>on </a:t>
            </a:r>
            <a:r>
              <a:rPr lang="en-US" dirty="0" smtClean="0"/>
              <a:t>energy savings; GHG reductions </a:t>
            </a:r>
            <a:r>
              <a:rPr lang="en-US" dirty="0"/>
              <a:t>and dollar </a:t>
            </a:r>
            <a:r>
              <a:rPr lang="en-US" dirty="0" smtClean="0"/>
              <a:t>savings</a:t>
            </a:r>
          </a:p>
          <a:p>
            <a:pPr marL="342900" lvl="1" indent="-342900"/>
            <a:r>
              <a:rPr lang="en-US" dirty="0" smtClean="0"/>
              <a:t>The target from their 2014 Plan was </a:t>
            </a:r>
            <a:r>
              <a:rPr lang="en-US" dirty="0"/>
              <a:t>a 15% </a:t>
            </a:r>
            <a:r>
              <a:rPr lang="en-US" dirty="0" smtClean="0"/>
              <a:t>reduction using </a:t>
            </a:r>
            <a:r>
              <a:rPr lang="en-US" dirty="0"/>
              <a:t>2012 as a base </a:t>
            </a:r>
            <a:r>
              <a:rPr lang="en-US" dirty="0" smtClean="0"/>
              <a:t>line</a:t>
            </a:r>
            <a:endParaRPr lang="en-US" dirty="0" smtClean="0"/>
          </a:p>
          <a:p>
            <a:pPr marL="342900" lvl="1" indent="-342900"/>
            <a:endParaRPr lang="en-US" dirty="0" smtClean="0"/>
          </a:p>
          <a:p>
            <a:pPr algn="l"/>
            <a:r>
              <a:rPr lang="en-US" sz="2400" dirty="0" smtClean="0"/>
              <a:t>Markham</a:t>
            </a:r>
            <a:r>
              <a:rPr lang="en-US" sz="2400" dirty="0"/>
              <a:t>: </a:t>
            </a:r>
            <a:endParaRPr lang="en-CA" sz="2400" dirty="0"/>
          </a:p>
          <a:p>
            <a:pPr marL="342900" indent="-342900" algn="l">
              <a:buFont typeface="Arial" panose="020B0604020202020204" pitchFamily="34" charset="0"/>
              <a:buChar char="•"/>
            </a:pPr>
            <a:r>
              <a:rPr lang="en-US" sz="2400" b="0" dirty="0" smtClean="0"/>
              <a:t>We </a:t>
            </a:r>
            <a:r>
              <a:rPr lang="en-US" sz="2400" b="0" dirty="0"/>
              <a:t>are looking at </a:t>
            </a:r>
            <a:r>
              <a:rPr lang="en-US" sz="2400" b="0" dirty="0" smtClean="0"/>
              <a:t>a cumulative </a:t>
            </a:r>
            <a:r>
              <a:rPr lang="en-US" sz="2400" b="0" dirty="0"/>
              <a:t>cost savings target and intensity targets kwh/square foot, GHG emissions per capita </a:t>
            </a:r>
            <a:endParaRPr lang="en-CA" sz="2400" b="0" dirty="0"/>
          </a:p>
          <a:p>
            <a:pPr marL="0" lvl="1" indent="0">
              <a:buNone/>
            </a:pPr>
            <a:r>
              <a:rPr lang="en-US" b="1" dirty="0" smtClean="0"/>
              <a:t>Caledon</a:t>
            </a:r>
            <a:r>
              <a:rPr lang="en-US" dirty="0"/>
              <a:t>: </a:t>
            </a:r>
            <a:endParaRPr lang="en-US" dirty="0" smtClean="0"/>
          </a:p>
          <a:p>
            <a:pPr marL="342900" lvl="1" indent="-342900"/>
            <a:r>
              <a:rPr lang="en-US" dirty="0" smtClean="0"/>
              <a:t>We </a:t>
            </a:r>
            <a:r>
              <a:rPr lang="en-US" dirty="0"/>
              <a:t>are working with </a:t>
            </a:r>
            <a:r>
              <a:rPr lang="en-US" dirty="0" smtClean="0"/>
              <a:t>an external consultant </a:t>
            </a:r>
            <a:r>
              <a:rPr lang="en-US" dirty="0"/>
              <a:t>and they are </a:t>
            </a:r>
            <a:r>
              <a:rPr lang="en-US" dirty="0" smtClean="0"/>
              <a:t>undertaking a savings potential </a:t>
            </a:r>
            <a:r>
              <a:rPr lang="en-US" dirty="0"/>
              <a:t>analysis for all facilities and we are </a:t>
            </a:r>
            <a:r>
              <a:rPr lang="en-US" dirty="0" smtClean="0"/>
              <a:t>planning on scaling this up </a:t>
            </a:r>
            <a:r>
              <a:rPr lang="en-US" dirty="0"/>
              <a:t>to an overall energy reduction </a:t>
            </a:r>
            <a:r>
              <a:rPr lang="en-US" dirty="0" smtClean="0"/>
              <a:t>target. </a:t>
            </a:r>
            <a:endParaRPr lang="en-US" dirty="0"/>
          </a:p>
          <a:p>
            <a:pPr marL="457200" lvl="1" indent="0">
              <a:buNone/>
            </a:pPr>
            <a:endParaRPr lang="en-US" dirty="0"/>
          </a:p>
          <a:p>
            <a:endParaRPr lang="en-CA" dirty="0"/>
          </a:p>
        </p:txBody>
      </p:sp>
    </p:spTree>
    <p:extLst>
      <p:ext uri="{BB962C8B-B14F-4D97-AF65-F5344CB8AC3E}">
        <p14:creationId xmlns:p14="http://schemas.microsoft.com/office/powerpoint/2010/main" val="2399007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776" y="365125"/>
            <a:ext cx="9441024" cy="1006475"/>
          </a:xfrm>
        </p:spPr>
        <p:txBody>
          <a:bodyPr>
            <a:normAutofit/>
          </a:bodyPr>
          <a:lstStyle/>
          <a:p>
            <a:pPr algn="l"/>
            <a:r>
              <a:rPr lang="en-CA" sz="3200" dirty="0" smtClean="0"/>
              <a:t>Targets</a:t>
            </a:r>
            <a:r>
              <a:rPr lang="en-CA" sz="2400" dirty="0"/>
              <a:t/>
            </a:r>
            <a:br>
              <a:rPr lang="en-CA" sz="2400" dirty="0"/>
            </a:br>
            <a:endParaRPr lang="en-CA" sz="2400" dirty="0"/>
          </a:p>
        </p:txBody>
      </p:sp>
      <p:sp>
        <p:nvSpPr>
          <p:cNvPr id="3" name="Content Placeholder 2"/>
          <p:cNvSpPr>
            <a:spLocks noGrp="1"/>
          </p:cNvSpPr>
          <p:nvPr>
            <p:ph idx="1"/>
          </p:nvPr>
        </p:nvSpPr>
        <p:spPr>
          <a:xfrm>
            <a:off x="838200" y="1775791"/>
            <a:ext cx="10515600" cy="4572222"/>
          </a:xfrm>
        </p:spPr>
        <p:txBody>
          <a:bodyPr>
            <a:normAutofit fontScale="92500" lnSpcReduction="20000"/>
          </a:bodyPr>
          <a:lstStyle/>
          <a:p>
            <a:pPr marL="0" lvl="1" indent="0">
              <a:buNone/>
            </a:pPr>
            <a:r>
              <a:rPr lang="en-US" b="1" dirty="0" smtClean="0"/>
              <a:t>Thunder Bay: </a:t>
            </a:r>
          </a:p>
          <a:p>
            <a:pPr marL="342900" lvl="1" indent="-342900"/>
            <a:r>
              <a:rPr lang="en-US" dirty="0" smtClean="0"/>
              <a:t>We are going to continue with our percentage </a:t>
            </a:r>
            <a:r>
              <a:rPr lang="en-US" dirty="0"/>
              <a:t>reduction </a:t>
            </a:r>
            <a:r>
              <a:rPr lang="en-US" dirty="0" smtClean="0"/>
              <a:t>for each year.</a:t>
            </a:r>
          </a:p>
          <a:p>
            <a:pPr marL="342900" lvl="1" indent="-342900"/>
            <a:r>
              <a:rPr lang="en-US" dirty="0" smtClean="0"/>
              <a:t>We </a:t>
            </a:r>
            <a:r>
              <a:rPr lang="en-US" dirty="0"/>
              <a:t>chose </a:t>
            </a:r>
            <a:r>
              <a:rPr lang="en-US" dirty="0" smtClean="0"/>
              <a:t>2009 as our base </a:t>
            </a:r>
            <a:r>
              <a:rPr lang="en-US" dirty="0"/>
              <a:t>year </a:t>
            </a:r>
            <a:r>
              <a:rPr lang="en-US" dirty="0" smtClean="0"/>
              <a:t>as that was the year we had all the data for our  facilities. We </a:t>
            </a:r>
            <a:r>
              <a:rPr lang="en-US" dirty="0"/>
              <a:t>chose </a:t>
            </a:r>
            <a:r>
              <a:rPr lang="en-US" dirty="0" smtClean="0"/>
              <a:t>a 2-5</a:t>
            </a:r>
            <a:r>
              <a:rPr lang="en-US" dirty="0"/>
              <a:t>% reduction in </a:t>
            </a:r>
            <a:r>
              <a:rPr lang="en-US" dirty="0" smtClean="0"/>
              <a:t>consumption on an annual basis. </a:t>
            </a:r>
            <a:r>
              <a:rPr lang="en-US" dirty="0"/>
              <a:t>Moving forward we did that in the last Plan and we were able to meet our goal, which was a 20 % reduction from 2009 level by 2020 (</a:t>
            </a:r>
            <a:r>
              <a:rPr lang="en-US" dirty="0" smtClean="0"/>
              <a:t>we </a:t>
            </a:r>
            <a:r>
              <a:rPr lang="en-US" dirty="0"/>
              <a:t>are at 26% by </a:t>
            </a:r>
            <a:r>
              <a:rPr lang="en-US" dirty="0" smtClean="0"/>
              <a:t>2018). </a:t>
            </a:r>
          </a:p>
          <a:p>
            <a:pPr marL="0" lvl="1" indent="0">
              <a:buNone/>
            </a:pPr>
            <a:r>
              <a:rPr lang="en-US" b="1" dirty="0"/>
              <a:t>Hamilton:</a:t>
            </a:r>
          </a:p>
          <a:p>
            <a:pPr marL="342900" lvl="1" indent="-342900"/>
            <a:r>
              <a:rPr lang="en-US" dirty="0"/>
              <a:t>We have been reporting on both energy intensity and total GHG reduction; this was built into our Corporate Energy Policy and we will continue doing that. </a:t>
            </a:r>
          </a:p>
          <a:p>
            <a:pPr marL="342900" lvl="1" indent="-342900"/>
            <a:r>
              <a:rPr lang="en-US" dirty="0"/>
              <a:t>We are considering a per square foot or per capita target but then we will also develop a cumulative energy savings target. </a:t>
            </a:r>
          </a:p>
          <a:p>
            <a:pPr marL="342900" lvl="1" indent="-342900"/>
            <a:r>
              <a:rPr lang="en-US" dirty="0"/>
              <a:t>We have to report anyway as part of the Energy Management program on how much energy we are saving with all of the projects and multiplied by our current rates to calculate gross savings. </a:t>
            </a:r>
          </a:p>
          <a:p>
            <a:pPr marL="342900" lvl="1" indent="-342900"/>
            <a:r>
              <a:rPr lang="en-US" dirty="0"/>
              <a:t>We are also thinking to add softer targets such as initiating a metering standardization program, net zero energy emissions by 2050. </a:t>
            </a:r>
            <a:endParaRPr lang="en-US" dirty="0" smtClean="0"/>
          </a:p>
          <a:p>
            <a:pPr marL="0" lvl="1" indent="0">
              <a:buNone/>
            </a:pPr>
            <a:endParaRPr lang="en-US" dirty="0"/>
          </a:p>
        </p:txBody>
      </p:sp>
    </p:spTree>
    <p:extLst>
      <p:ext uri="{BB962C8B-B14F-4D97-AF65-F5344CB8AC3E}">
        <p14:creationId xmlns:p14="http://schemas.microsoft.com/office/powerpoint/2010/main" val="1907889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776" y="365125"/>
            <a:ext cx="9441024" cy="1006475"/>
          </a:xfrm>
        </p:spPr>
        <p:txBody>
          <a:bodyPr>
            <a:normAutofit/>
          </a:bodyPr>
          <a:lstStyle/>
          <a:p>
            <a:pPr algn="l"/>
            <a:r>
              <a:rPr lang="en-CA" sz="2400" dirty="0" smtClean="0"/>
              <a:t>Targets, GHG Co-</a:t>
            </a:r>
            <a:r>
              <a:rPr lang="en-CA" sz="2400" dirty="0" err="1" smtClean="0"/>
              <a:t>efficients</a:t>
            </a:r>
            <a:r>
              <a:rPr lang="en-CA" sz="2400" dirty="0" smtClean="0"/>
              <a:t> and Benchmarking </a:t>
            </a:r>
            <a:r>
              <a:rPr lang="en-CA" sz="2400" dirty="0"/>
              <a:t/>
            </a:r>
            <a:br>
              <a:rPr lang="en-CA" sz="2400" dirty="0"/>
            </a:br>
            <a:endParaRPr lang="en-CA" sz="2400" dirty="0"/>
          </a:p>
        </p:txBody>
      </p:sp>
      <p:sp>
        <p:nvSpPr>
          <p:cNvPr id="3" name="Content Placeholder 2"/>
          <p:cNvSpPr>
            <a:spLocks noGrp="1"/>
          </p:cNvSpPr>
          <p:nvPr>
            <p:ph idx="1"/>
          </p:nvPr>
        </p:nvSpPr>
        <p:spPr>
          <a:xfrm>
            <a:off x="838200" y="1775791"/>
            <a:ext cx="10515600" cy="4572222"/>
          </a:xfrm>
        </p:spPr>
        <p:txBody>
          <a:bodyPr>
            <a:normAutofit/>
          </a:bodyPr>
          <a:lstStyle/>
          <a:p>
            <a:pPr marL="0" lvl="1" indent="0">
              <a:buNone/>
            </a:pPr>
            <a:r>
              <a:rPr lang="en-US" b="1" dirty="0" smtClean="0"/>
              <a:t>Ajax: </a:t>
            </a:r>
            <a:r>
              <a:rPr lang="en-US" dirty="0" smtClean="0"/>
              <a:t>We are using the </a:t>
            </a:r>
            <a:r>
              <a:rPr lang="en-US" dirty="0" err="1" smtClean="0"/>
              <a:t>ghg</a:t>
            </a:r>
            <a:r>
              <a:rPr lang="en-US" dirty="0" smtClean="0"/>
              <a:t> co-</a:t>
            </a:r>
            <a:r>
              <a:rPr lang="en-US" dirty="0" err="1" smtClean="0"/>
              <a:t>efficients</a:t>
            </a:r>
            <a:r>
              <a:rPr lang="en-US" dirty="0" smtClean="0"/>
              <a:t> from the Carbon Disclosure Project and it is consistent with the PCP tool. </a:t>
            </a:r>
          </a:p>
          <a:p>
            <a:pPr marL="0" lvl="1" indent="0">
              <a:buNone/>
            </a:pPr>
            <a:r>
              <a:rPr lang="en-US" b="1" dirty="0" smtClean="0"/>
              <a:t>Vaughan: </a:t>
            </a:r>
            <a:r>
              <a:rPr lang="en-US" dirty="0" smtClean="0"/>
              <a:t>We have used the BPS reporting data set and used a number of </a:t>
            </a:r>
            <a:r>
              <a:rPr lang="en-US" dirty="0"/>
              <a:t>GTA facilities and we used that data </a:t>
            </a:r>
            <a:r>
              <a:rPr lang="en-US" dirty="0" smtClean="0"/>
              <a:t>to </a:t>
            </a:r>
            <a:r>
              <a:rPr lang="en-US" dirty="0"/>
              <a:t>benchmark and set targets within our own facilities. </a:t>
            </a:r>
            <a:endParaRPr lang="en-US" dirty="0" smtClean="0"/>
          </a:p>
          <a:p>
            <a:pPr marL="0" lvl="1" indent="0">
              <a:buNone/>
            </a:pPr>
            <a:r>
              <a:rPr lang="en-US" b="1" dirty="0" smtClean="0"/>
              <a:t>Simcoe</a:t>
            </a:r>
            <a:r>
              <a:rPr lang="en-US" b="1" dirty="0"/>
              <a:t>: </a:t>
            </a:r>
            <a:r>
              <a:rPr lang="en-US" dirty="0" smtClean="0"/>
              <a:t>We </a:t>
            </a:r>
            <a:r>
              <a:rPr lang="en-US" dirty="0"/>
              <a:t>used </a:t>
            </a:r>
            <a:r>
              <a:rPr lang="en-US" dirty="0">
                <a:hlinkClick r:id="rId2"/>
              </a:rPr>
              <a:t>TAF’s report on Ontario emissions factors </a:t>
            </a:r>
            <a:r>
              <a:rPr lang="en-US" dirty="0"/>
              <a:t>– times of year and times of day. Specifically in the case for solar in pick hours in the summer. It helped us to justify a solar project for funding. </a:t>
            </a:r>
            <a:endParaRPr lang="en-US" dirty="0" smtClean="0"/>
          </a:p>
          <a:p>
            <a:pPr marL="231775" lvl="0" indent="-231775" algn="l" eaLnBrk="0" fontAlgn="base" hangingPunct="0">
              <a:lnSpc>
                <a:spcPct val="100000"/>
              </a:lnSpc>
              <a:spcBef>
                <a:spcPct val="0"/>
              </a:spcBef>
              <a:spcAft>
                <a:spcPct val="0"/>
              </a:spcAft>
              <a:buFontTx/>
              <a:buChar char="•"/>
            </a:pPr>
            <a:r>
              <a:rPr lang="en-US" altLang="en-US" sz="1800" b="0" dirty="0">
                <a:solidFill>
                  <a:schemeClr val="tx1"/>
                </a:solidFill>
                <a:latin typeface="Arial" panose="020B0604020202020204" pitchFamily="34" charset="0"/>
                <a:hlinkClick r:id="rId3"/>
              </a:rPr>
              <a:t>Province of Ontario Community Emissions Reduction Planning: A Guide for Municipalities (has coefficients in Appendix 7)</a:t>
            </a:r>
            <a:r>
              <a:rPr lang="en-US" altLang="en-US" sz="1800" b="0" dirty="0">
                <a:solidFill>
                  <a:schemeClr val="tx1"/>
                </a:solidFill>
                <a:latin typeface="Arial" panose="020B0604020202020204" pitchFamily="34" charset="0"/>
              </a:rPr>
              <a:t> </a:t>
            </a:r>
          </a:p>
          <a:p>
            <a:pPr marL="231775" lvl="0" indent="-231775" algn="l" eaLnBrk="0" fontAlgn="base" hangingPunct="0">
              <a:lnSpc>
                <a:spcPct val="100000"/>
              </a:lnSpc>
              <a:spcBef>
                <a:spcPct val="0"/>
              </a:spcBef>
              <a:spcAft>
                <a:spcPct val="0"/>
              </a:spcAft>
              <a:buFontTx/>
              <a:buChar char="•"/>
            </a:pPr>
            <a:r>
              <a:rPr lang="en-US" altLang="en-US" sz="1800" b="0" dirty="0">
                <a:solidFill>
                  <a:schemeClr val="tx1"/>
                </a:solidFill>
                <a:latin typeface="Arial" panose="020B0604020202020204" pitchFamily="34" charset="0"/>
                <a:hlinkClick r:id="rId4"/>
              </a:rPr>
              <a:t>Government of Canada National Inventory Report (GHG Coefficients are in Annex 6 of the report)</a:t>
            </a:r>
            <a:r>
              <a:rPr lang="en-US" altLang="en-US" sz="1800" b="0" dirty="0">
                <a:solidFill>
                  <a:schemeClr val="tx1"/>
                </a:solidFill>
                <a:latin typeface="Arial" panose="020B0604020202020204" pitchFamily="34" charset="0"/>
              </a:rPr>
              <a:t> </a:t>
            </a:r>
          </a:p>
          <a:p>
            <a:pPr marL="0" lvl="1" indent="0">
              <a:buNone/>
            </a:pPr>
            <a:endParaRPr lang="en-US" dirty="0" smtClean="0"/>
          </a:p>
          <a:p>
            <a:pPr marL="0" lvl="1" indent="0">
              <a:buNone/>
            </a:pPr>
            <a:endParaRPr lang="en-US" dirty="0"/>
          </a:p>
          <a:p>
            <a:pPr marL="0" lvl="1" indent="0">
              <a:buNone/>
            </a:pPr>
            <a:endParaRPr lang="en-US" dirty="0"/>
          </a:p>
          <a:p>
            <a:pPr marL="342900" lvl="1" indent="-342900">
              <a:buFontTx/>
              <a:buChar char="-"/>
            </a:pPr>
            <a:endParaRPr lang="en-US" dirty="0" smtClean="0"/>
          </a:p>
        </p:txBody>
      </p:sp>
    </p:spTree>
    <p:extLst>
      <p:ext uri="{BB962C8B-B14F-4D97-AF65-F5344CB8AC3E}">
        <p14:creationId xmlns:p14="http://schemas.microsoft.com/office/powerpoint/2010/main" val="1253553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776" y="365125"/>
            <a:ext cx="9441024" cy="1006475"/>
          </a:xfrm>
        </p:spPr>
        <p:txBody>
          <a:bodyPr>
            <a:normAutofit/>
          </a:bodyPr>
          <a:lstStyle/>
          <a:p>
            <a:pPr algn="l"/>
            <a:r>
              <a:rPr lang="en-US" sz="2400" dirty="0"/>
              <a:t>Departmental Outreach for Plan Development </a:t>
            </a:r>
            <a:br>
              <a:rPr lang="en-US" sz="2400" dirty="0"/>
            </a:br>
            <a:endParaRPr lang="en-CA" sz="2400" dirty="0"/>
          </a:p>
        </p:txBody>
      </p:sp>
      <p:sp>
        <p:nvSpPr>
          <p:cNvPr id="3" name="Content Placeholder 2"/>
          <p:cNvSpPr>
            <a:spLocks noGrp="1"/>
          </p:cNvSpPr>
          <p:nvPr>
            <p:ph idx="1"/>
          </p:nvPr>
        </p:nvSpPr>
        <p:spPr>
          <a:xfrm>
            <a:off x="838200" y="1775791"/>
            <a:ext cx="10515600" cy="4572222"/>
          </a:xfrm>
        </p:spPr>
        <p:txBody>
          <a:bodyPr>
            <a:normAutofit/>
          </a:bodyPr>
          <a:lstStyle/>
          <a:p>
            <a:pPr marL="0" lvl="1" indent="0">
              <a:buNone/>
            </a:pPr>
            <a:r>
              <a:rPr lang="en-US" b="1" dirty="0" smtClean="0"/>
              <a:t>Caledon</a:t>
            </a:r>
            <a:r>
              <a:rPr lang="en-US" b="1" dirty="0"/>
              <a:t>: </a:t>
            </a:r>
          </a:p>
          <a:p>
            <a:pPr marL="342900" lvl="1" indent="-342900"/>
            <a:r>
              <a:rPr lang="en-US" dirty="0" smtClean="0"/>
              <a:t>We </a:t>
            </a:r>
            <a:r>
              <a:rPr lang="en-US" dirty="0"/>
              <a:t>are planning </a:t>
            </a:r>
            <a:r>
              <a:rPr lang="en-US" dirty="0" smtClean="0"/>
              <a:t>an implementation </a:t>
            </a:r>
            <a:r>
              <a:rPr lang="en-US" dirty="0"/>
              <a:t>workshop on March 21 </a:t>
            </a:r>
            <a:r>
              <a:rPr lang="en-US" dirty="0" smtClean="0"/>
              <a:t>with our </a:t>
            </a:r>
            <a:r>
              <a:rPr lang="en-US" dirty="0"/>
              <a:t>Corporate Management team and then strategically bringing other </a:t>
            </a:r>
            <a:r>
              <a:rPr lang="en-US" dirty="0" smtClean="0"/>
              <a:t>departments </a:t>
            </a:r>
            <a:r>
              <a:rPr lang="en-US" dirty="0"/>
              <a:t>for specific parts of the conversation. We are planning the agenda for this Workshop so I would like to get some ideas of others how their municipalities did a workshop and structure of how that worked?  </a:t>
            </a:r>
            <a:endParaRPr lang="en-US" dirty="0" smtClean="0"/>
          </a:p>
          <a:p>
            <a:pPr marL="0" lvl="1" indent="0">
              <a:buNone/>
            </a:pPr>
            <a:r>
              <a:rPr lang="en-US" b="1" dirty="0"/>
              <a:t>Ajax: </a:t>
            </a:r>
          </a:p>
          <a:p>
            <a:pPr marL="342900" lvl="1" indent="-342900"/>
            <a:r>
              <a:rPr lang="en-US" dirty="0" smtClean="0"/>
              <a:t>The </a:t>
            </a:r>
            <a:r>
              <a:rPr lang="en-US" dirty="0"/>
              <a:t>workshop we created was not directly for energy </a:t>
            </a:r>
            <a:r>
              <a:rPr lang="en-US" dirty="0" smtClean="0"/>
              <a:t>planning but for our corporate </a:t>
            </a:r>
            <a:r>
              <a:rPr lang="en-US" dirty="0"/>
              <a:t>green team and we had 2h session </a:t>
            </a:r>
            <a:r>
              <a:rPr lang="en-US" dirty="0" smtClean="0"/>
              <a:t>focused </a:t>
            </a:r>
            <a:r>
              <a:rPr lang="en-US" dirty="0"/>
              <a:t>on energy and </a:t>
            </a:r>
            <a:r>
              <a:rPr lang="en-US" dirty="0" smtClean="0"/>
              <a:t>education </a:t>
            </a:r>
            <a:r>
              <a:rPr lang="en-US" dirty="0"/>
              <a:t>and engagement pieces. </a:t>
            </a:r>
            <a:endParaRPr lang="en-US" dirty="0" smtClean="0"/>
          </a:p>
          <a:p>
            <a:pPr marL="342900" lvl="1" indent="-342900"/>
            <a:r>
              <a:rPr lang="en-US" dirty="0" smtClean="0"/>
              <a:t>I </a:t>
            </a:r>
            <a:r>
              <a:rPr lang="en-US" dirty="0"/>
              <a:t>can send the instructions of how we did it. It was in the form of fun activities but </a:t>
            </a:r>
            <a:r>
              <a:rPr lang="en-US" dirty="0" smtClean="0"/>
              <a:t>was quick </a:t>
            </a:r>
            <a:r>
              <a:rPr lang="en-US" dirty="0"/>
              <a:t>and allowed us to develop a work plan within a</a:t>
            </a:r>
            <a:r>
              <a:rPr lang="en-US" dirty="0" smtClean="0"/>
              <a:t> </a:t>
            </a:r>
            <a:r>
              <a:rPr lang="en-US" dirty="0"/>
              <a:t>2h session. </a:t>
            </a:r>
          </a:p>
          <a:p>
            <a:pPr marL="342900" lvl="1" indent="-342900"/>
            <a:endParaRPr lang="en-US" dirty="0"/>
          </a:p>
          <a:p>
            <a:pPr marL="0" lvl="1" indent="0">
              <a:buNone/>
            </a:pPr>
            <a:endParaRPr lang="en-US" dirty="0"/>
          </a:p>
          <a:p>
            <a:pPr marL="0" lvl="1" indent="0">
              <a:buNone/>
            </a:pPr>
            <a:endParaRPr lang="en-US" dirty="0" smtClean="0"/>
          </a:p>
        </p:txBody>
      </p:sp>
    </p:spTree>
    <p:extLst>
      <p:ext uri="{BB962C8B-B14F-4D97-AF65-F5344CB8AC3E}">
        <p14:creationId xmlns:p14="http://schemas.microsoft.com/office/powerpoint/2010/main" val="1865376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776" y="365125"/>
            <a:ext cx="9441024" cy="1006475"/>
          </a:xfrm>
        </p:spPr>
        <p:txBody>
          <a:bodyPr>
            <a:normAutofit/>
          </a:bodyPr>
          <a:lstStyle/>
          <a:p>
            <a:pPr algn="l"/>
            <a:r>
              <a:rPr lang="en-US" sz="2400" dirty="0"/>
              <a:t>Departmental Outreach for Plan Development </a:t>
            </a:r>
            <a:br>
              <a:rPr lang="en-US" sz="2400" dirty="0"/>
            </a:br>
            <a:endParaRPr lang="en-CA" sz="2400" dirty="0"/>
          </a:p>
        </p:txBody>
      </p:sp>
      <p:sp>
        <p:nvSpPr>
          <p:cNvPr id="3" name="Content Placeholder 2"/>
          <p:cNvSpPr>
            <a:spLocks noGrp="1"/>
          </p:cNvSpPr>
          <p:nvPr>
            <p:ph idx="1"/>
          </p:nvPr>
        </p:nvSpPr>
        <p:spPr>
          <a:xfrm>
            <a:off x="838200" y="1775791"/>
            <a:ext cx="10515600" cy="4572222"/>
          </a:xfrm>
        </p:spPr>
        <p:txBody>
          <a:bodyPr>
            <a:normAutofit fontScale="92500"/>
          </a:bodyPr>
          <a:lstStyle/>
          <a:p>
            <a:pPr marL="0" lvl="1" indent="0">
              <a:buNone/>
            </a:pPr>
            <a:r>
              <a:rPr lang="en-US" b="1" dirty="0" smtClean="0"/>
              <a:t>Burlington</a:t>
            </a:r>
            <a:r>
              <a:rPr lang="en-US" b="1" dirty="0"/>
              <a:t>: </a:t>
            </a:r>
          </a:p>
          <a:p>
            <a:pPr marL="342900" lvl="1" indent="-342900"/>
            <a:r>
              <a:rPr lang="en-US" dirty="0" smtClean="0"/>
              <a:t>We </a:t>
            </a:r>
            <a:r>
              <a:rPr lang="en-US" dirty="0"/>
              <a:t>recently did </a:t>
            </a:r>
            <a:r>
              <a:rPr lang="en-US" dirty="0" smtClean="0"/>
              <a:t>an engagement </a:t>
            </a:r>
            <a:r>
              <a:rPr lang="en-US" dirty="0"/>
              <a:t>workshop with our energy team and people across different departments to give some </a:t>
            </a:r>
            <a:r>
              <a:rPr lang="en-US" dirty="0" smtClean="0"/>
              <a:t>ideas </a:t>
            </a:r>
            <a:r>
              <a:rPr lang="en-US" dirty="0"/>
              <a:t>of targets that we should use in the next energy plan. It was an anonymous web log in and you can do it on your phone. If the goal </a:t>
            </a:r>
            <a:r>
              <a:rPr lang="en-US" dirty="0" smtClean="0"/>
              <a:t>is long </a:t>
            </a:r>
            <a:r>
              <a:rPr lang="en-US" dirty="0"/>
              <a:t>term and let’s say is for 2040 – we will ask “ If </a:t>
            </a:r>
            <a:r>
              <a:rPr lang="en-US" dirty="0" smtClean="0"/>
              <a:t>in 2040 </a:t>
            </a:r>
            <a:r>
              <a:rPr lang="en-US" dirty="0"/>
              <a:t>we </a:t>
            </a:r>
            <a:r>
              <a:rPr lang="en-US" dirty="0" smtClean="0"/>
              <a:t>have reached </a:t>
            </a:r>
            <a:r>
              <a:rPr lang="en-US" dirty="0"/>
              <a:t>our </a:t>
            </a:r>
            <a:r>
              <a:rPr lang="en-US" dirty="0" smtClean="0"/>
              <a:t>target, </a:t>
            </a:r>
            <a:r>
              <a:rPr lang="en-US" dirty="0"/>
              <a:t>how have we done it?”  and people replied and the same </a:t>
            </a:r>
            <a:r>
              <a:rPr lang="en-US" dirty="0" smtClean="0"/>
              <a:t>activity </a:t>
            </a:r>
            <a:r>
              <a:rPr lang="en-US" dirty="0"/>
              <a:t>was repeated for the next 5 years period and etc. </a:t>
            </a:r>
            <a:r>
              <a:rPr lang="en-US" dirty="0" smtClean="0"/>
              <a:t>( e.g.  </a:t>
            </a:r>
            <a:r>
              <a:rPr lang="en-US" dirty="0"/>
              <a:t>“What are the things important for you and for your department concerning energy use over the next 3-5 years? “ </a:t>
            </a:r>
            <a:r>
              <a:rPr lang="en-US" dirty="0" smtClean="0"/>
              <a:t>)</a:t>
            </a:r>
          </a:p>
          <a:p>
            <a:pPr marL="0" lvl="1" indent="0">
              <a:buNone/>
            </a:pPr>
            <a:r>
              <a:rPr lang="en-US" b="1" dirty="0" smtClean="0"/>
              <a:t>Thunder </a:t>
            </a:r>
            <a:r>
              <a:rPr lang="en-US" b="1" dirty="0"/>
              <a:t>bay: </a:t>
            </a:r>
          </a:p>
          <a:p>
            <a:pPr marL="342900" lvl="1" indent="-342900"/>
            <a:r>
              <a:rPr lang="en-US" dirty="0" smtClean="0"/>
              <a:t>We </a:t>
            </a:r>
            <a:r>
              <a:rPr lang="en-US" dirty="0"/>
              <a:t>have an Energy Management Team that did some gap analysis </a:t>
            </a:r>
            <a:r>
              <a:rPr lang="en-US" dirty="0" smtClean="0"/>
              <a:t>work with them that helped identify </a:t>
            </a:r>
            <a:r>
              <a:rPr lang="en-US" dirty="0"/>
              <a:t>where we did well and where we </a:t>
            </a:r>
            <a:r>
              <a:rPr lang="en-US" dirty="0" smtClean="0"/>
              <a:t>need to improve. Also </a:t>
            </a:r>
            <a:r>
              <a:rPr lang="en-US" dirty="0"/>
              <a:t>there is a tool from </a:t>
            </a:r>
            <a:r>
              <a:rPr lang="en-US" dirty="0">
                <a:hlinkClick r:id="rId2"/>
              </a:rPr>
              <a:t>Carbon Trust </a:t>
            </a:r>
            <a:r>
              <a:rPr lang="en-US" dirty="0"/>
              <a:t>which is online and it is a self-assessment tool that somewhat matched with ours in some aspects. We are in process of compiling a report on what we need to do vs. what we did well. </a:t>
            </a:r>
          </a:p>
          <a:p>
            <a:pPr marL="342900" lvl="1" indent="-342900"/>
            <a:endParaRPr lang="en-US" dirty="0"/>
          </a:p>
          <a:p>
            <a:pPr marL="0" lvl="1" indent="0">
              <a:buNone/>
            </a:pPr>
            <a:endParaRPr lang="en-US" dirty="0"/>
          </a:p>
          <a:p>
            <a:pPr marL="0" lvl="1" indent="0">
              <a:buNone/>
            </a:pPr>
            <a:endParaRPr lang="en-US" dirty="0" smtClean="0"/>
          </a:p>
        </p:txBody>
      </p:sp>
    </p:spTree>
    <p:extLst>
      <p:ext uri="{BB962C8B-B14F-4D97-AF65-F5344CB8AC3E}">
        <p14:creationId xmlns:p14="http://schemas.microsoft.com/office/powerpoint/2010/main" val="172521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776" y="365125"/>
            <a:ext cx="9441024" cy="1006475"/>
          </a:xfrm>
        </p:spPr>
        <p:txBody>
          <a:bodyPr>
            <a:normAutofit/>
          </a:bodyPr>
          <a:lstStyle/>
          <a:p>
            <a:pPr algn="l"/>
            <a:r>
              <a:rPr lang="en-US" sz="2400" dirty="0"/>
              <a:t>Departmental Outreach for Plan Development </a:t>
            </a:r>
            <a:br>
              <a:rPr lang="en-US" sz="2400" dirty="0"/>
            </a:br>
            <a:endParaRPr lang="en-CA" sz="2400" dirty="0"/>
          </a:p>
        </p:txBody>
      </p:sp>
      <p:sp>
        <p:nvSpPr>
          <p:cNvPr id="3" name="Content Placeholder 2"/>
          <p:cNvSpPr>
            <a:spLocks noGrp="1"/>
          </p:cNvSpPr>
          <p:nvPr>
            <p:ph idx="1"/>
          </p:nvPr>
        </p:nvSpPr>
        <p:spPr>
          <a:xfrm>
            <a:off x="838200" y="1775791"/>
            <a:ext cx="10515600" cy="4572222"/>
          </a:xfrm>
        </p:spPr>
        <p:txBody>
          <a:bodyPr>
            <a:normAutofit/>
          </a:bodyPr>
          <a:lstStyle/>
          <a:p>
            <a:pPr marL="0" lvl="1" indent="0">
              <a:buNone/>
            </a:pPr>
            <a:r>
              <a:rPr lang="en-US" b="1" dirty="0"/>
              <a:t>London</a:t>
            </a:r>
            <a:r>
              <a:rPr lang="en-US" b="1" dirty="0" smtClean="0"/>
              <a:t>:</a:t>
            </a:r>
            <a:r>
              <a:rPr lang="en-US" dirty="0" smtClean="0"/>
              <a:t> </a:t>
            </a:r>
          </a:p>
          <a:p>
            <a:pPr marL="342900" lvl="1" indent="-342900"/>
            <a:r>
              <a:rPr lang="en-US" dirty="0" smtClean="0"/>
              <a:t>As </a:t>
            </a:r>
            <a:r>
              <a:rPr lang="en-US" dirty="0"/>
              <a:t>an energy team we </a:t>
            </a:r>
            <a:r>
              <a:rPr lang="en-US" dirty="0" smtClean="0"/>
              <a:t>work very closely with facilities </a:t>
            </a:r>
            <a:r>
              <a:rPr lang="en-US" dirty="0"/>
              <a:t>and </a:t>
            </a:r>
            <a:r>
              <a:rPr lang="en-US" dirty="0" smtClean="0"/>
              <a:t>asset management</a:t>
            </a:r>
            <a:r>
              <a:rPr lang="en-US" dirty="0"/>
              <a:t>. We communicate </a:t>
            </a:r>
            <a:r>
              <a:rPr lang="en-US" dirty="0" smtClean="0"/>
              <a:t>on an ongoing basis with </a:t>
            </a:r>
            <a:r>
              <a:rPr lang="en-US" dirty="0"/>
              <a:t>different departments and we discuss how we can meet our targets. </a:t>
            </a:r>
            <a:r>
              <a:rPr lang="en-US" dirty="0" smtClean="0"/>
              <a:t>Advancing our renewable energy targets has been a challenge. </a:t>
            </a:r>
          </a:p>
          <a:p>
            <a:pPr marL="0" lvl="1" indent="0">
              <a:buNone/>
            </a:pPr>
            <a:endParaRPr lang="en-US" dirty="0" smtClean="0"/>
          </a:p>
          <a:p>
            <a:pPr marL="0" lvl="1" indent="0">
              <a:buNone/>
            </a:pPr>
            <a:endParaRPr lang="en-US" dirty="0"/>
          </a:p>
          <a:p>
            <a:pPr marL="0" lvl="1" indent="0">
              <a:buNone/>
            </a:pPr>
            <a:endParaRPr lang="en-US" dirty="0"/>
          </a:p>
          <a:p>
            <a:pPr marL="0" lvl="1" indent="0">
              <a:buNone/>
            </a:pPr>
            <a:endParaRPr lang="en-US" dirty="0" smtClean="0"/>
          </a:p>
        </p:txBody>
      </p:sp>
    </p:spTree>
    <p:extLst>
      <p:ext uri="{BB962C8B-B14F-4D97-AF65-F5344CB8AC3E}">
        <p14:creationId xmlns:p14="http://schemas.microsoft.com/office/powerpoint/2010/main" val="2449949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776" y="365125"/>
            <a:ext cx="9441024" cy="1006475"/>
          </a:xfrm>
        </p:spPr>
        <p:txBody>
          <a:bodyPr>
            <a:normAutofit/>
          </a:bodyPr>
          <a:lstStyle/>
          <a:p>
            <a:pPr algn="l"/>
            <a:r>
              <a:rPr lang="en-US" sz="3200" dirty="0"/>
              <a:t>Building Council and Senior Management Support</a:t>
            </a:r>
            <a:br>
              <a:rPr lang="en-US" sz="3200" dirty="0"/>
            </a:br>
            <a:endParaRPr lang="en-CA" sz="3200" dirty="0"/>
          </a:p>
        </p:txBody>
      </p:sp>
      <p:sp>
        <p:nvSpPr>
          <p:cNvPr id="3" name="Content Placeholder 2"/>
          <p:cNvSpPr>
            <a:spLocks noGrp="1"/>
          </p:cNvSpPr>
          <p:nvPr>
            <p:ph idx="1"/>
          </p:nvPr>
        </p:nvSpPr>
        <p:spPr>
          <a:xfrm>
            <a:off x="838200" y="1996675"/>
            <a:ext cx="10515600" cy="4351338"/>
          </a:xfrm>
        </p:spPr>
        <p:txBody>
          <a:bodyPr>
            <a:normAutofit/>
          </a:bodyPr>
          <a:lstStyle/>
          <a:p>
            <a:pPr marL="0" lvl="1" indent="0">
              <a:buNone/>
            </a:pPr>
            <a:r>
              <a:rPr lang="en-US" b="1" dirty="0" smtClean="0"/>
              <a:t>Issue:</a:t>
            </a:r>
          </a:p>
          <a:p>
            <a:pPr marL="457200" lvl="1" indent="0">
              <a:buNone/>
            </a:pPr>
            <a:r>
              <a:rPr lang="en-US" dirty="0" smtClean="0"/>
              <a:t>There is a gap </a:t>
            </a:r>
            <a:r>
              <a:rPr lang="en-US" dirty="0"/>
              <a:t>that exists in terms of energy </a:t>
            </a:r>
            <a:r>
              <a:rPr lang="en-US" dirty="0" smtClean="0"/>
              <a:t>savings identified </a:t>
            </a:r>
            <a:r>
              <a:rPr lang="en-US" dirty="0"/>
              <a:t>from </a:t>
            </a:r>
            <a:r>
              <a:rPr lang="en-US" dirty="0" smtClean="0"/>
              <a:t>the energy </a:t>
            </a:r>
            <a:r>
              <a:rPr lang="en-US" dirty="0"/>
              <a:t>audit </a:t>
            </a:r>
            <a:r>
              <a:rPr lang="en-US" dirty="0" smtClean="0"/>
              <a:t>vs. those </a:t>
            </a:r>
            <a:r>
              <a:rPr lang="en-US" dirty="0"/>
              <a:t>that have been achieved based on the limited funds that are available for implementation. </a:t>
            </a:r>
            <a:endParaRPr lang="en-US" dirty="0" smtClean="0"/>
          </a:p>
          <a:p>
            <a:pPr marL="0" lvl="1" indent="0">
              <a:buNone/>
            </a:pPr>
            <a:r>
              <a:rPr lang="en-US" b="1" dirty="0" smtClean="0"/>
              <a:t>How to communicate this issue</a:t>
            </a:r>
            <a:r>
              <a:rPr lang="en-US" dirty="0" smtClean="0"/>
              <a:t>:</a:t>
            </a:r>
          </a:p>
          <a:p>
            <a:pPr marL="463550" lvl="1" indent="0">
              <a:buNone/>
            </a:pPr>
            <a:r>
              <a:rPr lang="en-US" dirty="0"/>
              <a:t>B</a:t>
            </a:r>
            <a:r>
              <a:rPr lang="en-US" dirty="0" smtClean="0"/>
              <a:t>ased </a:t>
            </a:r>
            <a:r>
              <a:rPr lang="en-US" dirty="0"/>
              <a:t>on the work that has been done through auditing we identify </a:t>
            </a:r>
            <a:r>
              <a:rPr lang="en-US" i="1" dirty="0"/>
              <a:t>this</a:t>
            </a:r>
            <a:r>
              <a:rPr lang="en-US" dirty="0"/>
              <a:t> amount of potential savings in energy, resulting in </a:t>
            </a:r>
            <a:r>
              <a:rPr lang="en-US" i="1" dirty="0"/>
              <a:t>this</a:t>
            </a:r>
            <a:r>
              <a:rPr lang="en-US" dirty="0"/>
              <a:t> much savings in total energy dollars. We managed to achieved </a:t>
            </a:r>
            <a:r>
              <a:rPr lang="en-US" i="1" dirty="0"/>
              <a:t>this</a:t>
            </a:r>
            <a:r>
              <a:rPr lang="en-US" dirty="0"/>
              <a:t> reduction based on the funds that have been available to us to allows us to be able to implement this energy reduction projects</a:t>
            </a:r>
            <a:r>
              <a:rPr lang="en-US" dirty="0" smtClean="0"/>
              <a:t>. It </a:t>
            </a:r>
            <a:r>
              <a:rPr lang="en-US" dirty="0"/>
              <a:t>means that we avoided </a:t>
            </a:r>
            <a:r>
              <a:rPr lang="en-US" i="1" dirty="0"/>
              <a:t>this</a:t>
            </a:r>
            <a:r>
              <a:rPr lang="en-US" dirty="0"/>
              <a:t> amount of cost/savings but also means that because of limited budget/projects we have not be able to access </a:t>
            </a:r>
            <a:r>
              <a:rPr lang="en-US" i="1" dirty="0"/>
              <a:t>this</a:t>
            </a:r>
            <a:r>
              <a:rPr lang="en-US" dirty="0"/>
              <a:t> potential savings </a:t>
            </a:r>
            <a:endParaRPr lang="en-US" dirty="0" smtClean="0"/>
          </a:p>
          <a:p>
            <a:pPr marL="457200" lvl="1" indent="0">
              <a:buNone/>
            </a:pPr>
            <a:endParaRPr lang="en-US" dirty="0"/>
          </a:p>
          <a:p>
            <a:pPr marL="457200" lvl="1" indent="0">
              <a:buNone/>
            </a:pPr>
            <a:endParaRPr lang="en-US" dirty="0"/>
          </a:p>
          <a:p>
            <a:pPr marL="457200" lvl="1" indent="0">
              <a:buNone/>
            </a:pPr>
            <a:endParaRPr lang="en-US" sz="1050" dirty="0"/>
          </a:p>
          <a:p>
            <a:endParaRPr lang="en-CA" dirty="0"/>
          </a:p>
        </p:txBody>
      </p:sp>
    </p:spTree>
    <p:extLst>
      <p:ext uri="{BB962C8B-B14F-4D97-AF65-F5344CB8AC3E}">
        <p14:creationId xmlns:p14="http://schemas.microsoft.com/office/powerpoint/2010/main" val="1678263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 of Energy Managers COP </a:t>
            </a:r>
            <a:endParaRPr lang="en-US" dirty="0"/>
          </a:p>
        </p:txBody>
      </p:sp>
      <p:sp>
        <p:nvSpPr>
          <p:cNvPr id="3" name="Content Placeholder 2"/>
          <p:cNvSpPr>
            <a:spLocks noGrp="1"/>
          </p:cNvSpPr>
          <p:nvPr>
            <p:ph idx="1"/>
          </p:nvPr>
        </p:nvSpPr>
        <p:spPr/>
        <p:txBody>
          <a:bodyPr/>
          <a:lstStyle/>
          <a:p>
            <a:pPr algn="l"/>
            <a:r>
              <a:rPr lang="en-US" dirty="0" smtClean="0"/>
              <a:t>Action Item: </a:t>
            </a:r>
            <a:r>
              <a:rPr lang="en-US" b="0" dirty="0" smtClean="0"/>
              <a:t>CAP will develop draft text describing the network and how it works and then each jurisdiction can use that as a starting point but can change it any way they see fit. </a:t>
            </a:r>
            <a:endParaRPr lang="en-US" b="0" dirty="0"/>
          </a:p>
        </p:txBody>
      </p:sp>
    </p:spTree>
    <p:extLst>
      <p:ext uri="{BB962C8B-B14F-4D97-AF65-F5344CB8AC3E}">
        <p14:creationId xmlns:p14="http://schemas.microsoft.com/office/powerpoint/2010/main" val="787526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dirty="0" smtClean="0"/>
              <a:t>Draft Plan Table of Contents </a:t>
            </a:r>
            <a:br>
              <a:rPr lang="en-CA" dirty="0" smtClean="0"/>
            </a:br>
            <a:r>
              <a:rPr lang="en-CA" sz="2400" dirty="0" smtClean="0"/>
              <a:t>(not in any suggested order just topics for  possible inclusion)  </a:t>
            </a:r>
            <a:endParaRPr lang="en-CA" sz="2400" dirty="0"/>
          </a:p>
        </p:txBody>
      </p:sp>
      <p:sp>
        <p:nvSpPr>
          <p:cNvPr id="3" name="Content Placeholder 2"/>
          <p:cNvSpPr>
            <a:spLocks noGrp="1"/>
          </p:cNvSpPr>
          <p:nvPr>
            <p:ph idx="1"/>
          </p:nvPr>
        </p:nvSpPr>
        <p:spPr>
          <a:xfrm>
            <a:off x="838200" y="1996675"/>
            <a:ext cx="10515600" cy="4351338"/>
          </a:xfrm>
        </p:spPr>
        <p:txBody>
          <a:bodyPr>
            <a:normAutofit/>
          </a:bodyPr>
          <a:lstStyle/>
          <a:p>
            <a:pPr marL="457200" lvl="0" indent="-457200" algn="l">
              <a:buFont typeface="Arial" panose="020B0604020202020204" pitchFamily="34" charset="0"/>
              <a:buChar char="•"/>
            </a:pPr>
            <a:r>
              <a:rPr lang="en-US" sz="2500" dirty="0"/>
              <a:t>Goal, Value, Purpose of Plan </a:t>
            </a:r>
          </a:p>
          <a:p>
            <a:pPr marL="457200" lvl="0" indent="-457200" algn="l">
              <a:buFont typeface="Arial" panose="020B0604020202020204" pitchFamily="34" charset="0"/>
              <a:buChar char="•"/>
            </a:pPr>
            <a:r>
              <a:rPr lang="en-US" sz="2500" dirty="0"/>
              <a:t>Framework Policy – Guiding Plan – Development Action </a:t>
            </a:r>
          </a:p>
          <a:p>
            <a:pPr lvl="1"/>
            <a:r>
              <a:rPr lang="en-US" sz="2500" dirty="0"/>
              <a:t>Any standard being used ISO 50001 Corporate Building Standard Life Cycle </a:t>
            </a:r>
          </a:p>
          <a:p>
            <a:pPr lvl="1"/>
            <a:r>
              <a:rPr lang="en-US" sz="2500" dirty="0"/>
              <a:t>Integration of this plan in other plans – Community Climate/ Energy Plans, Asset Management Fleet </a:t>
            </a:r>
          </a:p>
          <a:p>
            <a:pPr marL="457200" lvl="0" indent="-457200" algn="l">
              <a:buFont typeface="Arial" panose="020B0604020202020204" pitchFamily="34" charset="0"/>
              <a:buChar char="•"/>
            </a:pPr>
            <a:r>
              <a:rPr lang="en-US" sz="2500" dirty="0"/>
              <a:t>Energy Team – approach action </a:t>
            </a:r>
          </a:p>
          <a:p>
            <a:pPr lvl="1"/>
            <a:r>
              <a:rPr lang="en-US" sz="2500" dirty="0" smtClean="0"/>
              <a:t>Finance, </a:t>
            </a:r>
            <a:r>
              <a:rPr lang="en-US" sz="2500" dirty="0"/>
              <a:t>Asset Management, Sustainable Development </a:t>
            </a:r>
            <a:r>
              <a:rPr lang="en-CA" sz="2500" dirty="0" smtClean="0"/>
              <a:t>Standards</a:t>
            </a:r>
            <a:r>
              <a:rPr lang="en-US" sz="2500" dirty="0" smtClean="0"/>
              <a:t>, </a:t>
            </a:r>
            <a:r>
              <a:rPr lang="en-US" sz="2500" dirty="0"/>
              <a:t>Energy  </a:t>
            </a:r>
          </a:p>
          <a:p>
            <a:pPr lvl="1"/>
            <a:r>
              <a:rPr lang="en-US" sz="2500" dirty="0" smtClean="0"/>
              <a:t>Departments that are involved in it and how </a:t>
            </a:r>
            <a:endParaRPr lang="en-US" sz="2500" dirty="0"/>
          </a:p>
          <a:p>
            <a:pPr marL="457200" lvl="1" indent="-457200"/>
            <a:r>
              <a:rPr lang="en-US" sz="2500" b="1" dirty="0" smtClean="0"/>
              <a:t>2014 Plan Reporting/Progress Report</a:t>
            </a:r>
          </a:p>
          <a:p>
            <a:pPr marL="0" lvl="1" indent="0">
              <a:buNone/>
            </a:pPr>
            <a:endParaRPr lang="en-US" b="1" dirty="0" smtClean="0"/>
          </a:p>
          <a:p>
            <a:pPr marL="457200" lvl="1" indent="0">
              <a:buNone/>
            </a:pPr>
            <a:endParaRPr lang="en-US" sz="1050" dirty="0"/>
          </a:p>
          <a:p>
            <a:pPr marL="457200" lvl="1" indent="0">
              <a:buNone/>
            </a:pPr>
            <a:endParaRPr lang="en-US" sz="1050" dirty="0"/>
          </a:p>
          <a:p>
            <a:endParaRPr lang="en-CA" dirty="0"/>
          </a:p>
        </p:txBody>
      </p:sp>
    </p:spTree>
    <p:extLst>
      <p:ext uri="{BB962C8B-B14F-4D97-AF65-F5344CB8AC3E}">
        <p14:creationId xmlns:p14="http://schemas.microsoft.com/office/powerpoint/2010/main" val="3773286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457200" lvl="0" indent="-457200" algn="l">
              <a:buFont typeface="Arial" panose="020B0604020202020204" pitchFamily="34" charset="0"/>
              <a:buChar char="•"/>
            </a:pPr>
            <a:r>
              <a:rPr lang="en-US" sz="2700" dirty="0" smtClean="0"/>
              <a:t>Capital/Operation Budget </a:t>
            </a:r>
            <a:r>
              <a:rPr lang="en-US" sz="2700" dirty="0"/>
              <a:t>Discussion </a:t>
            </a:r>
          </a:p>
          <a:p>
            <a:pPr marL="457200" lvl="0" indent="-457200" algn="l">
              <a:buFont typeface="Arial" panose="020B0604020202020204" pitchFamily="34" charset="0"/>
              <a:buChar char="•"/>
            </a:pPr>
            <a:r>
              <a:rPr lang="en-US" sz="2700" dirty="0"/>
              <a:t>Risk </a:t>
            </a:r>
            <a:r>
              <a:rPr lang="en-US" sz="2700" dirty="0" smtClean="0"/>
              <a:t>Conversation/Assumptions </a:t>
            </a:r>
            <a:endParaRPr lang="en-US" sz="2700" dirty="0"/>
          </a:p>
          <a:p>
            <a:pPr marL="457200" lvl="0" indent="-457200" algn="l">
              <a:buFont typeface="Arial" panose="020B0604020202020204" pitchFamily="34" charset="0"/>
              <a:buChar char="•"/>
            </a:pPr>
            <a:r>
              <a:rPr lang="en-US" sz="2700" dirty="0"/>
              <a:t>Projections of electricity, NG gas, carbon </a:t>
            </a:r>
            <a:r>
              <a:rPr lang="en-US" sz="2700" dirty="0" smtClean="0"/>
              <a:t>price over plan timeframe (energy budgeting) </a:t>
            </a:r>
            <a:endParaRPr lang="en-US" sz="2700" dirty="0"/>
          </a:p>
          <a:p>
            <a:pPr marL="457200" lvl="0" indent="-457200" algn="l">
              <a:buFont typeface="Arial" panose="020B0604020202020204" pitchFamily="34" charset="0"/>
              <a:buChar char="•"/>
            </a:pPr>
            <a:r>
              <a:rPr lang="en-US" sz="2700" dirty="0"/>
              <a:t>TARGETS </a:t>
            </a:r>
            <a:r>
              <a:rPr lang="en-US" sz="2700" dirty="0" smtClean="0"/>
              <a:t>– IPCC; National; Provincial; Municipal Community; Municipal Corporation; This Plan’s contribution to longer term  targets </a:t>
            </a:r>
          </a:p>
          <a:p>
            <a:pPr marL="457200" lvl="0" indent="-457200" algn="l">
              <a:buFont typeface="Arial" panose="020B0604020202020204" pitchFamily="34" charset="0"/>
              <a:buChar char="•"/>
            </a:pPr>
            <a:r>
              <a:rPr lang="en-US" sz="2700" dirty="0" smtClean="0"/>
              <a:t>Co-benefits of Plan and energy efficiency </a:t>
            </a:r>
          </a:p>
          <a:p>
            <a:pPr marL="457200" indent="-457200" algn="l">
              <a:buFont typeface="Arial" panose="020B0604020202020204" pitchFamily="34" charset="0"/>
              <a:buChar char="•"/>
            </a:pPr>
            <a:r>
              <a:rPr lang="en-US" sz="2700" dirty="0"/>
              <a:t>Importance of Municipal Leadership </a:t>
            </a:r>
          </a:p>
          <a:p>
            <a:pPr marL="457200" indent="-457200" algn="l">
              <a:buFont typeface="Arial" panose="020B0604020202020204" pitchFamily="34" charset="0"/>
              <a:buChar char="•"/>
            </a:pPr>
            <a:r>
              <a:rPr lang="en-US" sz="2700" dirty="0" smtClean="0"/>
              <a:t>Collaboration efforts (may be good to mention this network and the value of it to advancing the plan’s development and implementation (good awareness building opportunity) </a:t>
            </a:r>
          </a:p>
          <a:p>
            <a:pPr marL="457200" lvl="1" indent="-457200"/>
            <a:endParaRPr lang="en-US" sz="1050" b="1" dirty="0"/>
          </a:p>
          <a:p>
            <a:pPr marL="457200" lvl="0" indent="-457200" algn="l">
              <a:buFont typeface="Arial" panose="020B0604020202020204" pitchFamily="34" charset="0"/>
              <a:buChar char="•"/>
            </a:pPr>
            <a:endParaRPr lang="en-US" dirty="0" smtClean="0"/>
          </a:p>
          <a:p>
            <a:pPr marL="457200" lvl="0" indent="-457200" algn="l">
              <a:buFont typeface="Arial" panose="020B0604020202020204" pitchFamily="34" charset="0"/>
              <a:buChar char="•"/>
            </a:pPr>
            <a:endParaRPr lang="en-US" dirty="0"/>
          </a:p>
        </p:txBody>
      </p:sp>
      <p:sp>
        <p:nvSpPr>
          <p:cNvPr id="4" name="Title 1"/>
          <p:cNvSpPr>
            <a:spLocks noGrp="1"/>
          </p:cNvSpPr>
          <p:nvPr>
            <p:ph type="title"/>
          </p:nvPr>
        </p:nvSpPr>
        <p:spPr/>
        <p:txBody>
          <a:bodyPr/>
          <a:lstStyle/>
          <a:p>
            <a:pPr algn="l"/>
            <a:r>
              <a:rPr lang="en-CA" dirty="0" smtClean="0"/>
              <a:t>Draft Table of Contents (</a:t>
            </a:r>
            <a:r>
              <a:rPr lang="en-CA" dirty="0" err="1" smtClean="0"/>
              <a:t>cont</a:t>
            </a:r>
            <a:r>
              <a:rPr lang="en-CA" dirty="0" smtClean="0"/>
              <a:t>…) </a:t>
            </a:r>
            <a:endParaRPr lang="en-CA" dirty="0"/>
          </a:p>
        </p:txBody>
      </p:sp>
    </p:spTree>
    <p:extLst>
      <p:ext uri="{BB962C8B-B14F-4D97-AF65-F5344CB8AC3E}">
        <p14:creationId xmlns:p14="http://schemas.microsoft.com/office/powerpoint/2010/main" val="1237096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smtClean="0"/>
              <a:t>Summary of Discussions from February 15</a:t>
            </a:r>
            <a:r>
              <a:rPr lang="en-US" sz="3600" baseline="30000" dirty="0" smtClean="0"/>
              <a:t>th</a:t>
            </a:r>
            <a:r>
              <a:rPr lang="en-US" sz="3600" dirty="0" smtClean="0"/>
              <a:t>, 2019 Corporate Energy Managers Webinar </a:t>
            </a:r>
            <a:r>
              <a:rPr lang="en-US" sz="3600" dirty="0"/>
              <a:t/>
            </a:r>
            <a:br>
              <a:rPr lang="en-US" sz="3600" dirty="0"/>
            </a:br>
            <a:endParaRPr lang="en-US" sz="3600" dirty="0" smtClean="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714509" y="469899"/>
            <a:ext cx="3477491" cy="1025236"/>
          </a:xfrm>
          <a:prstGeom prst="rect">
            <a:avLst/>
          </a:prstGeom>
        </p:spPr>
      </p:pic>
    </p:spTree>
    <p:extLst>
      <p:ext uri="{BB962C8B-B14F-4D97-AF65-F5344CB8AC3E}">
        <p14:creationId xmlns:p14="http://schemas.microsoft.com/office/powerpoint/2010/main" val="2803089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Draft Table of Contents (</a:t>
            </a:r>
            <a:r>
              <a:rPr lang="en-US" dirty="0" err="1" smtClean="0"/>
              <a:t>Cont</a:t>
            </a:r>
            <a:r>
              <a:rPr lang="en-US" dirty="0" smtClean="0"/>
              <a:t>…) </a:t>
            </a:r>
            <a:endParaRPr lang="en-US" dirty="0"/>
          </a:p>
        </p:txBody>
      </p:sp>
      <p:sp>
        <p:nvSpPr>
          <p:cNvPr id="3" name="Content Placeholder 2"/>
          <p:cNvSpPr>
            <a:spLocks noGrp="1"/>
          </p:cNvSpPr>
          <p:nvPr>
            <p:ph idx="1"/>
          </p:nvPr>
        </p:nvSpPr>
        <p:spPr>
          <a:xfrm>
            <a:off x="809471" y="1510145"/>
            <a:ext cx="10515600" cy="4794816"/>
          </a:xfrm>
        </p:spPr>
        <p:txBody>
          <a:bodyPr>
            <a:noAutofit/>
          </a:bodyPr>
          <a:lstStyle/>
          <a:p>
            <a:pPr marL="457200" lvl="1" indent="-457200"/>
            <a:r>
              <a:rPr lang="en-US" b="1" dirty="0"/>
              <a:t>Financing policies and practices: Revolving Fund / Financial Payback; Financing processes/ policies </a:t>
            </a:r>
          </a:p>
          <a:p>
            <a:pPr marL="457200" lvl="1" indent="-457200"/>
            <a:r>
              <a:rPr lang="en-US" b="1" dirty="0"/>
              <a:t>Action Identification or Action Buckets or Decision Making/Prioritization Process</a:t>
            </a:r>
          </a:p>
          <a:p>
            <a:pPr marL="457200" lvl="1" indent="-457200"/>
            <a:r>
              <a:rPr lang="en-US" b="1" dirty="0"/>
              <a:t>Training Actions/Priorities </a:t>
            </a:r>
          </a:p>
          <a:p>
            <a:pPr marL="457200" indent="-457200" algn="l">
              <a:buFont typeface="Arial" panose="020B0604020202020204" pitchFamily="34" charset="0"/>
              <a:buChar char="•"/>
            </a:pPr>
            <a:r>
              <a:rPr lang="en-US" sz="2400" dirty="0"/>
              <a:t>Issues to address/gap between energy saving opportunities and energy savings achieved/procurement challenges/ lifecycle costing/ capital/operating budget allocations/staff capacity </a:t>
            </a:r>
          </a:p>
          <a:p>
            <a:pPr marL="457200" indent="-457200" algn="l">
              <a:buFont typeface="Arial" panose="020B0604020202020204" pitchFamily="34" charset="0"/>
              <a:buChar char="•"/>
            </a:pPr>
            <a:r>
              <a:rPr lang="en-US" sz="2400" dirty="0" smtClean="0"/>
              <a:t>Allowance to comment on EBR consultations without Council approval </a:t>
            </a:r>
          </a:p>
          <a:p>
            <a:pPr marL="457200" indent="-457200" algn="l">
              <a:buFont typeface="Arial" panose="020B0604020202020204" pitchFamily="34" charset="0"/>
              <a:buChar char="•"/>
            </a:pPr>
            <a:r>
              <a:rPr lang="en-US" sz="2400" dirty="0" smtClean="0"/>
              <a:t>Case studies </a:t>
            </a:r>
          </a:p>
          <a:p>
            <a:pPr marL="457200" indent="-457200" algn="l">
              <a:buFont typeface="Arial" panose="020B0604020202020204" pitchFamily="34" charset="0"/>
              <a:buChar char="•"/>
            </a:pPr>
            <a:r>
              <a:rPr lang="en-US" sz="2400" dirty="0" smtClean="0"/>
              <a:t>General Communication/Infographic/Highlights of Plan for non energy audience </a:t>
            </a:r>
            <a:endParaRPr lang="en-US" sz="2400" dirty="0"/>
          </a:p>
        </p:txBody>
      </p:sp>
    </p:spTree>
    <p:extLst>
      <p:ext uri="{BB962C8B-B14F-4D97-AF65-F5344CB8AC3E}">
        <p14:creationId xmlns:p14="http://schemas.microsoft.com/office/powerpoint/2010/main" val="1929627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Summary of December 13</a:t>
            </a:r>
            <a:r>
              <a:rPr lang="en-US" baseline="30000" dirty="0"/>
              <a:t>th</a:t>
            </a:r>
            <a:r>
              <a:rPr lang="en-US" dirty="0"/>
              <a:t>, 2018 </a:t>
            </a:r>
            <a:r>
              <a:rPr lang="en-US" dirty="0" smtClean="0"/>
              <a:t>Corporate Energy Managers Workshop </a:t>
            </a:r>
            <a:endParaRPr lang="en-US" dirty="0"/>
          </a:p>
        </p:txBody>
      </p:sp>
    </p:spTree>
    <p:extLst>
      <p:ext uri="{BB962C8B-B14F-4D97-AF65-F5344CB8AC3E}">
        <p14:creationId xmlns:p14="http://schemas.microsoft.com/office/powerpoint/2010/main" val="3797042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3400" dirty="0"/>
              <a:t>How do you think it would benefit you to work collaboratively on the 2019 Plan development? </a:t>
            </a:r>
          </a:p>
        </p:txBody>
      </p:sp>
      <p:sp>
        <p:nvSpPr>
          <p:cNvPr id="3" name="Content Placeholder 2"/>
          <p:cNvSpPr>
            <a:spLocks noGrp="1"/>
          </p:cNvSpPr>
          <p:nvPr>
            <p:ph idx="1"/>
          </p:nvPr>
        </p:nvSpPr>
        <p:spPr>
          <a:xfrm>
            <a:off x="822292" y="2065948"/>
            <a:ext cx="10515600" cy="4351338"/>
          </a:xfrm>
        </p:spPr>
        <p:txBody>
          <a:bodyPr>
            <a:normAutofit fontScale="85000" lnSpcReduction="10000"/>
          </a:bodyPr>
          <a:lstStyle/>
          <a:p>
            <a:pPr marL="457200" indent="-457200" algn="l">
              <a:buFont typeface="Arial" panose="020B0604020202020204" pitchFamily="34" charset="0"/>
              <a:buChar char="•"/>
            </a:pPr>
            <a:r>
              <a:rPr lang="en-CA" dirty="0"/>
              <a:t>Could be good to move to zoom for meetings </a:t>
            </a:r>
            <a:r>
              <a:rPr lang="en-CA" dirty="0" smtClean="0"/>
              <a:t>–Allows for break out functionality etc</a:t>
            </a:r>
            <a:r>
              <a:rPr lang="en-CA" dirty="0"/>
              <a:t>., </a:t>
            </a:r>
            <a:r>
              <a:rPr lang="en-CA" dirty="0" smtClean="0"/>
              <a:t>CAP will look into that </a:t>
            </a:r>
          </a:p>
          <a:p>
            <a:pPr marL="457200" indent="-457200" algn="l">
              <a:buFont typeface="Arial" panose="020B0604020202020204" pitchFamily="34" charset="0"/>
              <a:buChar char="•"/>
            </a:pPr>
            <a:r>
              <a:rPr lang="en-CA" dirty="0" smtClean="0"/>
              <a:t>People </a:t>
            </a:r>
            <a:r>
              <a:rPr lang="en-CA" dirty="0"/>
              <a:t>felt it was important to get together between now and plan development. Receptive to trying in January by webinar, then face to face afterwards in February </a:t>
            </a:r>
            <a:r>
              <a:rPr lang="en-CA" dirty="0" smtClean="0"/>
              <a:t>onwards. </a:t>
            </a:r>
            <a:endParaRPr lang="en-US" dirty="0"/>
          </a:p>
          <a:p>
            <a:pPr marL="457200" indent="-457200" algn="l">
              <a:buFont typeface="Arial" panose="020B0604020202020204" pitchFamily="34" charset="0"/>
              <a:buChar char="•"/>
            </a:pPr>
            <a:r>
              <a:rPr lang="en-CA" dirty="0" smtClean="0"/>
              <a:t>For providing progress report on past Plan: It </a:t>
            </a:r>
            <a:r>
              <a:rPr lang="en-CA" dirty="0"/>
              <a:t>would be helpful to define old plan in broad terms, look at what would be done differently for 2019, examine broad themes and see what would be collectively different. </a:t>
            </a:r>
            <a:endParaRPr lang="en-CA" dirty="0" smtClean="0"/>
          </a:p>
          <a:p>
            <a:pPr marL="457200" indent="-457200" algn="l">
              <a:buFont typeface="Arial" panose="020B0604020202020204" pitchFamily="34" charset="0"/>
              <a:buChar char="•"/>
            </a:pPr>
            <a:r>
              <a:rPr lang="en-CA" dirty="0" smtClean="0"/>
              <a:t>Could </a:t>
            </a:r>
            <a:r>
              <a:rPr lang="en-CA" dirty="0"/>
              <a:t>examine changes in standards being potentially used in 2019 </a:t>
            </a:r>
            <a:r>
              <a:rPr lang="en-CA" dirty="0" err="1"/>
              <a:t>eg</a:t>
            </a:r>
            <a:r>
              <a:rPr lang="en-CA" dirty="0"/>
              <a:t> </a:t>
            </a:r>
            <a:r>
              <a:rPr lang="en-CA" dirty="0" smtClean="0"/>
              <a:t>ISO standards. May </a:t>
            </a:r>
            <a:r>
              <a:rPr lang="en-CA" dirty="0"/>
              <a:t>be potential to reach out to </a:t>
            </a:r>
            <a:r>
              <a:rPr lang="en-CA" dirty="0" err="1"/>
              <a:t>NRCan</a:t>
            </a:r>
            <a:r>
              <a:rPr lang="en-CA" dirty="0"/>
              <a:t> for training/guidance/best practices on the ISO standard (CAP to follow up here). ISO can be used internally without certification to keep cost down. Using ISO brings legitimacy and confidence in the standard. </a:t>
            </a:r>
            <a:endParaRPr lang="en-US" dirty="0"/>
          </a:p>
          <a:p>
            <a:pPr marL="457200" indent="-457200" algn="l">
              <a:buFont typeface="Arial" panose="020B0604020202020204" pitchFamily="34" charset="0"/>
              <a:buChar char="•"/>
            </a:pPr>
            <a:endParaRPr lang="en-CA" dirty="0"/>
          </a:p>
        </p:txBody>
      </p:sp>
    </p:spTree>
    <p:extLst>
      <p:ext uri="{BB962C8B-B14F-4D97-AF65-F5344CB8AC3E}">
        <p14:creationId xmlns:p14="http://schemas.microsoft.com/office/powerpoint/2010/main" val="34852697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Benefits of third party certification include:</a:t>
            </a:r>
            <a:r>
              <a:rPr lang="en-US" dirty="0"/>
              <a:t/>
            </a:r>
            <a:br>
              <a:rPr lang="en-US" dirty="0"/>
            </a:br>
            <a:endParaRPr lang="en-CA" dirty="0"/>
          </a:p>
        </p:txBody>
      </p:sp>
      <p:sp>
        <p:nvSpPr>
          <p:cNvPr id="3" name="Content Placeholder 2"/>
          <p:cNvSpPr>
            <a:spLocks noGrp="1"/>
          </p:cNvSpPr>
          <p:nvPr>
            <p:ph idx="1"/>
          </p:nvPr>
        </p:nvSpPr>
        <p:spPr>
          <a:xfrm>
            <a:off x="838200" y="2079802"/>
            <a:ext cx="10515600" cy="4351338"/>
          </a:xfrm>
        </p:spPr>
        <p:txBody>
          <a:bodyPr/>
          <a:lstStyle/>
          <a:p>
            <a:pPr marL="457200" lvl="0" indent="-457200" algn="l">
              <a:buFont typeface="Arial" panose="020B0604020202020204" pitchFamily="34" charset="0"/>
              <a:buChar char="•"/>
            </a:pPr>
            <a:r>
              <a:rPr lang="en-CA" dirty="0" smtClean="0"/>
              <a:t>Credibility </a:t>
            </a:r>
            <a:r>
              <a:rPr lang="en-CA" dirty="0"/>
              <a:t>– process clarifies and supports organizational implementation</a:t>
            </a:r>
            <a:endParaRPr lang="en-US" dirty="0"/>
          </a:p>
          <a:p>
            <a:pPr marL="457200" lvl="0" indent="-457200" algn="l">
              <a:buFont typeface="Arial" panose="020B0604020202020204" pitchFamily="34" charset="0"/>
              <a:buChar char="•"/>
            </a:pPr>
            <a:r>
              <a:rPr lang="en-CA" dirty="0"/>
              <a:t>Helps with compliance, people don’t want to be the ones to bring down the ISO registration</a:t>
            </a:r>
            <a:endParaRPr lang="en-US" dirty="0"/>
          </a:p>
          <a:p>
            <a:pPr marL="457200" lvl="0" indent="-457200" algn="l">
              <a:buFont typeface="Arial" panose="020B0604020202020204" pitchFamily="34" charset="0"/>
              <a:buChar char="•"/>
            </a:pPr>
            <a:r>
              <a:rPr lang="en-CA" dirty="0"/>
              <a:t>There are certain common elements with many ISO standards regarding format, reporting etc., there can be synergies and common approaches when using different ISO standards in different departments simultaneously</a:t>
            </a:r>
            <a:r>
              <a:rPr lang="en-CA" dirty="0" smtClean="0"/>
              <a:t>.</a:t>
            </a:r>
          </a:p>
          <a:p>
            <a:pPr marL="457200" lvl="0" indent="-457200" algn="l">
              <a:buFont typeface="Arial" panose="020B0604020202020204" pitchFamily="34" charset="0"/>
              <a:buChar char="•"/>
            </a:pPr>
            <a:r>
              <a:rPr lang="en-CA" dirty="0" smtClean="0"/>
              <a:t>ISO 50001; and ISO Sustainability 26000 series integration over longer term </a:t>
            </a:r>
            <a:endParaRPr lang="en-US" dirty="0"/>
          </a:p>
          <a:p>
            <a:endParaRPr lang="en-CA" dirty="0"/>
          </a:p>
        </p:txBody>
      </p:sp>
    </p:spTree>
    <p:extLst>
      <p:ext uri="{BB962C8B-B14F-4D97-AF65-F5344CB8AC3E}">
        <p14:creationId xmlns:p14="http://schemas.microsoft.com/office/powerpoint/2010/main" val="1335171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Energy Management and Asset Management Integration – Longer Term Goal </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algn="l">
              <a:buFont typeface="Arial" panose="020B0604020202020204" pitchFamily="34" charset="0"/>
              <a:buChar char="•"/>
            </a:pPr>
            <a:r>
              <a:rPr lang="en-CA" dirty="0"/>
              <a:t>It is essential to integrate asset management into the Plan. Processes to capitalize on the timing of facility upgrades/builds must be incorporated. This can reduce Council approval times, improves Plan permanence. There are many commonalities in Asset Management and Corporate Energy Plans. Combining them into one might not be feasible however. But they should reference each other and speak to each other. Defining process for review in the Corporate Energy Plan can ensure that facility review for example is not a rushed process in a condensed time, but more of a business as usual defined process. </a:t>
            </a:r>
            <a:endParaRPr lang="en-CA" dirty="0" smtClean="0"/>
          </a:p>
          <a:p>
            <a:pPr marL="457200" indent="-457200" algn="l">
              <a:buFont typeface="Arial" panose="020B0604020202020204" pitchFamily="34" charset="0"/>
              <a:buChar char="•"/>
            </a:pPr>
            <a:r>
              <a:rPr lang="en-CA" dirty="0" smtClean="0"/>
              <a:t>Example: Town of Caledon has a policy that over a certain amount of dollars in procurement the sustainability department is required to be consulted with in order to ensure that energy efficient is taken into consideration with regards to upgrades and capital improvements. </a:t>
            </a:r>
            <a:endParaRPr lang="en-US" dirty="0"/>
          </a:p>
          <a:p>
            <a:endParaRPr lang="en-US" dirty="0"/>
          </a:p>
        </p:txBody>
      </p:sp>
    </p:spTree>
    <p:extLst>
      <p:ext uri="{BB962C8B-B14F-4D97-AF65-F5344CB8AC3E}">
        <p14:creationId xmlns:p14="http://schemas.microsoft.com/office/powerpoint/2010/main" val="3488111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move towards lifecycle costing? </a:t>
            </a:r>
            <a:endParaRPr lang="en-US" dirty="0"/>
          </a:p>
        </p:txBody>
      </p:sp>
      <p:sp>
        <p:nvSpPr>
          <p:cNvPr id="3" name="Content Placeholder 2"/>
          <p:cNvSpPr>
            <a:spLocks noGrp="1"/>
          </p:cNvSpPr>
          <p:nvPr>
            <p:ph idx="1"/>
          </p:nvPr>
        </p:nvSpPr>
        <p:spPr/>
        <p:txBody>
          <a:bodyPr>
            <a:normAutofit fontScale="70000" lnSpcReduction="20000"/>
          </a:bodyPr>
          <a:lstStyle/>
          <a:p>
            <a:pPr marL="457200" indent="-457200" algn="l">
              <a:buFont typeface="Arial" panose="020B0604020202020204" pitchFamily="34" charset="0"/>
              <a:buChar char="•"/>
            </a:pPr>
            <a:r>
              <a:rPr lang="en-CA" dirty="0"/>
              <a:t>The Plan must speak to Policies </a:t>
            </a:r>
            <a:r>
              <a:rPr lang="en-CA" dirty="0" smtClean="0"/>
              <a:t>to advance </a:t>
            </a:r>
            <a:r>
              <a:rPr lang="en-CA" dirty="0"/>
              <a:t>targets. We need to establish </a:t>
            </a:r>
            <a:r>
              <a:rPr lang="en-CA" dirty="0" smtClean="0"/>
              <a:t>policies and metrics </a:t>
            </a:r>
            <a:r>
              <a:rPr lang="en-CA" dirty="0"/>
              <a:t>that bolster </a:t>
            </a:r>
            <a:r>
              <a:rPr lang="en-CA" dirty="0" smtClean="0"/>
              <a:t>buy in and results in increased financial allocations. </a:t>
            </a:r>
            <a:r>
              <a:rPr lang="en-CA" dirty="0"/>
              <a:t>Returns must be </a:t>
            </a:r>
            <a:r>
              <a:rPr lang="en-CA" dirty="0" smtClean="0"/>
              <a:t>demonstrated to ensure ongoing financial allocations. </a:t>
            </a:r>
          </a:p>
          <a:p>
            <a:pPr marL="457200" indent="-457200" algn="l">
              <a:buFont typeface="Arial" panose="020B0604020202020204" pitchFamily="34" charset="0"/>
              <a:buChar char="•"/>
            </a:pPr>
            <a:r>
              <a:rPr lang="en-CA" dirty="0" smtClean="0"/>
              <a:t>There is a huge gap between the energy saving opportunities available to municipalities and the actual energy efficiency projects undertaken by municipalities. </a:t>
            </a:r>
          </a:p>
          <a:p>
            <a:pPr marL="457200" indent="-457200" algn="l">
              <a:buFont typeface="Arial" panose="020B0604020202020204" pitchFamily="34" charset="0"/>
              <a:buChar char="•"/>
            </a:pPr>
            <a:r>
              <a:rPr lang="en-CA" dirty="0" smtClean="0"/>
              <a:t>It </a:t>
            </a:r>
            <a:r>
              <a:rPr lang="en-CA" dirty="0"/>
              <a:t>is important that </a:t>
            </a:r>
            <a:r>
              <a:rPr lang="en-CA" dirty="0" smtClean="0"/>
              <a:t>the </a:t>
            </a:r>
            <a:r>
              <a:rPr lang="en-CA" dirty="0"/>
              <a:t>Plan speaks to operating cost reductions to offset capital costs identified in Asset Management Plans. It is important to have comprehensive conversations about the ability for the Plan to reduce asset management costs etc. Finance must be part of the conversation from the outset. </a:t>
            </a:r>
            <a:endParaRPr lang="en-CA" dirty="0" smtClean="0"/>
          </a:p>
          <a:p>
            <a:pPr marL="457200" indent="-457200" algn="l">
              <a:buFont typeface="Arial" panose="020B0604020202020204" pitchFamily="34" charset="0"/>
              <a:buChar char="•"/>
            </a:pPr>
            <a:r>
              <a:rPr lang="en-CA" dirty="0" smtClean="0"/>
              <a:t>Operating </a:t>
            </a:r>
            <a:r>
              <a:rPr lang="en-CA" dirty="0"/>
              <a:t>costs can be included in capital budget requests, redefining total cost, ensuring accurate information is provided for decision makers. Maintenance costs are also key within operating costs, while reduced maintenance costs don’t mean staff reduction and saving, maintenance staff are freed up to do other maintenance work to improve performance </a:t>
            </a:r>
            <a:r>
              <a:rPr lang="en-CA" dirty="0" smtClean="0"/>
              <a:t>elsewhere.</a:t>
            </a:r>
            <a:endParaRPr lang="en-US" dirty="0"/>
          </a:p>
          <a:p>
            <a:pPr marL="457200" indent="-457200" algn="l">
              <a:buFont typeface="Arial" panose="020B0604020202020204" pitchFamily="34" charset="0"/>
              <a:buChar char="•"/>
            </a:pPr>
            <a:r>
              <a:rPr lang="en-CA" dirty="0" smtClean="0"/>
              <a:t>Criteria </a:t>
            </a:r>
            <a:r>
              <a:rPr lang="en-CA" dirty="0"/>
              <a:t>must be established for life cycle costing (this is defined differently in different municipal plans). </a:t>
            </a:r>
            <a:endParaRPr lang="en-US" dirty="0"/>
          </a:p>
          <a:p>
            <a:pPr algn="l"/>
            <a:endParaRPr lang="en-US" dirty="0"/>
          </a:p>
        </p:txBody>
      </p:sp>
    </p:spTree>
    <p:extLst>
      <p:ext uri="{BB962C8B-B14F-4D97-AF65-F5344CB8AC3E}">
        <p14:creationId xmlns:p14="http://schemas.microsoft.com/office/powerpoint/2010/main" val="1911978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3400" dirty="0"/>
              <a:t>What would need to happen in order to capitalize on </a:t>
            </a:r>
            <a:r>
              <a:rPr lang="en-CA" sz="3400" dirty="0" smtClean="0"/>
              <a:t>the ISO, LCC &amp; Asset Management opportunity</a:t>
            </a:r>
            <a:r>
              <a:rPr lang="en-CA" sz="3400" dirty="0"/>
              <a:t>? </a:t>
            </a:r>
            <a:endParaRPr lang="en-US" sz="3400" dirty="0"/>
          </a:p>
        </p:txBody>
      </p:sp>
      <p:sp>
        <p:nvSpPr>
          <p:cNvPr id="3" name="Content Placeholder 2"/>
          <p:cNvSpPr>
            <a:spLocks noGrp="1"/>
          </p:cNvSpPr>
          <p:nvPr>
            <p:ph idx="1"/>
          </p:nvPr>
        </p:nvSpPr>
        <p:spPr/>
        <p:txBody>
          <a:bodyPr>
            <a:normAutofit fontScale="70000" lnSpcReduction="20000"/>
          </a:bodyPr>
          <a:lstStyle/>
          <a:p>
            <a:pPr marL="457200" indent="-457200" algn="l">
              <a:buFont typeface="Arial" panose="020B0604020202020204" pitchFamily="34" charset="0"/>
              <a:buChar char="•"/>
            </a:pPr>
            <a:r>
              <a:rPr lang="en-CA" dirty="0" smtClean="0"/>
              <a:t>Municipalities </a:t>
            </a:r>
            <a:r>
              <a:rPr lang="en-CA" dirty="0"/>
              <a:t>would like to learn from each other as much as possible to capitalize on this opportunity. </a:t>
            </a:r>
            <a:endParaRPr lang="en-US" dirty="0"/>
          </a:p>
          <a:p>
            <a:pPr marL="457200" indent="-457200" algn="l">
              <a:buFont typeface="Arial" panose="020B0604020202020204" pitchFamily="34" charset="0"/>
              <a:buChar char="•"/>
            </a:pPr>
            <a:r>
              <a:rPr lang="en-CA" dirty="0"/>
              <a:t>Possible legal driver exists where in the future municipalities could be sued for not doing enough to reduce energy/GHGs.</a:t>
            </a:r>
            <a:endParaRPr lang="en-US" dirty="0"/>
          </a:p>
          <a:p>
            <a:pPr marL="457200" indent="-457200" algn="l">
              <a:buFont typeface="Arial" panose="020B0604020202020204" pitchFamily="34" charset="0"/>
              <a:buChar char="•"/>
            </a:pPr>
            <a:r>
              <a:rPr lang="en-CA" dirty="0"/>
              <a:t>Perhaps rather than sticking to any one standard (LEED </a:t>
            </a:r>
            <a:r>
              <a:rPr lang="en-CA" dirty="0" err="1"/>
              <a:t>etc</a:t>
            </a:r>
            <a:r>
              <a:rPr lang="en-CA" dirty="0"/>
              <a:t>), instead just aim for green buildings standards with absolute energy targets so future buildings are built to net zero standard. </a:t>
            </a:r>
            <a:endParaRPr lang="en-US" dirty="0"/>
          </a:p>
          <a:p>
            <a:pPr marL="457200" indent="-457200" algn="l">
              <a:buFont typeface="Arial" panose="020B0604020202020204" pitchFamily="34" charset="0"/>
              <a:buChar char="•"/>
            </a:pPr>
            <a:r>
              <a:rPr lang="en-CA" dirty="0"/>
              <a:t>Possible to examine other standards like BOMA, Energy Star, which are cheaper, but also add credibility and confidence etc.</a:t>
            </a:r>
            <a:endParaRPr lang="en-US" dirty="0"/>
          </a:p>
          <a:p>
            <a:pPr marL="457200" indent="-457200" algn="l">
              <a:buFont typeface="Arial" panose="020B0604020202020204" pitchFamily="34" charset="0"/>
              <a:buChar char="•"/>
            </a:pPr>
            <a:r>
              <a:rPr lang="en-CA" dirty="0"/>
              <a:t>AMO had training on energy efficient procurement – could be a good opportunity to have conversations around life cycle costing vs upfront capital cost as the decision making driver.</a:t>
            </a:r>
            <a:endParaRPr lang="en-US" dirty="0"/>
          </a:p>
          <a:p>
            <a:pPr marL="457200" indent="-457200" algn="l">
              <a:buFont typeface="Arial" panose="020B0604020202020204" pitchFamily="34" charset="0"/>
              <a:buChar char="•"/>
            </a:pPr>
            <a:r>
              <a:rPr lang="en-CA" dirty="0"/>
              <a:t>Many two-tiered municipalities are ensuring corporate strategic alignment in Plan development. </a:t>
            </a:r>
            <a:endParaRPr lang="en-US" dirty="0"/>
          </a:p>
          <a:p>
            <a:pPr marL="457200" indent="-457200" algn="l">
              <a:buFont typeface="Arial" panose="020B0604020202020204" pitchFamily="34" charset="0"/>
              <a:buChar char="•"/>
            </a:pPr>
            <a:r>
              <a:rPr lang="en-CA" dirty="0"/>
              <a:t>Alignment with community energy plans can be tricky where timelines are not similar, they can often run to 2050, but with review opportunities along the way. It can be hard for community members to understand </a:t>
            </a:r>
            <a:r>
              <a:rPr lang="en-CA" dirty="0" smtClean="0"/>
              <a:t>this</a:t>
            </a:r>
            <a:r>
              <a:rPr lang="en-CA" dirty="0"/>
              <a:t> </a:t>
            </a:r>
            <a:r>
              <a:rPr lang="en-CA" dirty="0" smtClean="0"/>
              <a:t>difference in Plan timelines. </a:t>
            </a:r>
            <a:endParaRPr lang="en-US" dirty="0"/>
          </a:p>
          <a:p>
            <a:endParaRPr lang="en-US" dirty="0"/>
          </a:p>
        </p:txBody>
      </p:sp>
    </p:spTree>
    <p:extLst>
      <p:ext uri="{BB962C8B-B14F-4D97-AF65-F5344CB8AC3E}">
        <p14:creationId xmlns:p14="http://schemas.microsoft.com/office/powerpoint/2010/main" val="2243838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Municipal Plan Integration </a:t>
            </a:r>
            <a:endParaRPr lang="en-US" dirty="0"/>
          </a:p>
        </p:txBody>
      </p:sp>
      <p:sp>
        <p:nvSpPr>
          <p:cNvPr id="3" name="Content Placeholder 2"/>
          <p:cNvSpPr>
            <a:spLocks noGrp="1"/>
          </p:cNvSpPr>
          <p:nvPr>
            <p:ph idx="1"/>
          </p:nvPr>
        </p:nvSpPr>
        <p:spPr/>
        <p:txBody>
          <a:bodyPr/>
          <a:lstStyle/>
          <a:p>
            <a:pPr marL="457200" indent="-457200" algn="l">
              <a:buFont typeface="Arial" panose="020B0604020202020204" pitchFamily="34" charset="0"/>
              <a:buChar char="•"/>
            </a:pPr>
            <a:r>
              <a:rPr lang="en-CA" dirty="0"/>
              <a:t>Regarding green fleets planning, some are using the 2019 opportunity to replace this and have less plans. Others are maintaining the Fleet Plan </a:t>
            </a:r>
            <a:r>
              <a:rPr lang="en-CA" dirty="0" smtClean="0"/>
              <a:t>but still </a:t>
            </a:r>
            <a:r>
              <a:rPr lang="en-CA" dirty="0"/>
              <a:t>incorporating fleet data into the Corporate Energy Plan. </a:t>
            </a:r>
            <a:endParaRPr lang="en-US" dirty="0"/>
          </a:p>
          <a:p>
            <a:pPr marL="457200" indent="-457200" algn="l">
              <a:buFont typeface="Arial" panose="020B0604020202020204" pitchFamily="34" charset="0"/>
              <a:buChar char="•"/>
            </a:pPr>
            <a:r>
              <a:rPr lang="en-CA" dirty="0" smtClean="0"/>
              <a:t>Making linkage between Corporate Plan and Community Plans (if the municipality has one) is a goal for many municipalities.  </a:t>
            </a:r>
          </a:p>
          <a:p>
            <a:pPr marL="457200" indent="-457200" algn="l">
              <a:buFont typeface="Arial" panose="020B0604020202020204" pitchFamily="34" charset="0"/>
              <a:buChar char="•"/>
            </a:pPr>
            <a:r>
              <a:rPr lang="en-CA" dirty="0" smtClean="0"/>
              <a:t>Some </a:t>
            </a:r>
            <a:r>
              <a:rPr lang="en-CA" dirty="0"/>
              <a:t>are considering integration of staff commuting into their </a:t>
            </a:r>
            <a:r>
              <a:rPr lang="en-CA" dirty="0" smtClean="0"/>
              <a:t>2019 plan</a:t>
            </a:r>
            <a:r>
              <a:rPr lang="en-CA" dirty="0"/>
              <a:t>. </a:t>
            </a:r>
            <a:endParaRPr lang="en-US" dirty="0"/>
          </a:p>
          <a:p>
            <a:endParaRPr lang="en-US" dirty="0"/>
          </a:p>
        </p:txBody>
      </p:sp>
    </p:spTree>
    <p:extLst>
      <p:ext uri="{BB962C8B-B14F-4D97-AF65-F5344CB8AC3E}">
        <p14:creationId xmlns:p14="http://schemas.microsoft.com/office/powerpoint/2010/main" val="11644410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Action Items </a:t>
            </a:r>
            <a:endParaRPr lang="en-US" dirty="0"/>
          </a:p>
        </p:txBody>
      </p:sp>
      <p:sp>
        <p:nvSpPr>
          <p:cNvPr id="3" name="Content Placeholder 2"/>
          <p:cNvSpPr>
            <a:spLocks noGrp="1"/>
          </p:cNvSpPr>
          <p:nvPr>
            <p:ph idx="1"/>
          </p:nvPr>
        </p:nvSpPr>
        <p:spPr/>
        <p:txBody>
          <a:bodyPr/>
          <a:lstStyle/>
          <a:p>
            <a:pPr marL="457200" indent="-457200" algn="l">
              <a:buFont typeface="Arial" panose="020B0604020202020204" pitchFamily="34" charset="0"/>
              <a:buChar char="•"/>
            </a:pPr>
            <a:r>
              <a:rPr lang="en-CA" dirty="0"/>
              <a:t>ACTION: </a:t>
            </a:r>
            <a:r>
              <a:rPr lang="en-CA" dirty="0" smtClean="0"/>
              <a:t>CAP to check </a:t>
            </a:r>
            <a:r>
              <a:rPr lang="en-CA" dirty="0"/>
              <a:t>into ISO standard training</a:t>
            </a:r>
            <a:endParaRPr lang="en-US" dirty="0"/>
          </a:p>
          <a:p>
            <a:pPr marL="457200" indent="-457200" algn="l">
              <a:buFont typeface="Arial" panose="020B0604020202020204" pitchFamily="34" charset="0"/>
              <a:buChar char="•"/>
            </a:pPr>
            <a:r>
              <a:rPr lang="en-CA" dirty="0"/>
              <a:t>ACTION: Identify resources </a:t>
            </a:r>
            <a:r>
              <a:rPr lang="en-CA" dirty="0" smtClean="0"/>
              <a:t>and experiences that try to align  energy </a:t>
            </a:r>
            <a:r>
              <a:rPr lang="en-CA" dirty="0"/>
              <a:t>plans and asset management plans speak to each other and examples of where this </a:t>
            </a:r>
            <a:r>
              <a:rPr lang="en-CA" dirty="0" smtClean="0"/>
              <a:t>has happened. New York City is advancing this effort</a:t>
            </a:r>
            <a:endParaRPr lang="en-US" dirty="0"/>
          </a:p>
          <a:p>
            <a:pPr marL="457200" indent="-457200" algn="l">
              <a:buFont typeface="Arial" panose="020B0604020202020204" pitchFamily="34" charset="0"/>
              <a:buChar char="•"/>
            </a:pPr>
            <a:r>
              <a:rPr lang="en-CA" dirty="0"/>
              <a:t>ACTION: Identify where operational/maintenance costs have been incorporated into capital requests</a:t>
            </a:r>
            <a:endParaRPr lang="en-US" dirty="0"/>
          </a:p>
          <a:p>
            <a:pPr marL="457200" indent="-457200" algn="l">
              <a:buFont typeface="Arial" panose="020B0604020202020204" pitchFamily="34" charset="0"/>
              <a:buChar char="•"/>
            </a:pPr>
            <a:r>
              <a:rPr lang="en-CA" dirty="0"/>
              <a:t>ACTION: Identify life cycle cost frameworks/policies that can be applied here</a:t>
            </a:r>
            <a:endParaRPr lang="en-US" dirty="0"/>
          </a:p>
          <a:p>
            <a:endParaRPr lang="en-US" dirty="0"/>
          </a:p>
        </p:txBody>
      </p:sp>
    </p:spTree>
    <p:extLst>
      <p:ext uri="{BB962C8B-B14F-4D97-AF65-F5344CB8AC3E}">
        <p14:creationId xmlns:p14="http://schemas.microsoft.com/office/powerpoint/2010/main" val="1258617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2019 Plan Target Setting Discussion </a:t>
            </a:r>
            <a:endParaRPr lang="en-US" dirty="0"/>
          </a:p>
        </p:txBody>
      </p:sp>
      <p:sp>
        <p:nvSpPr>
          <p:cNvPr id="3" name="Content Placeholder 2"/>
          <p:cNvSpPr>
            <a:spLocks noGrp="1"/>
          </p:cNvSpPr>
          <p:nvPr>
            <p:ph idx="1"/>
          </p:nvPr>
        </p:nvSpPr>
        <p:spPr/>
        <p:txBody>
          <a:bodyPr>
            <a:normAutofit fontScale="77500" lnSpcReduction="20000"/>
          </a:bodyPr>
          <a:lstStyle/>
          <a:p>
            <a:pPr marL="457200" indent="-457200" algn="l">
              <a:buFont typeface="Arial" panose="020B0604020202020204" pitchFamily="34" charset="0"/>
              <a:buChar char="•"/>
            </a:pPr>
            <a:r>
              <a:rPr lang="en-CA" dirty="0"/>
              <a:t>Alignment with IPCC, Federal/Provincial, </a:t>
            </a:r>
            <a:r>
              <a:rPr lang="en-CA" dirty="0" smtClean="0"/>
              <a:t>Community/Corporate </a:t>
            </a:r>
          </a:p>
          <a:p>
            <a:pPr marL="457200" indent="-457200" algn="l">
              <a:buFont typeface="Arial" panose="020B0604020202020204" pitchFamily="34" charset="0"/>
              <a:buChar char="•"/>
            </a:pPr>
            <a:r>
              <a:rPr lang="en-CA" dirty="0" smtClean="0"/>
              <a:t>A number of municipalities are referencing </a:t>
            </a:r>
            <a:r>
              <a:rPr lang="en-CA" dirty="0"/>
              <a:t>IPCC targets in their 2019 plan. </a:t>
            </a:r>
            <a:endParaRPr lang="en-CA" dirty="0" smtClean="0"/>
          </a:p>
          <a:p>
            <a:pPr marL="457200" indent="-457200" algn="l">
              <a:buFont typeface="Arial" panose="020B0604020202020204" pitchFamily="34" charset="0"/>
              <a:buChar char="•"/>
            </a:pPr>
            <a:r>
              <a:rPr lang="en-CA" dirty="0" smtClean="0"/>
              <a:t>For some other </a:t>
            </a:r>
            <a:r>
              <a:rPr lang="en-CA" dirty="0"/>
              <a:t>municipalities, referencing IPCC is complicated. Councillors want to know about cost. What is the cost of GHG reduction vs energy reduction? Some municipalities don’t use a GHG reduction target, only an energy target. </a:t>
            </a:r>
            <a:endParaRPr lang="en-CA" dirty="0" smtClean="0"/>
          </a:p>
          <a:p>
            <a:pPr marL="457200" indent="-457200" algn="l">
              <a:buFont typeface="Arial" panose="020B0604020202020204" pitchFamily="34" charset="0"/>
              <a:buChar char="•"/>
            </a:pPr>
            <a:r>
              <a:rPr lang="en-CA" dirty="0" smtClean="0"/>
              <a:t>For others it might </a:t>
            </a:r>
            <a:r>
              <a:rPr lang="en-CA" dirty="0"/>
              <a:t>be better to focus on </a:t>
            </a:r>
            <a:r>
              <a:rPr lang="en-CA" dirty="0" smtClean="0"/>
              <a:t>other targets that we know have a </a:t>
            </a:r>
            <a:r>
              <a:rPr lang="en-CA" dirty="0" err="1" smtClean="0"/>
              <a:t>ghg</a:t>
            </a:r>
            <a:r>
              <a:rPr lang="en-CA" dirty="0" smtClean="0"/>
              <a:t> reduction but not that target alone. </a:t>
            </a:r>
          </a:p>
          <a:p>
            <a:pPr marL="457200" indent="-457200" algn="l">
              <a:buFont typeface="Arial" panose="020B0604020202020204" pitchFamily="34" charset="0"/>
              <a:buChar char="•"/>
            </a:pPr>
            <a:r>
              <a:rPr lang="en-CA" dirty="0" smtClean="0"/>
              <a:t>Referencing </a:t>
            </a:r>
            <a:r>
              <a:rPr lang="en-CA" dirty="0"/>
              <a:t>GHGs can open up other conversations around </a:t>
            </a:r>
            <a:r>
              <a:rPr lang="en-CA" dirty="0" smtClean="0"/>
              <a:t>transportation, electrification. And can support CDM Plan alignment with other municipal Plans. </a:t>
            </a:r>
          </a:p>
          <a:p>
            <a:pPr marL="457200" indent="-457200" algn="l">
              <a:buFont typeface="Arial" panose="020B0604020202020204" pitchFamily="34" charset="0"/>
              <a:buChar char="•"/>
            </a:pPr>
            <a:r>
              <a:rPr lang="en-CA" dirty="0" smtClean="0"/>
              <a:t>For </a:t>
            </a:r>
            <a:r>
              <a:rPr lang="en-CA" dirty="0"/>
              <a:t>any plan to succeed, facilities and asset management have to </a:t>
            </a:r>
            <a:r>
              <a:rPr lang="en-CA" dirty="0" smtClean="0"/>
              <a:t>have buy </a:t>
            </a:r>
            <a:r>
              <a:rPr lang="en-CA" dirty="0"/>
              <a:t>in. </a:t>
            </a:r>
            <a:endParaRPr lang="en-US" dirty="0"/>
          </a:p>
          <a:p>
            <a:pPr marL="457200" indent="-457200" algn="l">
              <a:buFont typeface="Arial" panose="020B0604020202020204" pitchFamily="34" charset="0"/>
              <a:buChar char="•"/>
            </a:pPr>
            <a:r>
              <a:rPr lang="en-CA" dirty="0"/>
              <a:t>Including </a:t>
            </a:r>
            <a:r>
              <a:rPr lang="en-CA" dirty="0" smtClean="0"/>
              <a:t>recognition of IPCC targets and </a:t>
            </a:r>
            <a:r>
              <a:rPr lang="en-CA" dirty="0" err="1" smtClean="0"/>
              <a:t>ghg</a:t>
            </a:r>
            <a:r>
              <a:rPr lang="en-CA" dirty="0" smtClean="0"/>
              <a:t> targets in </a:t>
            </a:r>
            <a:r>
              <a:rPr lang="en-CA" dirty="0"/>
              <a:t>a corporate plan may help for future funding from FCM, </a:t>
            </a:r>
            <a:r>
              <a:rPr lang="en-CA" dirty="0" smtClean="0"/>
              <a:t>Feds</a:t>
            </a:r>
            <a:r>
              <a:rPr lang="en-CA" dirty="0"/>
              <a:t>. </a:t>
            </a:r>
            <a:endParaRPr lang="en-US" dirty="0"/>
          </a:p>
          <a:p>
            <a:pPr marL="457200" indent="-457200" algn="l">
              <a:buFont typeface="Arial" panose="020B0604020202020204" pitchFamily="34" charset="0"/>
              <a:buChar char="•"/>
            </a:pPr>
            <a:r>
              <a:rPr lang="en-CA" dirty="0"/>
              <a:t>Carbon pricing is allowing for better planning, less unforeseen cost and price variability (assuming it remains in place, the Ontario experience doesn’t help here</a:t>
            </a:r>
            <a:r>
              <a:rPr lang="en-CA" dirty="0" smtClean="0"/>
              <a:t>). </a:t>
            </a:r>
            <a:endParaRPr lang="en-US" dirty="0"/>
          </a:p>
          <a:p>
            <a:pPr marL="457200" indent="-457200" algn="l">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896163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974" y="365125"/>
            <a:ext cx="9441024" cy="1006475"/>
          </a:xfrm>
        </p:spPr>
        <p:txBody>
          <a:bodyPr>
            <a:normAutofit/>
          </a:bodyPr>
          <a:lstStyle/>
          <a:p>
            <a:pPr algn="l"/>
            <a:r>
              <a:rPr lang="en-CA" sz="3200" dirty="0" smtClean="0"/>
              <a:t>Approach for Action Identification in Plan </a:t>
            </a:r>
            <a:r>
              <a:rPr lang="en-CA" sz="3200" dirty="0"/>
              <a:t/>
            </a:r>
            <a:br>
              <a:rPr lang="en-CA" sz="3200" dirty="0"/>
            </a:br>
            <a:endParaRPr lang="en-CA" sz="3200" dirty="0"/>
          </a:p>
        </p:txBody>
      </p:sp>
      <p:sp>
        <p:nvSpPr>
          <p:cNvPr id="3" name="Content Placeholder 2"/>
          <p:cNvSpPr>
            <a:spLocks noGrp="1"/>
          </p:cNvSpPr>
          <p:nvPr>
            <p:ph idx="1"/>
          </p:nvPr>
        </p:nvSpPr>
        <p:spPr>
          <a:xfrm>
            <a:off x="838200" y="1996675"/>
            <a:ext cx="10515600" cy="4351338"/>
          </a:xfrm>
        </p:spPr>
        <p:txBody>
          <a:bodyPr>
            <a:normAutofit/>
          </a:bodyPr>
          <a:lstStyle/>
          <a:p>
            <a:pPr marL="0" lvl="1" indent="0">
              <a:buNone/>
            </a:pPr>
            <a:r>
              <a:rPr lang="en-US" b="1" dirty="0" smtClean="0"/>
              <a:t>Issue:</a:t>
            </a:r>
          </a:p>
          <a:p>
            <a:pPr marL="457200" lvl="1" indent="0">
              <a:buNone/>
            </a:pPr>
            <a:r>
              <a:rPr lang="en-US" dirty="0"/>
              <a:t>G</a:t>
            </a:r>
            <a:r>
              <a:rPr lang="en-US" dirty="0" smtClean="0"/>
              <a:t>oing to </a:t>
            </a:r>
            <a:r>
              <a:rPr lang="en-US" dirty="0"/>
              <a:t>council for every single project is time consuming </a:t>
            </a:r>
          </a:p>
          <a:p>
            <a:pPr marL="0" lvl="1" indent="0">
              <a:buNone/>
            </a:pPr>
            <a:r>
              <a:rPr lang="en-US" b="1" dirty="0" smtClean="0"/>
              <a:t>Goal</a:t>
            </a:r>
            <a:r>
              <a:rPr lang="en-US" dirty="0" smtClean="0"/>
              <a:t>:</a:t>
            </a:r>
          </a:p>
          <a:p>
            <a:pPr marL="457200" lvl="1" indent="0">
              <a:buNone/>
            </a:pPr>
            <a:r>
              <a:rPr lang="en-US" dirty="0" smtClean="0"/>
              <a:t>To </a:t>
            </a:r>
            <a:r>
              <a:rPr lang="en-US" dirty="0"/>
              <a:t>move forward </a:t>
            </a:r>
            <a:r>
              <a:rPr lang="en-US" dirty="0" smtClean="0"/>
              <a:t>a </a:t>
            </a:r>
            <a:r>
              <a:rPr lang="en-US" dirty="0"/>
              <a:t>framework/process/policy that will guide the decision making on which projects go ahead </a:t>
            </a:r>
            <a:endParaRPr lang="en-US" dirty="0" smtClean="0"/>
          </a:p>
          <a:p>
            <a:pPr marL="55563" lvl="1" indent="0">
              <a:buNone/>
            </a:pPr>
            <a:r>
              <a:rPr lang="en-US" b="1" dirty="0" smtClean="0"/>
              <a:t>How: </a:t>
            </a:r>
          </a:p>
          <a:p>
            <a:pPr marL="457200" lvl="1" indent="0">
              <a:buNone/>
            </a:pPr>
            <a:r>
              <a:rPr lang="en-US" dirty="0" smtClean="0"/>
              <a:t>This </a:t>
            </a:r>
            <a:r>
              <a:rPr lang="en-US" dirty="0"/>
              <a:t>could be a payback </a:t>
            </a:r>
            <a:r>
              <a:rPr lang="en-US" dirty="0" smtClean="0"/>
              <a:t>approach; ideally a life-cycle costing approach </a:t>
            </a:r>
            <a:endParaRPr lang="en-US" dirty="0"/>
          </a:p>
          <a:p>
            <a:pPr marL="0" lvl="1" indent="0">
              <a:buNone/>
            </a:pPr>
            <a:r>
              <a:rPr lang="en-US" dirty="0" smtClean="0"/>
              <a:t> </a:t>
            </a:r>
            <a:r>
              <a:rPr lang="en-US" b="1" dirty="0" smtClean="0"/>
              <a:t>Results in:</a:t>
            </a:r>
          </a:p>
          <a:p>
            <a:pPr marL="457200" lvl="1" indent="0">
              <a:buNone/>
            </a:pPr>
            <a:r>
              <a:rPr lang="en-US" dirty="0"/>
              <a:t>P</a:t>
            </a:r>
            <a:r>
              <a:rPr lang="en-US" dirty="0" smtClean="0"/>
              <a:t>olicy </a:t>
            </a:r>
            <a:r>
              <a:rPr lang="en-US" dirty="0"/>
              <a:t>and overall decision making approach framework rather than </a:t>
            </a:r>
            <a:r>
              <a:rPr lang="en-US" dirty="0" smtClean="0"/>
              <a:t>an </a:t>
            </a:r>
            <a:r>
              <a:rPr lang="en-US" dirty="0"/>
              <a:t>identification of specific </a:t>
            </a:r>
            <a:r>
              <a:rPr lang="en-US" dirty="0" smtClean="0"/>
              <a:t>actions. Keeps Plan from becoming out of date. Allocates more time to implementation than council reports. </a:t>
            </a:r>
            <a:endParaRPr lang="en-US" dirty="0"/>
          </a:p>
          <a:p>
            <a:pPr marL="457200" lvl="1" indent="0">
              <a:buNone/>
            </a:pPr>
            <a:endParaRPr lang="en-US" sz="1050" dirty="0"/>
          </a:p>
          <a:p>
            <a:endParaRPr lang="en-CA" dirty="0"/>
          </a:p>
        </p:txBody>
      </p:sp>
      <p:sp>
        <p:nvSpPr>
          <p:cNvPr id="5" name="Title 1"/>
          <p:cNvSpPr txBox="1">
            <a:spLocks/>
          </p:cNvSpPr>
          <p:nvPr/>
        </p:nvSpPr>
        <p:spPr>
          <a:xfrm>
            <a:off x="2197378" y="365125"/>
            <a:ext cx="9441024" cy="100647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baseline="0">
                <a:solidFill>
                  <a:srgbClr val="002060"/>
                </a:solidFill>
                <a:latin typeface="+mn-lt"/>
                <a:ea typeface="+mj-ea"/>
                <a:cs typeface="+mj-cs"/>
              </a:defRPr>
            </a:lvl1pPr>
          </a:lstStyle>
          <a:p>
            <a:pPr algn="l"/>
            <a:r>
              <a:rPr lang="en-CA" sz="2400" dirty="0" smtClean="0"/>
              <a:t/>
            </a:r>
            <a:br>
              <a:rPr lang="en-CA" sz="2400" dirty="0" smtClean="0"/>
            </a:br>
            <a:endParaRPr lang="en-CA" sz="2400" dirty="0"/>
          </a:p>
        </p:txBody>
      </p:sp>
      <p:sp>
        <p:nvSpPr>
          <p:cNvPr id="6" name="Title 1"/>
          <p:cNvSpPr txBox="1">
            <a:spLocks/>
          </p:cNvSpPr>
          <p:nvPr/>
        </p:nvSpPr>
        <p:spPr>
          <a:xfrm>
            <a:off x="2065176" y="517525"/>
            <a:ext cx="9441024" cy="100647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baseline="0">
                <a:solidFill>
                  <a:srgbClr val="002060"/>
                </a:solidFill>
                <a:latin typeface="+mn-lt"/>
                <a:ea typeface="+mj-ea"/>
                <a:cs typeface="+mj-cs"/>
              </a:defRPr>
            </a:lvl1pPr>
          </a:lstStyle>
          <a:p>
            <a:pPr algn="l"/>
            <a:r>
              <a:rPr lang="en-CA" sz="2400" dirty="0" smtClean="0"/>
              <a:t/>
            </a:r>
            <a:br>
              <a:rPr lang="en-CA" sz="2400" dirty="0" smtClean="0"/>
            </a:br>
            <a:endParaRPr lang="en-CA" sz="2400" dirty="0"/>
          </a:p>
        </p:txBody>
      </p:sp>
    </p:spTree>
    <p:extLst>
      <p:ext uri="{BB962C8B-B14F-4D97-AF65-F5344CB8AC3E}">
        <p14:creationId xmlns:p14="http://schemas.microsoft.com/office/powerpoint/2010/main" val="3861996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Action Items </a:t>
            </a:r>
            <a:endParaRPr lang="en-US" dirty="0"/>
          </a:p>
        </p:txBody>
      </p:sp>
      <p:sp>
        <p:nvSpPr>
          <p:cNvPr id="3" name="Content Placeholder 2"/>
          <p:cNvSpPr>
            <a:spLocks noGrp="1"/>
          </p:cNvSpPr>
          <p:nvPr>
            <p:ph idx="1"/>
          </p:nvPr>
        </p:nvSpPr>
        <p:spPr/>
        <p:txBody>
          <a:bodyPr/>
          <a:lstStyle/>
          <a:p>
            <a:pPr marL="457200" indent="-457200" algn="l">
              <a:buFont typeface="Arial" panose="020B0604020202020204" pitchFamily="34" charset="0"/>
              <a:buChar char="•"/>
            </a:pPr>
            <a:r>
              <a:rPr lang="en-CA" dirty="0"/>
              <a:t>ACTION: Collectively develop a table of contents all can pick from for 2019</a:t>
            </a:r>
            <a:endParaRPr lang="en-US" dirty="0"/>
          </a:p>
          <a:p>
            <a:pPr marL="457200" indent="-457200" algn="l">
              <a:buFont typeface="Arial" panose="020B0604020202020204" pitchFamily="34" charset="0"/>
              <a:buChar char="•"/>
            </a:pPr>
            <a:r>
              <a:rPr lang="en-CA" dirty="0"/>
              <a:t>ACTION: Are there examples of energy equivalence as a mechanism to integrate GHG discussion – using kWh instead of m</a:t>
            </a:r>
            <a:r>
              <a:rPr lang="en-CA" baseline="30000" dirty="0"/>
              <a:t>3</a:t>
            </a:r>
            <a:r>
              <a:rPr lang="en-CA" dirty="0"/>
              <a:t> gas etc.? These examples help improve the optics of carbon reduction projects by presenting them as energy cost savings projects.  </a:t>
            </a:r>
            <a:endParaRPr lang="en-US" dirty="0"/>
          </a:p>
          <a:p>
            <a:pPr marL="457200" indent="-457200" algn="l">
              <a:buFont typeface="Arial" panose="020B0604020202020204" pitchFamily="34" charset="0"/>
              <a:buChar char="•"/>
            </a:pPr>
            <a:r>
              <a:rPr lang="en-CA" dirty="0"/>
              <a:t>ACTION: </a:t>
            </a:r>
            <a:r>
              <a:rPr lang="en-CA" dirty="0" smtClean="0"/>
              <a:t>Collect and send </a:t>
            </a:r>
            <a:r>
              <a:rPr lang="en-CA" dirty="0"/>
              <a:t>out new </a:t>
            </a:r>
            <a:r>
              <a:rPr lang="en-CA" dirty="0" err="1"/>
              <a:t>NRCan</a:t>
            </a:r>
            <a:r>
              <a:rPr lang="en-CA" dirty="0"/>
              <a:t> economics of solar </a:t>
            </a:r>
            <a:r>
              <a:rPr lang="en-CA" dirty="0" smtClean="0"/>
              <a:t>paper</a:t>
            </a:r>
            <a:endParaRPr lang="en-US" dirty="0"/>
          </a:p>
        </p:txBody>
      </p:sp>
    </p:spTree>
    <p:extLst>
      <p:ext uri="{BB962C8B-B14F-4D97-AF65-F5344CB8AC3E}">
        <p14:creationId xmlns:p14="http://schemas.microsoft.com/office/powerpoint/2010/main" val="1840512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Other areas for future discussion </a:t>
            </a:r>
            <a:endParaRPr lang="en-US" dirty="0"/>
          </a:p>
        </p:txBody>
      </p:sp>
      <p:sp>
        <p:nvSpPr>
          <p:cNvPr id="3" name="Content Placeholder 2"/>
          <p:cNvSpPr>
            <a:spLocks noGrp="1"/>
          </p:cNvSpPr>
          <p:nvPr>
            <p:ph idx="1"/>
          </p:nvPr>
        </p:nvSpPr>
        <p:spPr/>
        <p:txBody>
          <a:bodyPr>
            <a:normAutofit fontScale="77500" lnSpcReduction="20000"/>
          </a:bodyPr>
          <a:lstStyle/>
          <a:p>
            <a:pPr marL="457200" indent="-457200" algn="l">
              <a:buFont typeface="Arial" panose="020B0604020202020204" pitchFamily="34" charset="0"/>
              <a:buChar char="•"/>
            </a:pPr>
            <a:r>
              <a:rPr lang="en-CA" dirty="0"/>
              <a:t>How do we fit certain transit upgrades into the plan? Such as a streetcar line for example. </a:t>
            </a:r>
            <a:endParaRPr lang="en-US" dirty="0"/>
          </a:p>
          <a:p>
            <a:pPr marL="457200" indent="-457200" algn="l">
              <a:buFont typeface="Arial" panose="020B0604020202020204" pitchFamily="34" charset="0"/>
              <a:buChar char="•"/>
            </a:pPr>
            <a:r>
              <a:rPr lang="en-CA" dirty="0"/>
              <a:t>Many municipalities in the room currently examining employee and community EV charging policies, trying to grapple with charging policies internally, together with political issues around free charging and the equity issues it introduces. </a:t>
            </a:r>
            <a:r>
              <a:rPr lang="en-CA" dirty="0" smtClean="0"/>
              <a:t>This will likely be an action area for 2019 Clean Air Council </a:t>
            </a:r>
            <a:r>
              <a:rPr lang="en-CA" dirty="0" err="1" smtClean="0"/>
              <a:t>Workplan</a:t>
            </a:r>
            <a:r>
              <a:rPr lang="en-CA" dirty="0" smtClean="0"/>
              <a:t>. </a:t>
            </a:r>
            <a:endParaRPr lang="en-US" dirty="0"/>
          </a:p>
          <a:p>
            <a:pPr marL="457200" indent="-457200" algn="l">
              <a:buFont typeface="Arial" panose="020B0604020202020204" pitchFamily="34" charset="0"/>
              <a:buChar char="•"/>
            </a:pPr>
            <a:r>
              <a:rPr lang="en-CA" dirty="0"/>
              <a:t>There are issues of perception vs business case. Some elected officials want the visibility of solar powered chargers </a:t>
            </a:r>
            <a:r>
              <a:rPr lang="en-CA" dirty="0" err="1"/>
              <a:t>etc</a:t>
            </a:r>
            <a:r>
              <a:rPr lang="en-CA" dirty="0"/>
              <a:t> vs a decision maker who has a better understanding of the business case behind it all. </a:t>
            </a:r>
            <a:r>
              <a:rPr lang="en-CA" dirty="0" smtClean="0"/>
              <a:t>Are others experiencing this? </a:t>
            </a:r>
            <a:endParaRPr lang="en-US" dirty="0"/>
          </a:p>
          <a:p>
            <a:pPr marL="457200" indent="-457200" algn="l">
              <a:buFont typeface="Arial" panose="020B0604020202020204" pitchFamily="34" charset="0"/>
              <a:buChar char="•"/>
            </a:pPr>
            <a:r>
              <a:rPr lang="en-CA" dirty="0"/>
              <a:t>ACTION: Abid to send information on sub metering company they use to differentiate </a:t>
            </a:r>
            <a:r>
              <a:rPr lang="en-CA" dirty="0" smtClean="0"/>
              <a:t>vehicle charging </a:t>
            </a:r>
            <a:r>
              <a:rPr lang="en-CA" dirty="0"/>
              <a:t>costs and building energy costs. </a:t>
            </a:r>
            <a:endParaRPr lang="en-CA" dirty="0" smtClean="0"/>
          </a:p>
          <a:p>
            <a:pPr marL="457200" indent="-457200" algn="l">
              <a:buFont typeface="Arial" panose="020B0604020202020204" pitchFamily="34" charset="0"/>
              <a:buChar char="•"/>
            </a:pPr>
            <a:r>
              <a:rPr lang="en-CA" dirty="0" smtClean="0"/>
              <a:t>ACTION</a:t>
            </a:r>
            <a:r>
              <a:rPr lang="en-CA" dirty="0"/>
              <a:t>: look into what OECM does and </a:t>
            </a:r>
            <a:r>
              <a:rPr lang="en-CA" dirty="0" smtClean="0"/>
              <a:t>what they have to support municipal training. A </a:t>
            </a:r>
            <a:r>
              <a:rPr lang="en-CA" dirty="0"/>
              <a:t>presentation from them at a webinar </a:t>
            </a:r>
            <a:r>
              <a:rPr lang="en-CA" dirty="0" smtClean="0"/>
              <a:t>could </a:t>
            </a:r>
            <a:r>
              <a:rPr lang="en-CA" dirty="0"/>
              <a:t>be potentially useful. </a:t>
            </a:r>
            <a:endParaRPr lang="en-US" dirty="0"/>
          </a:p>
          <a:p>
            <a:endParaRPr lang="en-US" dirty="0"/>
          </a:p>
        </p:txBody>
      </p:sp>
    </p:spTree>
    <p:extLst>
      <p:ext uri="{BB962C8B-B14F-4D97-AF65-F5344CB8AC3E}">
        <p14:creationId xmlns:p14="http://schemas.microsoft.com/office/powerpoint/2010/main" val="2311891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3" name="Content Placeholder 2"/>
          <p:cNvSpPr>
            <a:spLocks noGrp="1"/>
          </p:cNvSpPr>
          <p:nvPr>
            <p:ph idx="1"/>
          </p:nvPr>
        </p:nvSpPr>
        <p:spPr>
          <a:xfrm>
            <a:off x="809471" y="1690688"/>
            <a:ext cx="10515600" cy="4834803"/>
          </a:xfrm>
        </p:spPr>
        <p:txBody>
          <a:bodyPr>
            <a:normAutofit fontScale="85000" lnSpcReduction="20000"/>
          </a:bodyPr>
          <a:lstStyle/>
          <a:p>
            <a:pPr marL="457200" indent="-457200" algn="l">
              <a:buFont typeface="Arial" panose="020B0604020202020204" pitchFamily="34" charset="0"/>
              <a:buChar char="•"/>
            </a:pPr>
            <a:r>
              <a:rPr lang="en-CA" dirty="0"/>
              <a:t>Discussion related to feedback received thus far on identified actions in </a:t>
            </a:r>
            <a:r>
              <a:rPr lang="en-CA" dirty="0" smtClean="0"/>
              <a:t>survey: No additional feedback </a:t>
            </a:r>
            <a:r>
              <a:rPr lang="en-CA" dirty="0"/>
              <a:t>on how survey content could be improved for the </a:t>
            </a:r>
            <a:r>
              <a:rPr lang="en-CA" dirty="0" smtClean="0"/>
              <a:t>group - the results are more suitable for reference over analysis and benchmarking at this stage. </a:t>
            </a:r>
          </a:p>
          <a:p>
            <a:pPr marL="457200" indent="-457200" algn="l">
              <a:buFont typeface="Arial" panose="020B0604020202020204" pitchFamily="34" charset="0"/>
              <a:buChar char="•"/>
            </a:pPr>
            <a:r>
              <a:rPr lang="en-CA" dirty="0" smtClean="0"/>
              <a:t>Action Item: Potential to work collectively to develop forecasts for  </a:t>
            </a:r>
            <a:r>
              <a:rPr lang="en-CA" dirty="0"/>
              <a:t>commodity </a:t>
            </a:r>
            <a:r>
              <a:rPr lang="en-CA" dirty="0" smtClean="0"/>
              <a:t>rates. </a:t>
            </a:r>
            <a:r>
              <a:rPr lang="en-CA" dirty="0"/>
              <a:t>Possible collaboration with LAS here. </a:t>
            </a:r>
            <a:endParaRPr lang="en-CA" dirty="0" smtClean="0"/>
          </a:p>
          <a:p>
            <a:pPr marL="457200" indent="-457200" algn="l">
              <a:buFont typeface="Arial" panose="020B0604020202020204" pitchFamily="34" charset="0"/>
              <a:buChar char="•"/>
            </a:pPr>
            <a:r>
              <a:rPr lang="en-CA" dirty="0" smtClean="0"/>
              <a:t>Action Item on future sharing opportunity: </a:t>
            </a:r>
            <a:r>
              <a:rPr lang="en-CA" dirty="0"/>
              <a:t>IESO working on an estimate of total achievable potential for </a:t>
            </a:r>
            <a:r>
              <a:rPr lang="en-CA" dirty="0" smtClean="0"/>
              <a:t>distributed </a:t>
            </a:r>
            <a:r>
              <a:rPr lang="en-CA" dirty="0"/>
              <a:t>energy assets. </a:t>
            </a:r>
            <a:r>
              <a:rPr lang="en-CA" dirty="0" smtClean="0"/>
              <a:t>Would be good to learn more about this when IESO is able to share. </a:t>
            </a:r>
          </a:p>
          <a:p>
            <a:pPr marL="457200" indent="-457200" algn="l">
              <a:buFont typeface="Arial" panose="020B0604020202020204" pitchFamily="34" charset="0"/>
              <a:buChar char="•"/>
            </a:pPr>
            <a:r>
              <a:rPr lang="en-CA" dirty="0" smtClean="0"/>
              <a:t>Over time it might </a:t>
            </a:r>
            <a:r>
              <a:rPr lang="en-CA" dirty="0"/>
              <a:t>be good to have separate </a:t>
            </a:r>
            <a:r>
              <a:rPr lang="en-CA" dirty="0" smtClean="0"/>
              <a:t>energy management working </a:t>
            </a:r>
            <a:r>
              <a:rPr lang="en-CA" dirty="0"/>
              <a:t>groups with fleet managers, those who run long term care homes, community centres, rec centres etc. Other spin off groups could be solid waste management, and one to broker conversations for finance, asset management and energy. Would be good to have a separate group on innovative </a:t>
            </a:r>
            <a:r>
              <a:rPr lang="en-CA" dirty="0" smtClean="0"/>
              <a:t>projects. Another </a:t>
            </a:r>
            <a:r>
              <a:rPr lang="en-CA" dirty="0"/>
              <a:t>working group could be for energy efficient social housing. </a:t>
            </a:r>
            <a:endParaRPr lang="en-US" dirty="0"/>
          </a:p>
          <a:p>
            <a:pPr marL="457200" indent="-457200" algn="l">
              <a:buFont typeface="Arial" panose="020B0604020202020204" pitchFamily="34" charset="0"/>
              <a:buChar char="•"/>
            </a:pPr>
            <a:endParaRPr lang="en-CA" dirty="0" smtClean="0"/>
          </a:p>
          <a:p>
            <a:pPr algn="l"/>
            <a:endParaRPr lang="en-US" dirty="0"/>
          </a:p>
        </p:txBody>
      </p:sp>
      <p:sp>
        <p:nvSpPr>
          <p:cNvPr id="4" name="Title 1"/>
          <p:cNvSpPr txBox="1">
            <a:spLocks/>
          </p:cNvSpPr>
          <p:nvPr/>
        </p:nvSpPr>
        <p:spPr>
          <a:xfrm>
            <a:off x="2134449" y="198871"/>
            <a:ext cx="9441024"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baseline="0">
                <a:solidFill>
                  <a:srgbClr val="002060"/>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2060"/>
                </a:solidFill>
                <a:effectLst/>
                <a:uLnTx/>
                <a:uFillTx/>
                <a:latin typeface="Calibri" panose="020F0502020204030204"/>
                <a:ea typeface="+mj-ea"/>
                <a:cs typeface="+mj-cs"/>
              </a:rPr>
              <a:t>Action Items &amp; Possible Augments to COP </a:t>
            </a:r>
            <a:endParaRPr kumimoji="0" lang="en-US" sz="4400" b="1" i="0" u="none" strike="noStrike" kern="1200" cap="none" spc="0" normalizeH="0" baseline="0" noProof="0" dirty="0">
              <a:ln>
                <a:noFill/>
              </a:ln>
              <a:solidFill>
                <a:srgbClr val="002060"/>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38784940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Advancing New &amp; Innovative Projects </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algn="l">
              <a:buFont typeface="Arial" panose="020B0604020202020204" pitchFamily="34" charset="0"/>
              <a:buChar char="•"/>
            </a:pPr>
            <a:r>
              <a:rPr lang="en-CA" dirty="0"/>
              <a:t>What is the interest in working as a collective in trying innovative projects and voluntarily bringing your project back to the collective? The municipal innovation exchange already does </a:t>
            </a:r>
            <a:r>
              <a:rPr lang="en-CA" dirty="0" smtClean="0"/>
              <a:t>this. </a:t>
            </a:r>
            <a:endParaRPr lang="en-CA" dirty="0"/>
          </a:p>
          <a:p>
            <a:pPr marL="457200" indent="-457200" algn="l">
              <a:buFont typeface="Arial" panose="020B0604020202020204" pitchFamily="34" charset="0"/>
              <a:buChar char="•"/>
            </a:pPr>
            <a:r>
              <a:rPr lang="en-CA" dirty="0" smtClean="0"/>
              <a:t>Action Item: Get a presentation from the Municipal Innovation Exchange. </a:t>
            </a:r>
          </a:p>
          <a:p>
            <a:pPr marL="457200" indent="-457200" algn="l">
              <a:buFont typeface="Arial" panose="020B0604020202020204" pitchFamily="34" charset="0"/>
              <a:buChar char="•"/>
            </a:pPr>
            <a:r>
              <a:rPr lang="en-CA" dirty="0" smtClean="0"/>
              <a:t>There are likely to be issues around sharing based on what </a:t>
            </a:r>
            <a:r>
              <a:rPr lang="en-CA" dirty="0"/>
              <a:t>is proprietary and </a:t>
            </a:r>
            <a:r>
              <a:rPr lang="en-CA" dirty="0" smtClean="0"/>
              <a:t>what cannot </a:t>
            </a:r>
            <a:r>
              <a:rPr lang="en-CA" dirty="0"/>
              <a:t>be shared.</a:t>
            </a:r>
            <a:endParaRPr lang="en-US" dirty="0"/>
          </a:p>
          <a:p>
            <a:pPr marL="457200" indent="-457200" algn="l">
              <a:buFont typeface="Arial" panose="020B0604020202020204" pitchFamily="34" charset="0"/>
              <a:buChar char="•"/>
            </a:pPr>
            <a:r>
              <a:rPr lang="en-CA" dirty="0"/>
              <a:t>What is the appetite for a workshop where innovation consultants come in and pitch projects? </a:t>
            </a:r>
            <a:r>
              <a:rPr lang="en-CA" dirty="0" smtClean="0"/>
              <a:t>Its good for informational purposes but need to keep in mind procurement challenges that would be associated with undertaking these types of partnership pilot projects. </a:t>
            </a:r>
            <a:endParaRPr lang="en-US" dirty="0"/>
          </a:p>
        </p:txBody>
      </p:sp>
    </p:spTree>
    <p:extLst>
      <p:ext uri="{BB962C8B-B14F-4D97-AF65-F5344CB8AC3E}">
        <p14:creationId xmlns:p14="http://schemas.microsoft.com/office/powerpoint/2010/main" val="8554376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Financing </a:t>
            </a:r>
            <a:endParaRPr lang="en-US" dirty="0"/>
          </a:p>
        </p:txBody>
      </p:sp>
      <p:sp>
        <p:nvSpPr>
          <p:cNvPr id="3" name="Content Placeholder 2"/>
          <p:cNvSpPr>
            <a:spLocks noGrp="1"/>
          </p:cNvSpPr>
          <p:nvPr>
            <p:ph idx="1"/>
          </p:nvPr>
        </p:nvSpPr>
        <p:spPr>
          <a:xfrm>
            <a:off x="809471" y="1690688"/>
            <a:ext cx="10515600" cy="4614273"/>
          </a:xfrm>
        </p:spPr>
        <p:txBody>
          <a:bodyPr>
            <a:normAutofit fontScale="62500" lnSpcReduction="20000"/>
          </a:bodyPr>
          <a:lstStyle/>
          <a:p>
            <a:pPr marL="457200" indent="-457200" algn="l">
              <a:buFont typeface="Arial" panose="020B0604020202020204" pitchFamily="34" charset="0"/>
              <a:buChar char="•"/>
            </a:pPr>
            <a:r>
              <a:rPr lang="en-CA" dirty="0"/>
              <a:t>Many revolving funds have been </a:t>
            </a:r>
            <a:r>
              <a:rPr lang="en-CA" dirty="0" smtClean="0"/>
              <a:t>reallocated. For </a:t>
            </a:r>
            <a:r>
              <a:rPr lang="en-CA" dirty="0"/>
              <a:t>those that have them, when they want to use them, </a:t>
            </a:r>
            <a:r>
              <a:rPr lang="en-CA" dirty="0" smtClean="0"/>
              <a:t>still have </a:t>
            </a:r>
            <a:r>
              <a:rPr lang="en-CA" dirty="0"/>
              <a:t>to have a developed business case prepared to access it. </a:t>
            </a:r>
            <a:endParaRPr lang="en-CA" dirty="0" smtClean="0"/>
          </a:p>
          <a:p>
            <a:pPr marL="457200" indent="-457200" algn="l">
              <a:buFont typeface="Arial" panose="020B0604020202020204" pitchFamily="34" charset="0"/>
              <a:buChar char="•"/>
            </a:pPr>
            <a:r>
              <a:rPr lang="en-CA" dirty="0" smtClean="0"/>
              <a:t>Hard </a:t>
            </a:r>
            <a:r>
              <a:rPr lang="en-CA" dirty="0"/>
              <a:t>to plan for incentives that come and go. The revolving fund </a:t>
            </a:r>
            <a:r>
              <a:rPr lang="en-CA" dirty="0" smtClean="0"/>
              <a:t>are very useful to </a:t>
            </a:r>
            <a:r>
              <a:rPr lang="en-CA" dirty="0"/>
              <a:t>fill the gaps created by this. Future programs and incentives may be more focussed on specific </a:t>
            </a:r>
            <a:r>
              <a:rPr lang="en-CA" dirty="0" smtClean="0"/>
              <a:t>jurisdictions/actions.</a:t>
            </a:r>
          </a:p>
          <a:p>
            <a:pPr marL="457200" indent="-457200" algn="l">
              <a:buFont typeface="Arial" panose="020B0604020202020204" pitchFamily="34" charset="0"/>
              <a:buChar char="•"/>
            </a:pPr>
            <a:r>
              <a:rPr lang="en-CA" dirty="0" smtClean="0"/>
              <a:t>Hard to plan for what will be the provincial CDM Framework post 2020 </a:t>
            </a:r>
          </a:p>
          <a:p>
            <a:pPr marL="457200" indent="-457200" algn="l">
              <a:buFont typeface="Arial" panose="020B0604020202020204" pitchFamily="34" charset="0"/>
              <a:buChar char="•"/>
            </a:pPr>
            <a:r>
              <a:rPr lang="en-CA" dirty="0" smtClean="0"/>
              <a:t>Having </a:t>
            </a:r>
            <a:r>
              <a:rPr lang="en-CA" dirty="0"/>
              <a:t>a specific additional annual capital allocation can get away from threats to fund reallocation. </a:t>
            </a:r>
            <a:endParaRPr lang="en-CA" dirty="0" smtClean="0"/>
          </a:p>
          <a:p>
            <a:pPr marL="457200" indent="-457200" algn="l">
              <a:buFont typeface="Arial" panose="020B0604020202020204" pitchFamily="34" charset="0"/>
              <a:buChar char="•"/>
            </a:pPr>
            <a:r>
              <a:rPr lang="en-CA" dirty="0"/>
              <a:t>I</a:t>
            </a:r>
            <a:r>
              <a:rPr lang="en-CA" dirty="0" smtClean="0"/>
              <a:t>ncluding </a:t>
            </a:r>
            <a:r>
              <a:rPr lang="en-CA" dirty="0"/>
              <a:t>details in the plan of the success of past implementation can help get it through Council. </a:t>
            </a:r>
            <a:endParaRPr lang="en-CA" dirty="0" smtClean="0"/>
          </a:p>
          <a:p>
            <a:pPr marL="457200" indent="-457200" algn="l">
              <a:buFont typeface="Arial" panose="020B0604020202020204" pitchFamily="34" charset="0"/>
              <a:buChar char="•"/>
            </a:pPr>
            <a:r>
              <a:rPr lang="en-CA" dirty="0"/>
              <a:t>For those that own the utility, on a case by case basis, there is the potential to get the dividend from utility ownership and use this for funding shortfalls</a:t>
            </a:r>
            <a:r>
              <a:rPr lang="en-CA" dirty="0" smtClean="0"/>
              <a:t>.</a:t>
            </a:r>
          </a:p>
          <a:p>
            <a:pPr marL="457200" indent="-457200" algn="l">
              <a:buFont typeface="Arial" panose="020B0604020202020204" pitchFamily="34" charset="0"/>
              <a:buChar char="•"/>
            </a:pPr>
            <a:r>
              <a:rPr lang="en-CA" dirty="0"/>
              <a:t>Instead of a revolving fund, some municipalities have moved towards lifecycle costing and/or Energy Efficiency Policies that identify all projects under a </a:t>
            </a:r>
            <a:r>
              <a:rPr lang="en-CA" dirty="0" smtClean="0"/>
              <a:t>(certain time frame ex. 10 year payback) </a:t>
            </a:r>
            <a:r>
              <a:rPr lang="en-CA" dirty="0"/>
              <a:t>as a commitment. </a:t>
            </a:r>
            <a:endParaRPr lang="en-CA" dirty="0" smtClean="0"/>
          </a:p>
          <a:p>
            <a:pPr marL="457200" indent="-457200" algn="l">
              <a:buFont typeface="Arial" panose="020B0604020202020204" pitchFamily="34" charset="0"/>
              <a:buChar char="•"/>
            </a:pPr>
            <a:r>
              <a:rPr lang="en-CA" dirty="0" smtClean="0"/>
              <a:t>These types of policies are of value for not having to go back to council for approval for individual programs as the policy states what can go ahead and what cant without council approval. </a:t>
            </a:r>
            <a:endParaRPr lang="en-US" dirty="0"/>
          </a:p>
          <a:p>
            <a:pPr marL="457200" indent="-457200" algn="l">
              <a:buFont typeface="Arial" panose="020B0604020202020204" pitchFamily="34" charset="0"/>
              <a:buChar char="•"/>
            </a:pPr>
            <a:r>
              <a:rPr lang="en-CA" dirty="0" smtClean="0"/>
              <a:t>ACTION: get Toronto to present on their Energy Efficiency Policy </a:t>
            </a:r>
          </a:p>
          <a:p>
            <a:pPr marL="457200" indent="-457200" algn="l">
              <a:buFont typeface="Arial" panose="020B0604020202020204" pitchFamily="34" charset="0"/>
              <a:buChar char="•"/>
            </a:pPr>
            <a:endParaRPr lang="en-CA" dirty="0" smtClean="0"/>
          </a:p>
          <a:p>
            <a:pPr marL="457200" indent="-457200" algn="l">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0922531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Action Identification in 2019 Plans </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algn="l">
              <a:buFont typeface="Arial" panose="020B0604020202020204" pitchFamily="34" charset="0"/>
              <a:buChar char="•"/>
            </a:pPr>
            <a:r>
              <a:rPr lang="en-CA" dirty="0"/>
              <a:t>It might be good not to be too specific in the plan, no point in being overly prescriptive, actions become outdated, processes less so. Most in the room agree that specifying actions results in the plan becoming dated quickly. </a:t>
            </a:r>
            <a:endParaRPr lang="en-CA" dirty="0" smtClean="0"/>
          </a:p>
          <a:p>
            <a:pPr marL="457200" indent="-457200" algn="l">
              <a:buFont typeface="Arial" panose="020B0604020202020204" pitchFamily="34" charset="0"/>
              <a:buChar char="•"/>
            </a:pPr>
            <a:r>
              <a:rPr lang="en-CA" dirty="0"/>
              <a:t>Processes and strategies are more beneficial to include in plans vs </a:t>
            </a:r>
            <a:r>
              <a:rPr lang="en-CA" dirty="0" smtClean="0"/>
              <a:t>measures. </a:t>
            </a:r>
          </a:p>
          <a:p>
            <a:pPr marL="457200" indent="-457200" algn="l">
              <a:buFont typeface="Arial" panose="020B0604020202020204" pitchFamily="34" charset="0"/>
              <a:buChar char="•"/>
            </a:pPr>
            <a:r>
              <a:rPr lang="en-CA" dirty="0" smtClean="0"/>
              <a:t>However</a:t>
            </a:r>
            <a:r>
              <a:rPr lang="en-CA" dirty="0"/>
              <a:t>, it is hard for Council to understand process detail and make decisions on it</a:t>
            </a:r>
            <a:r>
              <a:rPr lang="en-CA" dirty="0" smtClean="0"/>
              <a:t>.. </a:t>
            </a:r>
          </a:p>
          <a:p>
            <a:pPr marL="457200" indent="-457200" algn="l">
              <a:buFont typeface="Arial" panose="020B0604020202020204" pitchFamily="34" charset="0"/>
              <a:buChar char="•"/>
            </a:pPr>
            <a:r>
              <a:rPr lang="en-CA" dirty="0"/>
              <a:t>For actions it would be good to have policies and recommendations that </a:t>
            </a:r>
            <a:r>
              <a:rPr lang="en-CA" dirty="0" smtClean="0"/>
              <a:t>cover the decision making and action selection framework and/or category buckets, </a:t>
            </a:r>
            <a:r>
              <a:rPr lang="en-CA" dirty="0"/>
              <a:t>so you don’t have to go back for </a:t>
            </a:r>
            <a:r>
              <a:rPr lang="en-CA" dirty="0" smtClean="0"/>
              <a:t>council approvals </a:t>
            </a:r>
            <a:r>
              <a:rPr lang="en-CA" dirty="0"/>
              <a:t>for specific </a:t>
            </a:r>
            <a:r>
              <a:rPr lang="en-CA" dirty="0" smtClean="0"/>
              <a:t>actions constantly</a:t>
            </a:r>
            <a:r>
              <a:rPr lang="en-CA" dirty="0"/>
              <a:t>. </a:t>
            </a:r>
            <a:endParaRPr lang="en-US" dirty="0"/>
          </a:p>
          <a:p>
            <a:pPr marL="457200" indent="-457200" algn="l">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7193236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CA" dirty="0"/>
              <a:t>Other missing things from agenda / </a:t>
            </a:r>
            <a:r>
              <a:rPr lang="en-CA" dirty="0" smtClean="0"/>
              <a:t>Conversations </a:t>
            </a:r>
            <a:r>
              <a:rPr lang="en-CA" dirty="0"/>
              <a:t>that need to be </a:t>
            </a:r>
            <a:r>
              <a:rPr lang="en-CA" dirty="0" smtClean="0"/>
              <a:t>had</a:t>
            </a:r>
            <a:r>
              <a:rPr lang="en-US" dirty="0"/>
              <a:t/>
            </a:r>
            <a:br>
              <a:rPr lang="en-US" dirty="0"/>
            </a:br>
            <a:endParaRPr lang="en-US" dirty="0"/>
          </a:p>
        </p:txBody>
      </p:sp>
      <p:sp>
        <p:nvSpPr>
          <p:cNvPr id="3" name="Content Placeholder 2"/>
          <p:cNvSpPr>
            <a:spLocks noGrp="1"/>
          </p:cNvSpPr>
          <p:nvPr>
            <p:ph idx="1"/>
          </p:nvPr>
        </p:nvSpPr>
        <p:spPr>
          <a:xfrm>
            <a:off x="809471" y="1842655"/>
            <a:ext cx="10515600" cy="4462306"/>
          </a:xfrm>
        </p:spPr>
        <p:txBody>
          <a:bodyPr>
            <a:normAutofit fontScale="70000" lnSpcReduction="20000"/>
          </a:bodyPr>
          <a:lstStyle/>
          <a:p>
            <a:pPr marL="457200" lvl="0" indent="-457200" algn="l">
              <a:buFont typeface="Arial" panose="020B0604020202020204" pitchFamily="34" charset="0"/>
              <a:buChar char="•"/>
            </a:pPr>
            <a:r>
              <a:rPr lang="en-CA" dirty="0" smtClean="0"/>
              <a:t>Transitioning </a:t>
            </a:r>
            <a:r>
              <a:rPr lang="en-CA" dirty="0"/>
              <a:t>from old plan to new plan (some starting fresh, some building on old plan, some reporting on old plan then delivering new plan, some are dependent on whether a base year was provided in the initial plan, therefore determining levels of future reporting)</a:t>
            </a:r>
            <a:endParaRPr lang="en-US" dirty="0"/>
          </a:p>
          <a:p>
            <a:pPr marL="457200" lvl="0" indent="-457200" algn="l">
              <a:buFont typeface="Arial" panose="020B0604020202020204" pitchFamily="34" charset="0"/>
              <a:buChar char="•"/>
            </a:pPr>
            <a:r>
              <a:rPr lang="en-CA" dirty="0" smtClean="0"/>
              <a:t>Importance </a:t>
            </a:r>
            <a:r>
              <a:rPr lang="en-CA" dirty="0"/>
              <a:t>of </a:t>
            </a:r>
            <a:r>
              <a:rPr lang="en-CA" dirty="0" smtClean="0"/>
              <a:t>having a summary of the Plan that removes details and jargon and can serve as an education piece for both Council, municipal staff awareness and maybe even public awareness of municipal energy efficiency actions. </a:t>
            </a:r>
          </a:p>
          <a:p>
            <a:pPr marL="457200" lvl="0" indent="-457200" algn="l">
              <a:buFont typeface="Arial" panose="020B0604020202020204" pitchFamily="34" charset="0"/>
              <a:buChar char="•"/>
            </a:pPr>
            <a:r>
              <a:rPr lang="en-CA" dirty="0" smtClean="0"/>
              <a:t>Would </a:t>
            </a:r>
            <a:r>
              <a:rPr lang="en-CA" dirty="0"/>
              <a:t>be good to have additional information on engagement strategies used, </a:t>
            </a:r>
            <a:r>
              <a:rPr lang="en-CA" dirty="0" smtClean="0"/>
              <a:t>across municipal departments, for tenants </a:t>
            </a:r>
            <a:r>
              <a:rPr lang="en-CA" dirty="0"/>
              <a:t>in social housing buildings etc.</a:t>
            </a:r>
            <a:endParaRPr lang="en-US" dirty="0"/>
          </a:p>
          <a:p>
            <a:pPr marL="457200" lvl="0" indent="-457200" algn="l">
              <a:buFont typeface="Arial" panose="020B0604020202020204" pitchFamily="34" charset="0"/>
              <a:buChar char="•"/>
            </a:pPr>
            <a:r>
              <a:rPr lang="en-CA" dirty="0"/>
              <a:t>Collections of case studies, infographics etc.</a:t>
            </a:r>
            <a:endParaRPr lang="en-US" dirty="0"/>
          </a:p>
          <a:p>
            <a:pPr marL="457200" lvl="0" indent="-457200" algn="l">
              <a:buFont typeface="Arial" panose="020B0604020202020204" pitchFamily="34" charset="0"/>
              <a:buChar char="•"/>
            </a:pPr>
            <a:r>
              <a:rPr lang="en-CA" dirty="0"/>
              <a:t>Examples of training that can be used to help energy managers communicate to people about what is in their building, how it all works etc.</a:t>
            </a:r>
            <a:endParaRPr lang="en-US" dirty="0"/>
          </a:p>
          <a:p>
            <a:pPr marL="457200" lvl="0" indent="-457200" algn="l">
              <a:buFont typeface="Arial" panose="020B0604020202020204" pitchFamily="34" charset="0"/>
              <a:buChar char="•"/>
            </a:pPr>
            <a:r>
              <a:rPr lang="en-CA" dirty="0"/>
              <a:t>What about peer reviewing of plans? M</a:t>
            </a:r>
            <a:r>
              <a:rPr lang="en-CA" dirty="0" smtClean="0"/>
              <a:t>inimal appetite at this stage </a:t>
            </a:r>
            <a:r>
              <a:rPr lang="en-CA" dirty="0"/>
              <a:t>but is an excellent </a:t>
            </a:r>
            <a:r>
              <a:rPr lang="en-CA" dirty="0" smtClean="0"/>
              <a:t>idea. </a:t>
            </a:r>
          </a:p>
          <a:p>
            <a:pPr marL="457200" lvl="0" indent="-457200" algn="l">
              <a:buFont typeface="Arial" panose="020B0604020202020204" pitchFamily="34" charset="0"/>
              <a:buChar char="•"/>
            </a:pPr>
            <a:r>
              <a:rPr lang="en-CA" dirty="0" smtClean="0"/>
              <a:t>Benchmarking of 2019 Plans? Would be great to have that done. Is there plans for the Province to do more of that work with the Plans? Or even with the data for different facilities.  Knowing where your facility ranks in the benchmark (top 25% or bottom 25% can make a big difference in getting council support (especially if it is the bottom 25%). </a:t>
            </a:r>
            <a:endParaRPr lang="en-US" dirty="0"/>
          </a:p>
          <a:p>
            <a:endParaRPr lang="en-US" dirty="0"/>
          </a:p>
        </p:txBody>
      </p:sp>
    </p:spTree>
    <p:extLst>
      <p:ext uri="{BB962C8B-B14F-4D97-AF65-F5344CB8AC3E}">
        <p14:creationId xmlns:p14="http://schemas.microsoft.com/office/powerpoint/2010/main" val="28152198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Proceedings from December 13</a:t>
            </a:r>
            <a:r>
              <a:rPr lang="en-US" baseline="30000" dirty="0" smtClean="0"/>
              <a:t>th</a:t>
            </a:r>
            <a:r>
              <a:rPr lang="en-US" dirty="0" smtClean="0"/>
              <a:t> Workshop </a:t>
            </a:r>
            <a:endParaRPr lang="en-US" dirty="0"/>
          </a:p>
        </p:txBody>
      </p:sp>
      <p:sp>
        <p:nvSpPr>
          <p:cNvPr id="3" name="Content Placeholder 2"/>
          <p:cNvSpPr>
            <a:spLocks noGrp="1"/>
          </p:cNvSpPr>
          <p:nvPr>
            <p:ph idx="1"/>
          </p:nvPr>
        </p:nvSpPr>
        <p:spPr/>
        <p:txBody>
          <a:bodyPr>
            <a:normAutofit fontScale="55000" lnSpcReduction="20000"/>
          </a:bodyPr>
          <a:lstStyle/>
          <a:p>
            <a:r>
              <a:rPr lang="en-US" dirty="0"/>
              <a:t>December 13th Corporate Energy Managers Community of Practice Workshop</a:t>
            </a:r>
          </a:p>
          <a:p>
            <a:r>
              <a:rPr lang="en-US" dirty="0"/>
              <a:t>January 2019</a:t>
            </a:r>
          </a:p>
          <a:p>
            <a:r>
              <a:rPr lang="en-US" dirty="0" smtClean="0">
                <a:hlinkClick r:id="rId2"/>
              </a:rPr>
              <a:t>Summary </a:t>
            </a:r>
            <a:r>
              <a:rPr lang="en-US" dirty="0">
                <a:hlinkClick r:id="rId2"/>
              </a:rPr>
              <a:t>of Fall 2018 CDM Survey</a:t>
            </a:r>
            <a:endParaRPr lang="en-US" dirty="0"/>
          </a:p>
          <a:p>
            <a:r>
              <a:rPr lang="en-US" dirty="0">
                <a:hlinkClick r:id="rId3"/>
              </a:rPr>
              <a:t>2016 Municipal Targets Scan </a:t>
            </a:r>
            <a:endParaRPr lang="en-US" dirty="0"/>
          </a:p>
          <a:p>
            <a:r>
              <a:rPr lang="en-US" dirty="0"/>
              <a:t>Resources Mentioned at Workshop</a:t>
            </a:r>
          </a:p>
          <a:p>
            <a:r>
              <a:rPr lang="en-US" dirty="0">
                <a:hlinkClick r:id="rId4"/>
              </a:rPr>
              <a:t>National Energy Board, The Economics of Solar Power in Canada Report</a:t>
            </a:r>
            <a:endParaRPr lang="en-US" dirty="0"/>
          </a:p>
          <a:p>
            <a:r>
              <a:rPr lang="en-US" dirty="0">
                <a:hlinkClick r:id="rId5"/>
              </a:rPr>
              <a:t>EV Charger </a:t>
            </a:r>
            <a:r>
              <a:rPr lang="en-US" dirty="0" err="1">
                <a:hlinkClick r:id="rId5"/>
              </a:rPr>
              <a:t>Submetering</a:t>
            </a:r>
            <a:r>
              <a:rPr lang="en-US" dirty="0">
                <a:hlinkClick r:id="rId5"/>
              </a:rPr>
              <a:t> information</a:t>
            </a:r>
            <a:endParaRPr lang="en-US" dirty="0"/>
          </a:p>
          <a:p>
            <a:r>
              <a:rPr lang="en-US" dirty="0">
                <a:hlinkClick r:id="rId6"/>
              </a:rPr>
              <a:t>Energy Management Attributes Analysis</a:t>
            </a:r>
            <a:r>
              <a:rPr lang="en-US" dirty="0"/>
              <a:t> (Adam from Barrie will be using this framework to guide the development of the 2019 Plan) It is a great framework for showing where a jurisdiction is and where it is within the framework at present and where it wants to go.</a:t>
            </a:r>
          </a:p>
          <a:p>
            <a:r>
              <a:rPr lang="en-US" dirty="0">
                <a:hlinkClick r:id="rId7"/>
              </a:rPr>
              <a:t>Link to Green Procurement Webinar where Caledon shared their procurement policy that requires energy department consultation for quotes between 10 – 50 K and tenders over 50K.</a:t>
            </a:r>
            <a:r>
              <a:rPr lang="en-US" dirty="0"/>
              <a:t> This ensures that facility upgrades bring in energy considerations. For more details check out the video of the webinar at about the 1 hour 2 minute mark.</a:t>
            </a:r>
          </a:p>
          <a:p>
            <a:r>
              <a:rPr lang="en-US" dirty="0">
                <a:hlinkClick r:id="rId8"/>
              </a:rPr>
              <a:t>Province of Ontario Community Emissions Reduction Planning: A Guide for Municipalities (has coefficients in Appendix 7)</a:t>
            </a:r>
            <a:endParaRPr lang="en-US" dirty="0"/>
          </a:p>
          <a:p>
            <a:r>
              <a:rPr lang="en-US" dirty="0">
                <a:hlinkClick r:id="rId9"/>
              </a:rPr>
              <a:t>Government of Canada National Inventory Report (GHG Coefficients are in Annex 6 of the report)</a:t>
            </a:r>
            <a:endParaRPr lang="en-US" dirty="0"/>
          </a:p>
          <a:p>
            <a:r>
              <a:rPr lang="en-US" dirty="0"/>
              <a:t> </a:t>
            </a:r>
          </a:p>
          <a:p>
            <a:endParaRPr lang="en-US" dirty="0"/>
          </a:p>
        </p:txBody>
      </p:sp>
    </p:spTree>
    <p:extLst>
      <p:ext uri="{BB962C8B-B14F-4D97-AF65-F5344CB8AC3E}">
        <p14:creationId xmlns:p14="http://schemas.microsoft.com/office/powerpoint/2010/main" val="2290463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96675"/>
            <a:ext cx="10515600" cy="4351338"/>
          </a:xfrm>
        </p:spPr>
        <p:txBody>
          <a:bodyPr>
            <a:normAutofit/>
          </a:bodyPr>
          <a:lstStyle/>
          <a:p>
            <a:pPr marL="0" lvl="1" indent="0">
              <a:buNone/>
            </a:pPr>
            <a:r>
              <a:rPr lang="en-US" b="1" dirty="0" smtClean="0"/>
              <a:t>To Consider: </a:t>
            </a:r>
          </a:p>
          <a:p>
            <a:pPr marL="342900" lvl="1" indent="-342900"/>
            <a:r>
              <a:rPr lang="en-US" dirty="0" smtClean="0"/>
              <a:t>The project decision framework, while </a:t>
            </a:r>
            <a:r>
              <a:rPr lang="en-US" dirty="0"/>
              <a:t>it is a better approach for helping to inform decision making on project </a:t>
            </a:r>
            <a:r>
              <a:rPr lang="en-US" dirty="0" smtClean="0"/>
              <a:t>prioritization, </a:t>
            </a:r>
            <a:r>
              <a:rPr lang="en-US" dirty="0"/>
              <a:t>is </a:t>
            </a:r>
            <a:r>
              <a:rPr lang="en-US" dirty="0" smtClean="0"/>
              <a:t>a very difficult structure </a:t>
            </a:r>
            <a:r>
              <a:rPr lang="en-US" dirty="0"/>
              <a:t>for people to wrap their head </a:t>
            </a:r>
            <a:r>
              <a:rPr lang="en-US" dirty="0" smtClean="0"/>
              <a:t>around. </a:t>
            </a:r>
          </a:p>
          <a:p>
            <a:pPr marL="342900" lvl="1" indent="-342900"/>
            <a:r>
              <a:rPr lang="en-US" dirty="0" smtClean="0"/>
              <a:t>Providing </a:t>
            </a:r>
            <a:r>
              <a:rPr lang="en-US" dirty="0"/>
              <a:t>the framework </a:t>
            </a:r>
            <a:r>
              <a:rPr lang="en-US" dirty="0" smtClean="0"/>
              <a:t>with examples </a:t>
            </a:r>
            <a:r>
              <a:rPr lang="en-US" dirty="0"/>
              <a:t>of some projects that </a:t>
            </a:r>
            <a:r>
              <a:rPr lang="en-US" dirty="0" smtClean="0"/>
              <a:t>met the prioritization </a:t>
            </a:r>
            <a:r>
              <a:rPr lang="en-US" dirty="0"/>
              <a:t>framework </a:t>
            </a:r>
            <a:r>
              <a:rPr lang="en-US" dirty="0" smtClean="0"/>
              <a:t>will help to make </a:t>
            </a:r>
            <a:r>
              <a:rPr lang="en-US" dirty="0"/>
              <a:t>it </a:t>
            </a:r>
            <a:r>
              <a:rPr lang="en-US" dirty="0" smtClean="0"/>
              <a:t>more real. </a:t>
            </a:r>
            <a:endParaRPr lang="en-CA" dirty="0"/>
          </a:p>
        </p:txBody>
      </p:sp>
      <p:sp>
        <p:nvSpPr>
          <p:cNvPr id="5" name="Title 1"/>
          <p:cNvSpPr txBox="1">
            <a:spLocks/>
          </p:cNvSpPr>
          <p:nvPr/>
        </p:nvSpPr>
        <p:spPr>
          <a:xfrm>
            <a:off x="1932974" y="365125"/>
            <a:ext cx="9441024" cy="100647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baseline="0">
                <a:solidFill>
                  <a:srgbClr val="002060"/>
                </a:solidFill>
                <a:latin typeface="+mn-lt"/>
                <a:ea typeface="+mj-ea"/>
                <a:cs typeface="+mj-cs"/>
              </a:defRPr>
            </a:lvl1pPr>
          </a:lstStyle>
          <a:p>
            <a:pPr algn="l"/>
            <a:r>
              <a:rPr lang="en-CA" sz="3200" dirty="0" smtClean="0"/>
              <a:t>How to Approach Action Identification in Plan </a:t>
            </a:r>
            <a:br>
              <a:rPr lang="en-CA" sz="3200" dirty="0" smtClean="0"/>
            </a:br>
            <a:endParaRPr lang="en-CA" sz="3200" dirty="0"/>
          </a:p>
        </p:txBody>
      </p:sp>
    </p:spTree>
    <p:extLst>
      <p:ext uri="{BB962C8B-B14F-4D97-AF65-F5344CB8AC3E}">
        <p14:creationId xmlns:p14="http://schemas.microsoft.com/office/powerpoint/2010/main" val="1212595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776" y="365125"/>
            <a:ext cx="9441024" cy="1006475"/>
          </a:xfrm>
        </p:spPr>
        <p:txBody>
          <a:bodyPr>
            <a:normAutofit/>
          </a:bodyPr>
          <a:lstStyle/>
          <a:p>
            <a:pPr algn="l"/>
            <a:r>
              <a:rPr lang="en-CA" sz="3200" dirty="0"/>
              <a:t>Reporting on Past Plan</a:t>
            </a:r>
            <a:r>
              <a:rPr lang="en-CA" sz="2400" dirty="0"/>
              <a:t/>
            </a:r>
            <a:br>
              <a:rPr lang="en-CA" sz="2400" dirty="0"/>
            </a:br>
            <a:endParaRPr lang="en-CA" sz="2400" dirty="0"/>
          </a:p>
        </p:txBody>
      </p:sp>
      <p:sp>
        <p:nvSpPr>
          <p:cNvPr id="3" name="Content Placeholder 2"/>
          <p:cNvSpPr>
            <a:spLocks noGrp="1"/>
          </p:cNvSpPr>
          <p:nvPr>
            <p:ph idx="1"/>
          </p:nvPr>
        </p:nvSpPr>
        <p:spPr>
          <a:xfrm>
            <a:off x="838200" y="1996675"/>
            <a:ext cx="10515600" cy="4351338"/>
          </a:xfrm>
        </p:spPr>
        <p:txBody>
          <a:bodyPr>
            <a:normAutofit/>
          </a:bodyPr>
          <a:lstStyle/>
          <a:p>
            <a:pPr marL="0" lvl="1" indent="0">
              <a:buNone/>
            </a:pPr>
            <a:r>
              <a:rPr lang="en-US" b="1" dirty="0" smtClean="0"/>
              <a:t>To what level of detail should the reporting be? </a:t>
            </a:r>
            <a:endParaRPr lang="en-US" b="1" dirty="0"/>
          </a:p>
          <a:p>
            <a:pPr marL="0" lvl="1" indent="0">
              <a:buNone/>
            </a:pPr>
            <a:endParaRPr lang="en-US" b="1" dirty="0" smtClean="0"/>
          </a:p>
          <a:p>
            <a:pPr lvl="1"/>
            <a:r>
              <a:rPr lang="en-US" dirty="0" smtClean="0"/>
              <a:t>Results provided in a summary approach with aggregated results in the body of the report. </a:t>
            </a:r>
          </a:p>
          <a:p>
            <a:pPr lvl="1"/>
            <a:r>
              <a:rPr lang="en-US" dirty="0" smtClean="0"/>
              <a:t>Providing a bit more details on results by highlighting projects from different departments to provide profile across the municipality.</a:t>
            </a:r>
          </a:p>
          <a:p>
            <a:pPr lvl="1"/>
            <a:r>
              <a:rPr lang="en-US" dirty="0" smtClean="0"/>
              <a:t>Providing details </a:t>
            </a:r>
            <a:r>
              <a:rPr lang="en-US" dirty="0"/>
              <a:t>in </a:t>
            </a:r>
            <a:r>
              <a:rPr lang="en-US" dirty="0" smtClean="0"/>
              <a:t>Appendix</a:t>
            </a:r>
            <a:endParaRPr lang="en-US" sz="1050" dirty="0"/>
          </a:p>
          <a:p>
            <a:endParaRPr lang="en-CA" dirty="0"/>
          </a:p>
        </p:txBody>
      </p:sp>
    </p:spTree>
    <p:extLst>
      <p:ext uri="{BB962C8B-B14F-4D97-AF65-F5344CB8AC3E}">
        <p14:creationId xmlns:p14="http://schemas.microsoft.com/office/powerpoint/2010/main" val="1611801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776" y="365125"/>
            <a:ext cx="9441024" cy="1006475"/>
          </a:xfrm>
        </p:spPr>
        <p:txBody>
          <a:bodyPr>
            <a:normAutofit/>
          </a:bodyPr>
          <a:lstStyle/>
          <a:p>
            <a:pPr algn="l"/>
            <a:r>
              <a:rPr lang="en-CA" sz="3200" dirty="0"/>
              <a:t/>
            </a:r>
            <a:br>
              <a:rPr lang="en-CA" sz="3200" dirty="0"/>
            </a:br>
            <a:endParaRPr lang="en-CA" sz="3200" dirty="0"/>
          </a:p>
        </p:txBody>
      </p:sp>
      <p:sp>
        <p:nvSpPr>
          <p:cNvPr id="3" name="Content Placeholder 2"/>
          <p:cNvSpPr>
            <a:spLocks noGrp="1"/>
          </p:cNvSpPr>
          <p:nvPr>
            <p:ph idx="1"/>
          </p:nvPr>
        </p:nvSpPr>
        <p:spPr>
          <a:xfrm>
            <a:off x="838200" y="1773716"/>
            <a:ext cx="10515600" cy="4574297"/>
          </a:xfrm>
        </p:spPr>
        <p:txBody>
          <a:bodyPr>
            <a:normAutofit lnSpcReduction="10000"/>
          </a:bodyPr>
          <a:lstStyle/>
          <a:p>
            <a:pPr marL="0" lvl="1" indent="0">
              <a:buNone/>
            </a:pPr>
            <a:r>
              <a:rPr lang="en-US" b="1" dirty="0" smtClean="0"/>
              <a:t>City of Markham: </a:t>
            </a:r>
          </a:p>
          <a:p>
            <a:pPr marL="342900" lvl="1" indent="-342900"/>
            <a:r>
              <a:rPr lang="en-US" dirty="0" smtClean="0"/>
              <a:t>The Plan includes: executive </a:t>
            </a:r>
            <a:r>
              <a:rPr lang="en-US" dirty="0"/>
              <a:t>summary, major initiatives, summary of what we accomplished </a:t>
            </a:r>
            <a:r>
              <a:rPr lang="en-US" dirty="0" smtClean="0"/>
              <a:t>for the </a:t>
            </a:r>
            <a:r>
              <a:rPr lang="en-US" dirty="0"/>
              <a:t>last 4-5 years, percent reductions we achieved vs. targets, and any awards we </a:t>
            </a:r>
            <a:r>
              <a:rPr lang="en-US" dirty="0" smtClean="0"/>
              <a:t>earned. </a:t>
            </a:r>
            <a:r>
              <a:rPr lang="en-US" dirty="0"/>
              <a:t>In the appendix there is more </a:t>
            </a:r>
            <a:r>
              <a:rPr lang="en-US" dirty="0" smtClean="0"/>
              <a:t>details </a:t>
            </a:r>
            <a:r>
              <a:rPr lang="en-US" dirty="0"/>
              <a:t>on each </a:t>
            </a:r>
            <a:r>
              <a:rPr lang="en-US" dirty="0" smtClean="0"/>
              <a:t>measures. </a:t>
            </a:r>
            <a:endParaRPr lang="en-US" dirty="0"/>
          </a:p>
          <a:p>
            <a:pPr marL="0" lvl="1" indent="0">
              <a:buNone/>
            </a:pPr>
            <a:r>
              <a:rPr lang="en-US" b="1" dirty="0" smtClean="0"/>
              <a:t>City </a:t>
            </a:r>
            <a:r>
              <a:rPr lang="en-US" b="1" dirty="0"/>
              <a:t>of London</a:t>
            </a:r>
          </a:p>
          <a:p>
            <a:pPr marL="342900" lvl="1" indent="-342900"/>
            <a:r>
              <a:rPr lang="en-US" dirty="0" smtClean="0"/>
              <a:t>Our approach is </a:t>
            </a:r>
            <a:r>
              <a:rPr lang="en-US" dirty="0"/>
              <a:t>similar to </a:t>
            </a:r>
            <a:r>
              <a:rPr lang="en-US" dirty="0" smtClean="0"/>
              <a:t>Markham’s </a:t>
            </a:r>
            <a:r>
              <a:rPr lang="en-US" dirty="0"/>
              <a:t>but </a:t>
            </a:r>
            <a:r>
              <a:rPr lang="en-US" dirty="0" smtClean="0"/>
              <a:t>will include highlights of a few projects.  </a:t>
            </a:r>
          </a:p>
          <a:p>
            <a:pPr marL="342900" lvl="1" indent="-342900"/>
            <a:r>
              <a:rPr lang="en-US" dirty="0" smtClean="0"/>
              <a:t>The </a:t>
            </a:r>
            <a:r>
              <a:rPr lang="en-US" dirty="0"/>
              <a:t>highlighted projects are from different service areas and departments: projects with the highest number of GHGs reduction, including street lightening and waste water which had the highest energy savings, renewable energy </a:t>
            </a:r>
            <a:r>
              <a:rPr lang="en-US" dirty="0" smtClean="0"/>
              <a:t>project. </a:t>
            </a:r>
            <a:endParaRPr lang="en-US" dirty="0"/>
          </a:p>
          <a:p>
            <a:pPr marL="342900" lvl="1" indent="-342900"/>
            <a:r>
              <a:rPr lang="en-US" dirty="0"/>
              <a:t> </a:t>
            </a:r>
            <a:r>
              <a:rPr lang="en-US" dirty="0" smtClean="0"/>
              <a:t>We </a:t>
            </a:r>
            <a:r>
              <a:rPr lang="en-US" dirty="0"/>
              <a:t>are including major process changes: energy efficient equipment, new standards, new automotive systems, and new utility management software. </a:t>
            </a:r>
          </a:p>
          <a:p>
            <a:pPr marL="0" lvl="1" indent="0">
              <a:buNone/>
            </a:pPr>
            <a:endParaRPr lang="en-CA" dirty="0"/>
          </a:p>
          <a:p>
            <a:pPr marL="457200" lvl="1" indent="0">
              <a:buNone/>
            </a:pPr>
            <a:endParaRPr lang="en-US" sz="1050" dirty="0"/>
          </a:p>
          <a:p>
            <a:pPr marL="457200" lvl="1" indent="0">
              <a:buNone/>
            </a:pPr>
            <a:endParaRPr lang="en-US" sz="1050" dirty="0"/>
          </a:p>
          <a:p>
            <a:endParaRPr lang="en-CA" dirty="0"/>
          </a:p>
        </p:txBody>
      </p:sp>
      <p:sp>
        <p:nvSpPr>
          <p:cNvPr id="6" name="Title 1"/>
          <p:cNvSpPr txBox="1">
            <a:spLocks/>
          </p:cNvSpPr>
          <p:nvPr/>
        </p:nvSpPr>
        <p:spPr>
          <a:xfrm>
            <a:off x="2356121" y="365125"/>
            <a:ext cx="9441024" cy="100647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baseline="0">
                <a:solidFill>
                  <a:srgbClr val="002060"/>
                </a:solidFill>
                <a:latin typeface="+mn-lt"/>
                <a:ea typeface="+mj-ea"/>
                <a:cs typeface="+mj-cs"/>
              </a:defRPr>
            </a:lvl1pPr>
          </a:lstStyle>
          <a:p>
            <a:pPr algn="l"/>
            <a:r>
              <a:rPr lang="en-CA" sz="3200" smtClean="0"/>
              <a:t>Reporting on Past Plan</a:t>
            </a:r>
            <a:r>
              <a:rPr lang="en-CA" sz="2400" smtClean="0"/>
              <a:t/>
            </a:r>
            <a:br>
              <a:rPr lang="en-CA" sz="2400" smtClean="0"/>
            </a:br>
            <a:endParaRPr lang="en-CA" sz="2400" dirty="0"/>
          </a:p>
        </p:txBody>
      </p:sp>
    </p:spTree>
    <p:extLst>
      <p:ext uri="{BB962C8B-B14F-4D97-AF65-F5344CB8AC3E}">
        <p14:creationId xmlns:p14="http://schemas.microsoft.com/office/powerpoint/2010/main" val="3218847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776" y="365125"/>
            <a:ext cx="9441024" cy="1006475"/>
          </a:xfrm>
        </p:spPr>
        <p:txBody>
          <a:bodyPr>
            <a:normAutofit/>
          </a:bodyPr>
          <a:lstStyle/>
          <a:p>
            <a:pPr algn="l"/>
            <a:r>
              <a:rPr lang="en-CA" sz="3200" dirty="0"/>
              <a:t>Reporting on Past Plan</a:t>
            </a:r>
            <a:r>
              <a:rPr lang="en-CA" sz="2400" dirty="0"/>
              <a:t/>
            </a:r>
            <a:br>
              <a:rPr lang="en-CA" sz="2400" dirty="0"/>
            </a:br>
            <a:endParaRPr lang="en-CA" sz="2400" dirty="0"/>
          </a:p>
        </p:txBody>
      </p:sp>
      <p:sp>
        <p:nvSpPr>
          <p:cNvPr id="3" name="Content Placeholder 2"/>
          <p:cNvSpPr>
            <a:spLocks noGrp="1"/>
          </p:cNvSpPr>
          <p:nvPr>
            <p:ph idx="1"/>
          </p:nvPr>
        </p:nvSpPr>
        <p:spPr>
          <a:xfrm>
            <a:off x="838200" y="1775791"/>
            <a:ext cx="10515600" cy="4572222"/>
          </a:xfrm>
        </p:spPr>
        <p:txBody>
          <a:bodyPr>
            <a:normAutofit fontScale="92500" lnSpcReduction="20000"/>
          </a:bodyPr>
          <a:lstStyle/>
          <a:p>
            <a:pPr marL="0" lvl="1" indent="0">
              <a:buNone/>
            </a:pPr>
            <a:r>
              <a:rPr lang="en-US" b="1" dirty="0" smtClean="0"/>
              <a:t>Thunder </a:t>
            </a:r>
            <a:r>
              <a:rPr lang="en-US" b="1" dirty="0"/>
              <a:t>Bay </a:t>
            </a:r>
          </a:p>
          <a:p>
            <a:pPr marL="342900" lvl="1" indent="-342900"/>
            <a:r>
              <a:rPr lang="en-US" dirty="0" smtClean="0"/>
              <a:t>Using </a:t>
            </a:r>
            <a:r>
              <a:rPr lang="en-US" dirty="0"/>
              <a:t>FCI of the building which is a factor in our prioritization of the projects, not just the life-cycle </a:t>
            </a:r>
            <a:r>
              <a:rPr lang="en-US" dirty="0" smtClean="0"/>
              <a:t>cost </a:t>
            </a:r>
            <a:endParaRPr lang="en-US" dirty="0"/>
          </a:p>
          <a:p>
            <a:pPr marL="342900" lvl="1" indent="-342900"/>
            <a:r>
              <a:rPr lang="en-US" dirty="0" smtClean="0"/>
              <a:t>Facility </a:t>
            </a:r>
            <a:r>
              <a:rPr lang="en-US" dirty="0"/>
              <a:t>C</a:t>
            </a:r>
            <a:r>
              <a:rPr lang="en-US" dirty="0" smtClean="0"/>
              <a:t>ondition </a:t>
            </a:r>
            <a:r>
              <a:rPr lang="en-US" dirty="0"/>
              <a:t>I</a:t>
            </a:r>
            <a:r>
              <a:rPr lang="en-US" dirty="0" smtClean="0"/>
              <a:t>ndex (FCI) –  Facility management benchmark that gives the projected condition of a building asset. </a:t>
            </a:r>
          </a:p>
          <a:p>
            <a:pPr marL="342900" lvl="1" indent="-342900"/>
            <a:r>
              <a:rPr lang="en-US" dirty="0" smtClean="0"/>
              <a:t>We </a:t>
            </a:r>
            <a:r>
              <a:rPr lang="en-US" dirty="0"/>
              <a:t>do energy audits on all of our major facilities </a:t>
            </a:r>
            <a:r>
              <a:rPr lang="en-US" dirty="0" smtClean="0"/>
              <a:t>and we take an asset </a:t>
            </a:r>
            <a:r>
              <a:rPr lang="en-US" dirty="0"/>
              <a:t>m</a:t>
            </a:r>
            <a:r>
              <a:rPr lang="en-US" dirty="0" smtClean="0"/>
              <a:t>anagement approach in order to identify </a:t>
            </a:r>
            <a:r>
              <a:rPr lang="en-US" dirty="0"/>
              <a:t>the </a:t>
            </a:r>
            <a:r>
              <a:rPr lang="en-US" dirty="0" smtClean="0"/>
              <a:t>necessary asset updates and that plays a big role in action identification. </a:t>
            </a:r>
          </a:p>
          <a:p>
            <a:pPr marL="342900" lvl="1" indent="-342900"/>
            <a:r>
              <a:rPr lang="en-US" dirty="0" smtClean="0"/>
              <a:t>We </a:t>
            </a:r>
            <a:r>
              <a:rPr lang="en-US" dirty="0"/>
              <a:t>look </a:t>
            </a:r>
            <a:r>
              <a:rPr lang="en-US" dirty="0" smtClean="0"/>
              <a:t>at the energy </a:t>
            </a:r>
            <a:r>
              <a:rPr lang="en-US" dirty="0"/>
              <a:t>audits and then facility conditions index </a:t>
            </a:r>
            <a:r>
              <a:rPr lang="en-US" dirty="0" smtClean="0"/>
              <a:t>and </a:t>
            </a:r>
            <a:r>
              <a:rPr lang="en-US" dirty="0"/>
              <a:t>then prioritize </a:t>
            </a:r>
            <a:r>
              <a:rPr lang="en-US" dirty="0" smtClean="0"/>
              <a:t>projects and present those to council</a:t>
            </a:r>
          </a:p>
          <a:p>
            <a:pPr marL="342900" lvl="1" indent="-342900"/>
            <a:r>
              <a:rPr lang="en-US" dirty="0" smtClean="0"/>
              <a:t>We </a:t>
            </a:r>
            <a:r>
              <a:rPr lang="en-US" dirty="0"/>
              <a:t>give every year an envelope for capital </a:t>
            </a:r>
            <a:r>
              <a:rPr lang="en-US" dirty="0" smtClean="0"/>
              <a:t>dollars</a:t>
            </a:r>
          </a:p>
          <a:p>
            <a:pPr marL="342900" lvl="1" indent="-342900"/>
            <a:r>
              <a:rPr lang="en-US" dirty="0" smtClean="0"/>
              <a:t>Facility </a:t>
            </a:r>
            <a:r>
              <a:rPr lang="en-US" dirty="0"/>
              <a:t>managers are part of our </a:t>
            </a:r>
            <a:r>
              <a:rPr lang="en-US" dirty="0" smtClean="0"/>
              <a:t>team</a:t>
            </a:r>
          </a:p>
          <a:p>
            <a:pPr marL="342900" lvl="1" indent="-342900"/>
            <a:r>
              <a:rPr lang="en-US" dirty="0" smtClean="0"/>
              <a:t>We </a:t>
            </a:r>
            <a:r>
              <a:rPr lang="en-US" dirty="0"/>
              <a:t>report to </a:t>
            </a:r>
            <a:r>
              <a:rPr lang="en-US" dirty="0" smtClean="0"/>
              <a:t>council every year we </a:t>
            </a:r>
            <a:r>
              <a:rPr lang="en-US" dirty="0"/>
              <a:t>use </a:t>
            </a:r>
            <a:r>
              <a:rPr lang="en-US" dirty="0" smtClean="0"/>
              <a:t>a 2009 </a:t>
            </a:r>
            <a:r>
              <a:rPr lang="en-US" dirty="0"/>
              <a:t>baseline and we have </a:t>
            </a:r>
            <a:r>
              <a:rPr lang="en-US" dirty="0" smtClean="0"/>
              <a:t>a chart </a:t>
            </a:r>
            <a:r>
              <a:rPr lang="en-US" dirty="0"/>
              <a:t>saying: “This is where we were and this is where we are today” and we </a:t>
            </a:r>
            <a:r>
              <a:rPr lang="en-US" dirty="0" smtClean="0"/>
              <a:t>attach </a:t>
            </a:r>
            <a:r>
              <a:rPr lang="en-US" dirty="0"/>
              <a:t>the cost per KW </a:t>
            </a:r>
            <a:r>
              <a:rPr lang="en-US" dirty="0" smtClean="0"/>
              <a:t>and the </a:t>
            </a:r>
            <a:r>
              <a:rPr lang="en-US" dirty="0"/>
              <a:t>cost per cubic meters per year and run it as a cumulative savings </a:t>
            </a:r>
            <a:r>
              <a:rPr lang="en-US" dirty="0" smtClean="0"/>
              <a:t> (</a:t>
            </a:r>
            <a:r>
              <a:rPr lang="en-US" dirty="0"/>
              <a:t>e.g. “From 2009 to 2018 this is how much we saved”. )</a:t>
            </a:r>
          </a:p>
          <a:p>
            <a:pPr marL="342900" lvl="1" indent="-342900"/>
            <a:endParaRPr lang="en-US" b="1" dirty="0"/>
          </a:p>
          <a:p>
            <a:pPr marL="0" lvl="1" indent="0">
              <a:buNone/>
            </a:pPr>
            <a:endParaRPr lang="en-CA" b="1" dirty="0"/>
          </a:p>
          <a:p>
            <a:pPr marL="52388" lvl="1" indent="-52388">
              <a:buNone/>
            </a:pPr>
            <a:endParaRPr lang="en-US" sz="1050" dirty="0"/>
          </a:p>
          <a:p>
            <a:pPr marL="457200" lvl="1" indent="0">
              <a:buNone/>
            </a:pPr>
            <a:endParaRPr lang="en-US" sz="1050" dirty="0"/>
          </a:p>
          <a:p>
            <a:endParaRPr lang="en-CA" dirty="0"/>
          </a:p>
        </p:txBody>
      </p:sp>
    </p:spTree>
    <p:extLst>
      <p:ext uri="{BB962C8B-B14F-4D97-AF65-F5344CB8AC3E}">
        <p14:creationId xmlns:p14="http://schemas.microsoft.com/office/powerpoint/2010/main" val="1059593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776" y="365125"/>
            <a:ext cx="9441024" cy="1006475"/>
          </a:xfrm>
        </p:spPr>
        <p:txBody>
          <a:bodyPr>
            <a:normAutofit/>
          </a:bodyPr>
          <a:lstStyle/>
          <a:p>
            <a:pPr algn="l"/>
            <a:r>
              <a:rPr lang="en-CA" sz="3200" dirty="0"/>
              <a:t>Reporting on Past Plan</a:t>
            </a:r>
            <a:r>
              <a:rPr lang="en-CA" sz="2400" dirty="0"/>
              <a:t/>
            </a:r>
            <a:br>
              <a:rPr lang="en-CA" sz="2400" dirty="0"/>
            </a:br>
            <a:endParaRPr lang="en-CA" sz="2400" dirty="0"/>
          </a:p>
        </p:txBody>
      </p:sp>
      <p:sp>
        <p:nvSpPr>
          <p:cNvPr id="3" name="Content Placeholder 2"/>
          <p:cNvSpPr>
            <a:spLocks noGrp="1"/>
          </p:cNvSpPr>
          <p:nvPr>
            <p:ph idx="1"/>
          </p:nvPr>
        </p:nvSpPr>
        <p:spPr>
          <a:xfrm>
            <a:off x="838200" y="1775791"/>
            <a:ext cx="10515600" cy="4572222"/>
          </a:xfrm>
        </p:spPr>
        <p:txBody>
          <a:bodyPr>
            <a:normAutofit/>
          </a:bodyPr>
          <a:lstStyle/>
          <a:p>
            <a:pPr marL="0" lvl="1" indent="0">
              <a:buNone/>
            </a:pPr>
            <a:r>
              <a:rPr lang="en-US" b="1" dirty="0" smtClean="0"/>
              <a:t>Caledon</a:t>
            </a:r>
            <a:r>
              <a:rPr lang="en-US" b="1" dirty="0"/>
              <a:t>: </a:t>
            </a:r>
          </a:p>
          <a:p>
            <a:pPr marL="342900" lvl="1" indent="-342900"/>
            <a:r>
              <a:rPr lang="en-US" dirty="0" smtClean="0"/>
              <a:t>Integrating </a:t>
            </a:r>
            <a:r>
              <a:rPr lang="en-US" dirty="0"/>
              <a:t>Asset Management into Plans </a:t>
            </a:r>
          </a:p>
          <a:p>
            <a:pPr marL="342900" lvl="1" indent="-342900"/>
            <a:r>
              <a:rPr lang="en-US" dirty="0" smtClean="0"/>
              <a:t>Caledon </a:t>
            </a:r>
            <a:r>
              <a:rPr lang="en-US" dirty="0"/>
              <a:t>has a</a:t>
            </a:r>
            <a:r>
              <a:rPr lang="en-US" dirty="0" smtClean="0"/>
              <a:t> </a:t>
            </a:r>
            <a:r>
              <a:rPr lang="en-US" dirty="0"/>
              <a:t>policy in their </a:t>
            </a:r>
            <a:r>
              <a:rPr lang="en-US" dirty="0" smtClean="0"/>
              <a:t>Green Procurement Policy to </a:t>
            </a:r>
            <a:r>
              <a:rPr lang="en-US" dirty="0"/>
              <a:t>insure that </a:t>
            </a:r>
            <a:r>
              <a:rPr lang="en-US" dirty="0" smtClean="0"/>
              <a:t>facility  </a:t>
            </a:r>
            <a:r>
              <a:rPr lang="en-US" dirty="0"/>
              <a:t>upgrades incorporate energy considerations into them. </a:t>
            </a:r>
            <a:endParaRPr lang="en-US" dirty="0" smtClean="0"/>
          </a:p>
          <a:p>
            <a:pPr marL="342900" lvl="1" indent="-342900"/>
            <a:r>
              <a:rPr lang="en-US" dirty="0" smtClean="0"/>
              <a:t>It could </a:t>
            </a:r>
            <a:r>
              <a:rPr lang="en-US" dirty="0"/>
              <a:t>be a potential action in other </a:t>
            </a:r>
            <a:r>
              <a:rPr lang="en-US" dirty="0" smtClean="0"/>
              <a:t>municipal </a:t>
            </a:r>
            <a:r>
              <a:rPr lang="en-US" dirty="0"/>
              <a:t>plans moving forward. </a:t>
            </a:r>
            <a:endParaRPr lang="en-US" dirty="0" smtClean="0"/>
          </a:p>
          <a:p>
            <a:pPr marL="342900" lvl="1" indent="-342900"/>
            <a:r>
              <a:rPr lang="en-US" dirty="0" smtClean="0"/>
              <a:t>We use </a:t>
            </a:r>
            <a:r>
              <a:rPr lang="en-US" dirty="0" err="1" smtClean="0"/>
              <a:t>RETscreen</a:t>
            </a:r>
            <a:r>
              <a:rPr lang="en-US" dirty="0" smtClean="0"/>
              <a:t> </a:t>
            </a:r>
            <a:r>
              <a:rPr lang="en-US" dirty="0"/>
              <a:t>experts performance analysis. We have been upgrading the project every year to be aligned with the Green Standards reporting. </a:t>
            </a:r>
            <a:r>
              <a:rPr lang="en-US" dirty="0" smtClean="0"/>
              <a:t>So we just need to update for 2018 and then that allows us to report on the actual savings</a:t>
            </a:r>
          </a:p>
          <a:p>
            <a:pPr marL="0" lvl="1" indent="0">
              <a:buNone/>
            </a:pPr>
            <a:endParaRPr lang="en-CA" b="1" dirty="0"/>
          </a:p>
          <a:p>
            <a:pPr marL="52388" lvl="1" indent="-52388">
              <a:buNone/>
            </a:pPr>
            <a:endParaRPr lang="en-US" sz="1050" dirty="0"/>
          </a:p>
          <a:p>
            <a:pPr marL="457200" lvl="1" indent="0">
              <a:buNone/>
            </a:pPr>
            <a:endParaRPr lang="en-US" sz="1050" dirty="0"/>
          </a:p>
          <a:p>
            <a:endParaRPr lang="en-CA" dirty="0"/>
          </a:p>
        </p:txBody>
      </p:sp>
    </p:spTree>
    <p:extLst>
      <p:ext uri="{BB962C8B-B14F-4D97-AF65-F5344CB8AC3E}">
        <p14:creationId xmlns:p14="http://schemas.microsoft.com/office/powerpoint/2010/main" val="4013292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lvl="1" indent="0">
              <a:buNone/>
            </a:pPr>
            <a:r>
              <a:rPr lang="en-US" b="1" dirty="0"/>
              <a:t>Ajax:</a:t>
            </a:r>
          </a:p>
          <a:p>
            <a:pPr marL="342900" lvl="1" indent="-342900"/>
            <a:r>
              <a:rPr lang="en-US" dirty="0" smtClean="0"/>
              <a:t>We </a:t>
            </a:r>
            <a:r>
              <a:rPr lang="en-US" dirty="0"/>
              <a:t>have a BAS in place and we are going to use a mixture of estimated and actual measurements. (Since the last plan we have implemented additional sub metering so the results might be a bit different based on our original estimates. </a:t>
            </a:r>
            <a:endParaRPr lang="en-US" b="1" dirty="0"/>
          </a:p>
          <a:p>
            <a:pPr marL="342900" lvl="1" indent="-342900"/>
            <a:r>
              <a:rPr lang="en-US" dirty="0" smtClean="0"/>
              <a:t>We </a:t>
            </a:r>
            <a:r>
              <a:rPr lang="en-US" dirty="0"/>
              <a:t>are thinking to report </a:t>
            </a:r>
            <a:r>
              <a:rPr lang="en-US" dirty="0" smtClean="0"/>
              <a:t>at the individual </a:t>
            </a:r>
            <a:r>
              <a:rPr lang="en-US" dirty="0"/>
              <a:t>project </a:t>
            </a:r>
            <a:r>
              <a:rPr lang="en-US" dirty="0" smtClean="0"/>
              <a:t>level and will be highlighting </a:t>
            </a:r>
            <a:r>
              <a:rPr lang="en-US" dirty="0"/>
              <a:t>cost savings. </a:t>
            </a:r>
            <a:endParaRPr lang="en-US" dirty="0" smtClean="0"/>
          </a:p>
          <a:p>
            <a:pPr marL="342900" lvl="1" indent="-342900"/>
            <a:r>
              <a:rPr lang="en-US" dirty="0" smtClean="0"/>
              <a:t>For the project identification we are looking at what we will select as the payback period that will guide project prioritization  </a:t>
            </a:r>
            <a:r>
              <a:rPr lang="en-US" dirty="0"/>
              <a:t>So we are in the process of determining what </a:t>
            </a:r>
            <a:r>
              <a:rPr lang="en-US" dirty="0" smtClean="0"/>
              <a:t>is our selected payback and that will be used to </a:t>
            </a:r>
            <a:r>
              <a:rPr lang="en-US" dirty="0"/>
              <a:t>prioritize </a:t>
            </a:r>
            <a:r>
              <a:rPr lang="en-US" dirty="0" smtClean="0"/>
              <a:t>projects</a:t>
            </a:r>
            <a:r>
              <a:rPr lang="en-US" dirty="0"/>
              <a:t>. </a:t>
            </a:r>
          </a:p>
          <a:p>
            <a:pPr marL="342900" lvl="1" indent="-342900"/>
            <a:r>
              <a:rPr lang="en-US" dirty="0" smtClean="0"/>
              <a:t>We are also having our </a:t>
            </a:r>
            <a:r>
              <a:rPr lang="en-US" dirty="0"/>
              <a:t>consultant doing </a:t>
            </a:r>
            <a:r>
              <a:rPr lang="en-US" dirty="0" smtClean="0"/>
              <a:t>our energy </a:t>
            </a:r>
            <a:r>
              <a:rPr lang="en-US" dirty="0"/>
              <a:t>audits for all our facilities. </a:t>
            </a:r>
            <a:r>
              <a:rPr lang="en-US" dirty="0" smtClean="0"/>
              <a:t>Then we are </a:t>
            </a:r>
            <a:r>
              <a:rPr lang="en-US" dirty="0"/>
              <a:t>linking that as well with asset management to link it to roof </a:t>
            </a:r>
            <a:r>
              <a:rPr lang="en-US" dirty="0" smtClean="0"/>
              <a:t>upgrades to help inform renewable energy project opportunities. </a:t>
            </a:r>
            <a:endParaRPr lang="en-US" dirty="0"/>
          </a:p>
          <a:p>
            <a:pPr marL="342900" lvl="1" indent="-342900"/>
            <a:endParaRPr lang="en-CA" dirty="0"/>
          </a:p>
          <a:p>
            <a:endParaRPr lang="en-US" dirty="0"/>
          </a:p>
        </p:txBody>
      </p:sp>
    </p:spTree>
    <p:extLst>
      <p:ext uri="{BB962C8B-B14F-4D97-AF65-F5344CB8AC3E}">
        <p14:creationId xmlns:p14="http://schemas.microsoft.com/office/powerpoint/2010/main" val="4091813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918</TotalTime>
  <Words>4415</Words>
  <Application>Microsoft Office PowerPoint</Application>
  <PresentationFormat>Widescreen</PresentationFormat>
  <Paragraphs>246</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Office Theme</vt:lpstr>
      <vt:lpstr>PowerPoint Presentation</vt:lpstr>
      <vt:lpstr>PowerPoint Presentation</vt:lpstr>
      <vt:lpstr>Approach for Action Identification in Plan  </vt:lpstr>
      <vt:lpstr>PowerPoint Presentation</vt:lpstr>
      <vt:lpstr>Reporting on Past Plan </vt:lpstr>
      <vt:lpstr> </vt:lpstr>
      <vt:lpstr>Reporting on Past Plan </vt:lpstr>
      <vt:lpstr>Reporting on Past Plan </vt:lpstr>
      <vt:lpstr>PowerPoint Presentation</vt:lpstr>
      <vt:lpstr>Targets </vt:lpstr>
      <vt:lpstr>Targets </vt:lpstr>
      <vt:lpstr>Targets, GHG Co-efficients and Benchmarking  </vt:lpstr>
      <vt:lpstr>Departmental Outreach for Plan Development  </vt:lpstr>
      <vt:lpstr>Departmental Outreach for Plan Development  </vt:lpstr>
      <vt:lpstr>Departmental Outreach for Plan Development  </vt:lpstr>
      <vt:lpstr>Building Council and Senior Management Support </vt:lpstr>
      <vt:lpstr>Description of Energy Managers COP </vt:lpstr>
      <vt:lpstr>Draft Plan Table of Contents  (not in any suggested order just topics for  possible inclusion)  </vt:lpstr>
      <vt:lpstr>Draft Table of Contents (cont…) </vt:lpstr>
      <vt:lpstr>Draft Table of Contents (Cont…) </vt:lpstr>
      <vt:lpstr>PowerPoint Presentation</vt:lpstr>
      <vt:lpstr>How do you think it would benefit you to work collaboratively on the 2019 Plan development? </vt:lpstr>
      <vt:lpstr>Benefits of third party certification include: </vt:lpstr>
      <vt:lpstr>Energy Management and Asset Management Integration – Longer Term Goal </vt:lpstr>
      <vt:lpstr>How to move towards lifecycle costing? </vt:lpstr>
      <vt:lpstr>What would need to happen in order to capitalize on the ISO, LCC &amp; Asset Management opportunity? </vt:lpstr>
      <vt:lpstr>Other Municipal Plan Integration </vt:lpstr>
      <vt:lpstr>Action Items </vt:lpstr>
      <vt:lpstr>2019 Plan Target Setting Discussion </vt:lpstr>
      <vt:lpstr>Action Items </vt:lpstr>
      <vt:lpstr>Other areas for future discussion </vt:lpstr>
      <vt:lpstr> </vt:lpstr>
      <vt:lpstr>Advancing New &amp; Innovative Projects </vt:lpstr>
      <vt:lpstr>Financing </vt:lpstr>
      <vt:lpstr>Action Identification in 2019 Plans </vt:lpstr>
      <vt:lpstr>Other missing things from agenda / Conversations that need to be had </vt:lpstr>
      <vt:lpstr>Proceedings from December 13th Workshop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Behan</dc:creator>
  <cp:lastModifiedBy>Gaby Kalapos</cp:lastModifiedBy>
  <cp:revision>66</cp:revision>
  <dcterms:created xsi:type="dcterms:W3CDTF">2016-09-22T17:24:58Z</dcterms:created>
  <dcterms:modified xsi:type="dcterms:W3CDTF">2019-02-22T13:53:26Z</dcterms:modified>
</cp:coreProperties>
</file>