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65" r:id="rId3"/>
    <p:sldId id="257" r:id="rId4"/>
    <p:sldId id="259" r:id="rId5"/>
    <p:sldId id="260" r:id="rId6"/>
    <p:sldId id="261" r:id="rId7"/>
    <p:sldId id="262" r:id="rId8"/>
    <p:sldId id="263" r:id="rId9"/>
    <p:sldId id="264"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67" r:id="rId23"/>
    <p:sldId id="279" r:id="rId24"/>
    <p:sldId id="280"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01CBF788-A046-4C29-BA16-391DECC3E042}" type="datetimeFigureOut">
              <a:rPr lang="en-US" smtClean="0"/>
              <a:t>2/4/2019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AC6CC84-5717-4F9F-8031-A793E13A1B70}"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52234005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F788-A046-4C29-BA16-391DECC3E042}"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6CC84-5717-4F9F-8031-A793E13A1B70}" type="slidenum">
              <a:rPr lang="en-US" smtClean="0"/>
              <a:t>‹#›</a:t>
            </a:fld>
            <a:endParaRPr lang="en-US"/>
          </a:p>
        </p:txBody>
      </p:sp>
    </p:spTree>
    <p:extLst>
      <p:ext uri="{BB962C8B-B14F-4D97-AF65-F5344CB8AC3E}">
        <p14:creationId xmlns:p14="http://schemas.microsoft.com/office/powerpoint/2010/main" val="103953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F788-A046-4C29-BA16-391DECC3E042}"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6CC84-5717-4F9F-8031-A793E13A1B70}" type="slidenum">
              <a:rPr lang="en-US" smtClean="0"/>
              <a:t>‹#›</a:t>
            </a:fld>
            <a:endParaRPr lang="en-US"/>
          </a:p>
        </p:txBody>
      </p:sp>
    </p:spTree>
    <p:extLst>
      <p:ext uri="{BB962C8B-B14F-4D97-AF65-F5344CB8AC3E}">
        <p14:creationId xmlns:p14="http://schemas.microsoft.com/office/powerpoint/2010/main" val="2670804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F788-A046-4C29-BA16-391DECC3E042}"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C6CC84-5717-4F9F-8031-A793E13A1B70}" type="slidenum">
              <a:rPr lang="en-US" smtClean="0"/>
              <a:t>‹#›</a:t>
            </a:fld>
            <a:endParaRPr lang="en-US"/>
          </a:p>
        </p:txBody>
      </p:sp>
    </p:spTree>
    <p:extLst>
      <p:ext uri="{BB962C8B-B14F-4D97-AF65-F5344CB8AC3E}">
        <p14:creationId xmlns:p14="http://schemas.microsoft.com/office/powerpoint/2010/main" val="46570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1CBF788-A046-4C29-BA16-391DECC3E042}" type="datetimeFigureOut">
              <a:rPr lang="en-US" smtClean="0"/>
              <a:t>2/4/2019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AC6CC84-5717-4F9F-8031-A793E13A1B70}"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3472655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F788-A046-4C29-BA16-391DECC3E042}"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C6CC84-5717-4F9F-8031-A793E13A1B70}" type="slidenum">
              <a:rPr lang="en-US" smtClean="0"/>
              <a:t>‹#›</a:t>
            </a:fld>
            <a:endParaRPr lang="en-US"/>
          </a:p>
        </p:txBody>
      </p:sp>
    </p:spTree>
    <p:extLst>
      <p:ext uri="{BB962C8B-B14F-4D97-AF65-F5344CB8AC3E}">
        <p14:creationId xmlns:p14="http://schemas.microsoft.com/office/powerpoint/2010/main" val="410528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F788-A046-4C29-BA16-391DECC3E042}"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C6CC84-5717-4F9F-8031-A793E13A1B70}" type="slidenum">
              <a:rPr lang="en-US" smtClean="0"/>
              <a:t>‹#›</a:t>
            </a:fld>
            <a:endParaRPr lang="en-US"/>
          </a:p>
        </p:txBody>
      </p:sp>
    </p:spTree>
    <p:extLst>
      <p:ext uri="{BB962C8B-B14F-4D97-AF65-F5344CB8AC3E}">
        <p14:creationId xmlns:p14="http://schemas.microsoft.com/office/powerpoint/2010/main" val="141816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F788-A046-4C29-BA16-391DECC3E042}"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C6CC84-5717-4F9F-8031-A793E13A1B70}" type="slidenum">
              <a:rPr lang="en-US" smtClean="0"/>
              <a:t>‹#›</a:t>
            </a:fld>
            <a:endParaRPr lang="en-US"/>
          </a:p>
        </p:txBody>
      </p:sp>
    </p:spTree>
    <p:extLst>
      <p:ext uri="{BB962C8B-B14F-4D97-AF65-F5344CB8AC3E}">
        <p14:creationId xmlns:p14="http://schemas.microsoft.com/office/powerpoint/2010/main" val="2730606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F788-A046-4C29-BA16-391DECC3E042}"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C6CC84-5717-4F9F-8031-A793E13A1B70}" type="slidenum">
              <a:rPr lang="en-US" smtClean="0"/>
              <a:t>‹#›</a:t>
            </a:fld>
            <a:endParaRPr lang="en-US"/>
          </a:p>
        </p:txBody>
      </p:sp>
    </p:spTree>
    <p:extLst>
      <p:ext uri="{BB962C8B-B14F-4D97-AF65-F5344CB8AC3E}">
        <p14:creationId xmlns:p14="http://schemas.microsoft.com/office/powerpoint/2010/main" val="571044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1CBF788-A046-4C29-BA16-391DECC3E042}" type="datetimeFigureOut">
              <a:rPr lang="en-US" smtClean="0"/>
              <a:t>2/4/2019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AC6CC84-5717-4F9F-8031-A793E13A1B70}"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0089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01CBF788-A046-4C29-BA16-391DECC3E042}" type="datetimeFigureOut">
              <a:rPr lang="en-US" smtClean="0"/>
              <a:t>2/4/2019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AC6CC84-5717-4F9F-8031-A793E13A1B70}"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5029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01CBF788-A046-4C29-BA16-391DECC3E042}" type="datetimeFigureOut">
              <a:rPr lang="en-US" smtClean="0"/>
              <a:t>2/4/2019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AC6CC84-5717-4F9F-8031-A793E13A1B70}"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41029911"/>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leanairpartnership.org/cac/wp-content/uploads/2018/12/Mississauga_PP.pdf" TargetMode="External"/><Relationship Id="rId2" Type="http://schemas.openxmlformats.org/officeDocument/2006/relationships/hyperlink" Target="https://cleanairpartnership.org/cac/wp-content/uploads/2018/12/GTA-SPPwout-note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Green Procurement </a:t>
            </a:r>
            <a:endParaRPr lang="en-US" sz="4400" dirty="0"/>
          </a:p>
        </p:txBody>
      </p:sp>
      <p:sp>
        <p:nvSpPr>
          <p:cNvPr id="3" name="Subtitle 2"/>
          <p:cNvSpPr>
            <a:spLocks noGrp="1"/>
          </p:cNvSpPr>
          <p:nvPr>
            <p:ph type="subTitle" idx="1"/>
          </p:nvPr>
        </p:nvSpPr>
        <p:spPr/>
        <p:txBody>
          <a:bodyPr/>
          <a:lstStyle/>
          <a:p>
            <a:r>
              <a:rPr lang="en-US" dirty="0" smtClean="0"/>
              <a:t>Summery Notes of  December 4</a:t>
            </a:r>
            <a:r>
              <a:rPr lang="en-US" baseline="30000" dirty="0" smtClean="0"/>
              <a:t>th</a:t>
            </a:r>
            <a:r>
              <a:rPr lang="en-US" dirty="0" smtClean="0"/>
              <a:t> , 2018 Webinar</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748780" y="0"/>
            <a:ext cx="5443220" cy="783590"/>
          </a:xfrm>
          <a:prstGeom prst="rect">
            <a:avLst/>
          </a:prstGeom>
          <a:noFill/>
          <a:ln>
            <a:noFill/>
          </a:ln>
        </p:spPr>
      </p:pic>
      <p:pic>
        <p:nvPicPr>
          <p:cNvPr id="5" name="Picture 4" descr="CAC_Logo_CMYK.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468620"/>
            <a:ext cx="4147185" cy="1389380"/>
          </a:xfrm>
          <a:prstGeom prst="rect">
            <a:avLst/>
          </a:prstGeom>
          <a:noFill/>
          <a:ln w="9525">
            <a:noFill/>
            <a:miter lim="800000"/>
            <a:headEnd/>
            <a:tailEnd/>
          </a:ln>
        </p:spPr>
      </p:pic>
    </p:spTree>
    <p:extLst>
      <p:ext uri="{BB962C8B-B14F-4D97-AF65-F5344CB8AC3E}">
        <p14:creationId xmlns:p14="http://schemas.microsoft.com/office/powerpoint/2010/main" val="30519245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US" sz="3600" dirty="0" smtClean="0"/>
              <a:t>Making Better Choices</a:t>
            </a:r>
            <a:br>
              <a:rPr lang="en-US" sz="3600" dirty="0" smtClean="0"/>
            </a:br>
            <a:r>
              <a:rPr lang="en-CA" sz="3600" dirty="0"/>
              <a:t>Natalie Adams, City of </a:t>
            </a:r>
            <a:r>
              <a:rPr lang="en-CA" sz="3600" dirty="0" smtClean="0"/>
              <a:t>Mississauga’s 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1371600" y="2116899"/>
            <a:ext cx="9601200" cy="4484317"/>
          </a:xfrm>
        </p:spPr>
        <p:txBody>
          <a:bodyPr>
            <a:normAutofit lnSpcReduction="10000"/>
          </a:bodyPr>
          <a:lstStyle/>
          <a:p>
            <a:pPr marL="0" indent="0">
              <a:buNone/>
            </a:pPr>
            <a:r>
              <a:rPr lang="en-US" b="1" u="sng" dirty="0"/>
              <a:t>Policy Development &amp; Implementation </a:t>
            </a:r>
            <a:endParaRPr lang="en-US" b="1" u="sng" dirty="0" smtClean="0"/>
          </a:p>
          <a:p>
            <a:pPr marL="0" indent="0" algn="ctr">
              <a:buNone/>
            </a:pPr>
            <a:endParaRPr lang="en-US" u="sng" dirty="0"/>
          </a:p>
          <a:p>
            <a:pPr marL="0" lvl="0" indent="0">
              <a:buNone/>
            </a:pPr>
            <a:r>
              <a:rPr lang="en-US" dirty="0" smtClean="0"/>
              <a:t>2016 – </a:t>
            </a:r>
            <a:r>
              <a:rPr lang="en-US" dirty="0"/>
              <a:t>Stakeholder Engagement – explore the vision of Stakeholder (construction, social, environmental, and business sector) on Sustainable Procurement. Also, to support Mississauga advancement strategic priorities. Community and Consultant was put together and </a:t>
            </a:r>
          </a:p>
          <a:p>
            <a:pPr marL="0" indent="0">
              <a:buNone/>
            </a:pPr>
            <a:r>
              <a:rPr lang="en-US" dirty="0"/>
              <a:t> </a:t>
            </a:r>
          </a:p>
          <a:p>
            <a:pPr marL="0" lvl="0" indent="0">
              <a:buNone/>
            </a:pPr>
            <a:r>
              <a:rPr lang="en-US" dirty="0" smtClean="0"/>
              <a:t>2017 - </a:t>
            </a:r>
            <a:r>
              <a:rPr lang="en-US" dirty="0"/>
              <a:t>Policy Development/approval with hired designated Sustainable Procurement &amp; Implementation Coordinator to build Training and Communication Plan </a:t>
            </a:r>
          </a:p>
          <a:p>
            <a:pPr marL="0" indent="0">
              <a:buNone/>
            </a:pPr>
            <a:r>
              <a:rPr lang="en-US" dirty="0"/>
              <a:t> </a:t>
            </a:r>
          </a:p>
          <a:p>
            <a:pPr marL="0" lvl="0" indent="0">
              <a:buNone/>
            </a:pPr>
            <a:r>
              <a:rPr lang="en-US" dirty="0" smtClean="0"/>
              <a:t>2018 - </a:t>
            </a:r>
            <a:r>
              <a:rPr lang="en-US" dirty="0"/>
              <a:t>Piloting Sustainable Procurement Policy </a:t>
            </a:r>
          </a:p>
          <a:p>
            <a:pPr marL="0" indent="0">
              <a:buNone/>
            </a:pPr>
            <a:r>
              <a:rPr lang="en-US" dirty="0"/>
              <a:t> </a:t>
            </a:r>
          </a:p>
          <a:p>
            <a:endParaRPr lang="en-US" dirty="0"/>
          </a:p>
        </p:txBody>
      </p:sp>
    </p:spTree>
    <p:extLst>
      <p:ext uri="{BB962C8B-B14F-4D97-AF65-F5344CB8AC3E}">
        <p14:creationId xmlns:p14="http://schemas.microsoft.com/office/powerpoint/2010/main" val="2653372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r>
              <a:rPr lang="en-US" b="1" dirty="0"/>
              <a:t>Support City Priority </a:t>
            </a:r>
            <a:endParaRPr lang="en-US" dirty="0"/>
          </a:p>
          <a:p>
            <a:pPr marL="0" indent="0">
              <a:buNone/>
            </a:pPr>
            <a:r>
              <a:rPr lang="en-US" b="1" dirty="0"/>
              <a:t>Aligning the policy with </a:t>
            </a:r>
            <a:r>
              <a:rPr lang="en-US" b="1" dirty="0" smtClean="0"/>
              <a:t>already existing </a:t>
            </a:r>
            <a:r>
              <a:rPr lang="en-US" b="1" dirty="0"/>
              <a:t>strategic plans and policy </a:t>
            </a:r>
            <a:endParaRPr lang="en-US" dirty="0"/>
          </a:p>
          <a:p>
            <a:pPr marL="0" lvl="0" indent="0">
              <a:buNone/>
            </a:pPr>
            <a:r>
              <a:rPr lang="en-US" dirty="0" smtClean="0"/>
              <a:t>- Move </a:t>
            </a:r>
            <a:r>
              <a:rPr lang="en-US" dirty="0"/>
              <a:t>Belong Connect Prosper Green – attract business, maintain infrastructure, social procurement in a sustainable manner</a:t>
            </a:r>
          </a:p>
          <a:p>
            <a:pPr marL="0" lvl="0" indent="0">
              <a:buNone/>
            </a:pPr>
            <a:r>
              <a:rPr lang="en-US" dirty="0" smtClean="0"/>
              <a:t>- Living </a:t>
            </a:r>
            <a:r>
              <a:rPr lang="en-US" dirty="0"/>
              <a:t>Green </a:t>
            </a:r>
            <a:r>
              <a:rPr lang="en-US" dirty="0" smtClean="0"/>
              <a:t>Master </a:t>
            </a:r>
            <a:r>
              <a:rPr lang="en-US" dirty="0"/>
              <a:t>Plan – training and corporate priorities regarding purchasing</a:t>
            </a:r>
          </a:p>
          <a:p>
            <a:r>
              <a:rPr lang="en-US" b="1" dirty="0"/>
              <a:t>Supplier Code of Conduct – </a:t>
            </a:r>
            <a:r>
              <a:rPr lang="en-US" dirty="0"/>
              <a:t>assuring that any </a:t>
            </a:r>
            <a:r>
              <a:rPr lang="en-US" dirty="0" smtClean="0"/>
              <a:t>vendor’s work </a:t>
            </a:r>
            <a:r>
              <a:rPr lang="en-US" dirty="0"/>
              <a:t>meets the international label organization and minimum standards for ethical and responsible sourcing (such as force labor, child labor, nondiscrimination, health and safe work environment). </a:t>
            </a:r>
          </a:p>
          <a:p>
            <a:endParaRPr lang="en-US" dirty="0"/>
          </a:p>
        </p:txBody>
      </p:sp>
    </p:spTree>
    <p:extLst>
      <p:ext uri="{BB962C8B-B14F-4D97-AF65-F5344CB8AC3E}">
        <p14:creationId xmlns:p14="http://schemas.microsoft.com/office/powerpoint/2010/main" val="782275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r>
              <a:rPr lang="en-US" b="1" dirty="0"/>
              <a:t>Defining Sustainability </a:t>
            </a:r>
            <a:r>
              <a:rPr lang="en-US" b="1" dirty="0" smtClean="0"/>
              <a:t> </a:t>
            </a:r>
            <a:endParaRPr lang="en-US" dirty="0"/>
          </a:p>
          <a:p>
            <a:pPr marL="0" indent="0">
              <a:buNone/>
            </a:pPr>
            <a:r>
              <a:rPr lang="en-US" dirty="0"/>
              <a:t>Three Pillars: Environmental; Ethical; and Social </a:t>
            </a:r>
          </a:p>
          <a:p>
            <a:pPr marL="0" indent="0">
              <a:buNone/>
            </a:pPr>
            <a:r>
              <a:rPr lang="en-US" dirty="0"/>
              <a:t>Sustainable Procurement defined in the Policy Considering social and environmental factors in the procurement process, in addition to traditional factors such as price, quality and service.</a:t>
            </a:r>
          </a:p>
          <a:p>
            <a:pPr marL="0" indent="0">
              <a:buNone/>
            </a:pPr>
            <a:r>
              <a:rPr lang="en-US" dirty="0"/>
              <a:t>The Policy does not require or mandate any actions, rather reminds and ask for consideration </a:t>
            </a:r>
          </a:p>
          <a:p>
            <a:endParaRPr lang="en-US" dirty="0"/>
          </a:p>
        </p:txBody>
      </p:sp>
    </p:spTree>
    <p:extLst>
      <p:ext uri="{BB962C8B-B14F-4D97-AF65-F5344CB8AC3E}">
        <p14:creationId xmlns:p14="http://schemas.microsoft.com/office/powerpoint/2010/main" val="2441034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buNone/>
            </a:pPr>
            <a:r>
              <a:rPr lang="en-US" b="1" u="sng" dirty="0"/>
              <a:t>Environmental Aspects</a:t>
            </a:r>
            <a:r>
              <a:rPr lang="en-US" u="sng" dirty="0"/>
              <a:t> </a:t>
            </a:r>
            <a:r>
              <a:rPr lang="en-US" dirty="0" smtClean="0"/>
              <a:t> </a:t>
            </a:r>
            <a:endParaRPr lang="en-US" sz="1800" dirty="0"/>
          </a:p>
          <a:p>
            <a:r>
              <a:rPr lang="en-US" i="0" dirty="0" smtClean="0"/>
              <a:t>Reduce </a:t>
            </a:r>
            <a:r>
              <a:rPr lang="en-US" i="0" dirty="0"/>
              <a:t>material use and divert </a:t>
            </a:r>
            <a:r>
              <a:rPr lang="en-US" i="0" dirty="0" smtClean="0"/>
              <a:t>waste</a:t>
            </a:r>
            <a:endParaRPr lang="en-US" sz="1600" dirty="0"/>
          </a:p>
          <a:p>
            <a:r>
              <a:rPr lang="en-US" i="0" dirty="0" smtClean="0"/>
              <a:t>Use </a:t>
            </a:r>
            <a:r>
              <a:rPr lang="en-US" i="0" dirty="0"/>
              <a:t>energy efficiency </a:t>
            </a:r>
            <a:endParaRPr lang="en-US" sz="1600" dirty="0"/>
          </a:p>
          <a:p>
            <a:r>
              <a:rPr lang="en-US" i="0" dirty="0" smtClean="0"/>
              <a:t>Reduce </a:t>
            </a:r>
            <a:r>
              <a:rPr lang="en-US" i="0" dirty="0"/>
              <a:t>GHG emissions and air pollution </a:t>
            </a:r>
            <a:endParaRPr lang="en-US" sz="1600" dirty="0"/>
          </a:p>
          <a:p>
            <a:r>
              <a:rPr lang="en-US" i="0" dirty="0" smtClean="0"/>
              <a:t>Mitigate </a:t>
            </a:r>
            <a:r>
              <a:rPr lang="en-US" i="0" dirty="0"/>
              <a:t>climate change </a:t>
            </a:r>
            <a:endParaRPr lang="en-US" sz="1600" dirty="0"/>
          </a:p>
          <a:p>
            <a:r>
              <a:rPr lang="en-US" i="0" dirty="0" smtClean="0"/>
              <a:t>Conserve </a:t>
            </a:r>
            <a:r>
              <a:rPr lang="en-US" i="0" dirty="0"/>
              <a:t>water </a:t>
            </a:r>
            <a:endParaRPr lang="en-US" sz="1600" dirty="0"/>
          </a:p>
          <a:p>
            <a:r>
              <a:rPr lang="en-US" i="0" dirty="0" smtClean="0"/>
              <a:t>Reduce </a:t>
            </a:r>
            <a:r>
              <a:rPr lang="en-US" i="0" dirty="0"/>
              <a:t>toxins and hazardous chemicals </a:t>
            </a:r>
            <a:endParaRPr lang="en-US" sz="1600" dirty="0"/>
          </a:p>
          <a:p>
            <a:r>
              <a:rPr lang="en-US" i="0" dirty="0" smtClean="0"/>
              <a:t>Preserve </a:t>
            </a:r>
            <a:r>
              <a:rPr lang="en-US" i="0" dirty="0"/>
              <a:t>biodiversity and restore habitat </a:t>
            </a:r>
            <a:endParaRPr lang="en-US" sz="1600" i="0" dirty="0"/>
          </a:p>
          <a:p>
            <a:endParaRPr lang="en-US" dirty="0"/>
          </a:p>
        </p:txBody>
      </p:sp>
    </p:spTree>
    <p:extLst>
      <p:ext uri="{BB962C8B-B14F-4D97-AF65-F5344CB8AC3E}">
        <p14:creationId xmlns:p14="http://schemas.microsoft.com/office/powerpoint/2010/main" val="1038244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buNone/>
            </a:pPr>
            <a:r>
              <a:rPr lang="en-US" b="1" u="sng" dirty="0"/>
              <a:t>Ethical Aspects </a:t>
            </a:r>
            <a:endParaRPr lang="en-US" b="1" u="sng" dirty="0" smtClean="0"/>
          </a:p>
          <a:p>
            <a:pPr marL="0" indent="0">
              <a:buNone/>
            </a:pPr>
            <a:r>
              <a:rPr lang="en-US" b="1" dirty="0" smtClean="0"/>
              <a:t> </a:t>
            </a:r>
            <a:r>
              <a:rPr lang="en-US" dirty="0"/>
              <a:t>assure fair practices within production facilities</a:t>
            </a:r>
          </a:p>
          <a:p>
            <a:pPr lvl="0"/>
            <a:r>
              <a:rPr lang="en-US" dirty="0"/>
              <a:t>Human rights </a:t>
            </a:r>
          </a:p>
          <a:p>
            <a:pPr lvl="0"/>
            <a:r>
              <a:rPr lang="en-US" dirty="0"/>
              <a:t>Working conditions </a:t>
            </a:r>
          </a:p>
          <a:p>
            <a:pPr lvl="0"/>
            <a:r>
              <a:rPr lang="en-US" dirty="0"/>
              <a:t>Safety </a:t>
            </a:r>
            <a:endParaRPr lang="en-US" dirty="0" smtClean="0"/>
          </a:p>
          <a:p>
            <a:pPr lvl="0"/>
            <a:endParaRPr lang="en-US" dirty="0"/>
          </a:p>
          <a:p>
            <a:pPr marL="0" indent="0">
              <a:buNone/>
            </a:pPr>
            <a:r>
              <a:rPr lang="en-US" dirty="0"/>
              <a:t>This is assured by the Supplier Code of Conduct but some areas do need a third party verification </a:t>
            </a:r>
          </a:p>
          <a:p>
            <a:pPr marL="0" indent="0">
              <a:buNone/>
            </a:pPr>
            <a:endParaRPr lang="en-US" dirty="0"/>
          </a:p>
          <a:p>
            <a:endParaRPr lang="en-US" dirty="0"/>
          </a:p>
        </p:txBody>
      </p:sp>
    </p:spTree>
    <p:extLst>
      <p:ext uri="{BB962C8B-B14F-4D97-AF65-F5344CB8AC3E}">
        <p14:creationId xmlns:p14="http://schemas.microsoft.com/office/powerpoint/2010/main" val="1825589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marL="0" indent="0">
              <a:buNone/>
            </a:pPr>
            <a:r>
              <a:rPr lang="en-US" b="1" u="sng" dirty="0" smtClean="0"/>
              <a:t>Social </a:t>
            </a:r>
            <a:r>
              <a:rPr lang="en-US" b="1" u="sng" dirty="0"/>
              <a:t>Aspects</a:t>
            </a:r>
            <a:r>
              <a:rPr lang="en-US" u="sng" dirty="0"/>
              <a:t> </a:t>
            </a:r>
            <a:r>
              <a:rPr lang="en-US" u="sng" dirty="0" smtClean="0"/>
              <a:t> </a:t>
            </a:r>
          </a:p>
          <a:p>
            <a:pPr marL="0" indent="0">
              <a:buNone/>
            </a:pPr>
            <a:r>
              <a:rPr lang="en-US" dirty="0" smtClean="0"/>
              <a:t>improving </a:t>
            </a:r>
            <a:r>
              <a:rPr lang="en-US" dirty="0"/>
              <a:t>health and well-being of individuals within our community </a:t>
            </a:r>
            <a:endParaRPr lang="en-US" dirty="0" smtClean="0"/>
          </a:p>
          <a:p>
            <a:pPr marL="0" indent="0" algn="ctr">
              <a:buNone/>
            </a:pPr>
            <a:endParaRPr lang="en-US" dirty="0"/>
          </a:p>
          <a:p>
            <a:pPr lvl="0"/>
            <a:r>
              <a:rPr lang="en-US" dirty="0"/>
              <a:t>Employment opportunities – association of colleges or universities, training </a:t>
            </a:r>
            <a:r>
              <a:rPr lang="en-US" dirty="0" smtClean="0"/>
              <a:t>options </a:t>
            </a:r>
            <a:endParaRPr lang="en-US" dirty="0"/>
          </a:p>
          <a:p>
            <a:pPr lvl="0"/>
            <a:r>
              <a:rPr lang="en-US" dirty="0"/>
              <a:t>Skills and training </a:t>
            </a:r>
          </a:p>
          <a:p>
            <a:pPr lvl="0"/>
            <a:r>
              <a:rPr lang="en-US" dirty="0"/>
              <a:t>Social enterprises </a:t>
            </a:r>
          </a:p>
          <a:p>
            <a:r>
              <a:rPr lang="en-US" dirty="0"/>
              <a:t>Challenges – cannot prefer purchase based on geographical location </a:t>
            </a:r>
          </a:p>
          <a:p>
            <a:endParaRPr lang="en-US" dirty="0"/>
          </a:p>
        </p:txBody>
      </p:sp>
    </p:spTree>
    <p:extLst>
      <p:ext uri="{BB962C8B-B14F-4D97-AF65-F5344CB8AC3E}">
        <p14:creationId xmlns:p14="http://schemas.microsoft.com/office/powerpoint/2010/main" val="1436457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1371600" y="1954059"/>
            <a:ext cx="9601200" cy="4722313"/>
          </a:xfrm>
        </p:spPr>
        <p:txBody>
          <a:bodyPr>
            <a:normAutofit fontScale="85000" lnSpcReduction="20000"/>
          </a:bodyPr>
          <a:lstStyle/>
          <a:p>
            <a:pPr marL="0" indent="0">
              <a:buNone/>
            </a:pPr>
            <a:r>
              <a:rPr lang="en-US" b="1" u="sng" dirty="0"/>
              <a:t>Implementation Planning </a:t>
            </a:r>
            <a:r>
              <a:rPr lang="en-US" b="1" u="sng" dirty="0" smtClean="0"/>
              <a:t> </a:t>
            </a:r>
            <a:endParaRPr lang="en-US" u="sng" dirty="0"/>
          </a:p>
          <a:p>
            <a:r>
              <a:rPr lang="en-US" dirty="0"/>
              <a:t>3-year implementation plan (2018-2020)</a:t>
            </a:r>
          </a:p>
          <a:p>
            <a:r>
              <a:rPr lang="en-US" dirty="0"/>
              <a:t>3 goals (2020)</a:t>
            </a:r>
          </a:p>
          <a:p>
            <a:pPr marL="0" lvl="0" indent="0">
              <a:buNone/>
            </a:pPr>
            <a:r>
              <a:rPr lang="en-US" dirty="0" smtClean="0"/>
              <a:t>	Leadership</a:t>
            </a:r>
            <a:endParaRPr lang="en-US" dirty="0"/>
          </a:p>
          <a:p>
            <a:pPr marL="0" lvl="0" indent="0">
              <a:buNone/>
            </a:pPr>
            <a:r>
              <a:rPr lang="en-US" dirty="0" smtClean="0"/>
              <a:t>	Impacts </a:t>
            </a:r>
            <a:endParaRPr lang="en-US" dirty="0"/>
          </a:p>
          <a:p>
            <a:pPr marL="0" lvl="0" indent="0">
              <a:buNone/>
            </a:pPr>
            <a:r>
              <a:rPr lang="en-US" dirty="0" smtClean="0"/>
              <a:t>	Integration</a:t>
            </a:r>
            <a:endParaRPr lang="en-US" dirty="0"/>
          </a:p>
          <a:p>
            <a:r>
              <a:rPr lang="en-US" dirty="0"/>
              <a:t>6 objectives (2020)</a:t>
            </a:r>
          </a:p>
          <a:p>
            <a:pPr marL="0" lvl="0" indent="0">
              <a:buNone/>
            </a:pPr>
            <a:r>
              <a:rPr lang="en-US" dirty="0" smtClean="0"/>
              <a:t>	Build </a:t>
            </a:r>
            <a:r>
              <a:rPr lang="en-US" dirty="0"/>
              <a:t>Staff Capacity </a:t>
            </a:r>
          </a:p>
          <a:p>
            <a:pPr marL="0" lvl="0" indent="0">
              <a:buNone/>
            </a:pPr>
            <a:r>
              <a:rPr lang="en-US" dirty="0" smtClean="0"/>
              <a:t>	Implement </a:t>
            </a:r>
            <a:r>
              <a:rPr lang="en-US" dirty="0"/>
              <a:t>Tool &amp; Procedures</a:t>
            </a:r>
          </a:p>
          <a:p>
            <a:pPr marL="0" lvl="0" indent="0">
              <a:buNone/>
            </a:pPr>
            <a:r>
              <a:rPr lang="en-US" dirty="0" smtClean="0"/>
              <a:t>	Seize </a:t>
            </a:r>
            <a:r>
              <a:rPr lang="en-US" dirty="0"/>
              <a:t>High-impact Procurement Opportunities </a:t>
            </a:r>
          </a:p>
          <a:p>
            <a:pPr marL="0" lvl="0" indent="0">
              <a:buNone/>
            </a:pPr>
            <a:r>
              <a:rPr lang="en-US" dirty="0" smtClean="0"/>
              <a:t>	Perform </a:t>
            </a:r>
            <a:r>
              <a:rPr lang="en-US" dirty="0"/>
              <a:t>Routine Sustainable Procurement &amp; Quick Wins </a:t>
            </a:r>
          </a:p>
          <a:p>
            <a:pPr marL="0" lvl="0" indent="0">
              <a:buNone/>
            </a:pPr>
            <a:r>
              <a:rPr lang="en-US" dirty="0" smtClean="0"/>
              <a:t>	Cultivate </a:t>
            </a:r>
            <a:r>
              <a:rPr lang="en-US" dirty="0"/>
              <a:t>Stakeholder Relations </a:t>
            </a:r>
          </a:p>
          <a:p>
            <a:pPr marL="0" lvl="0" indent="0">
              <a:buNone/>
            </a:pPr>
            <a:r>
              <a:rPr lang="en-US" dirty="0" smtClean="0"/>
              <a:t>	Monitor </a:t>
            </a:r>
            <a:r>
              <a:rPr lang="en-US" dirty="0"/>
              <a:t>Evaluate, and Plan </a:t>
            </a:r>
          </a:p>
          <a:p>
            <a:endParaRPr lang="en-US" dirty="0"/>
          </a:p>
        </p:txBody>
      </p:sp>
    </p:spTree>
    <p:extLst>
      <p:ext uri="{BB962C8B-B14F-4D97-AF65-F5344CB8AC3E}">
        <p14:creationId xmlns:p14="http://schemas.microsoft.com/office/powerpoint/2010/main" val="793882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1371600" y="1954059"/>
            <a:ext cx="9601200" cy="4722313"/>
          </a:xfrm>
        </p:spPr>
        <p:txBody>
          <a:bodyPr>
            <a:normAutofit/>
          </a:bodyPr>
          <a:lstStyle/>
          <a:p>
            <a:pPr marL="0" indent="0">
              <a:buNone/>
            </a:pPr>
            <a:r>
              <a:rPr lang="en-US" b="1" u="sng" dirty="0"/>
              <a:t>Immediate Activation Steps </a:t>
            </a:r>
            <a:endParaRPr lang="en-US" u="sng" dirty="0"/>
          </a:p>
          <a:p>
            <a:pPr lvl="0"/>
            <a:r>
              <a:rPr lang="en-US" dirty="0"/>
              <a:t>Develop a Change Management &amp; Communication Plan </a:t>
            </a:r>
          </a:p>
          <a:p>
            <a:pPr lvl="0"/>
            <a:r>
              <a:rPr lang="en-US" dirty="0"/>
              <a:t>Implement the Supplier Code of Conduct (in medium and high value bids – more than </a:t>
            </a:r>
            <a:r>
              <a:rPr lang="en-US" dirty="0" smtClean="0"/>
              <a:t>$10K) </a:t>
            </a:r>
            <a:endParaRPr lang="en-US" dirty="0"/>
          </a:p>
          <a:p>
            <a:pPr lvl="0"/>
            <a:r>
              <a:rPr lang="en-US" dirty="0"/>
              <a:t>Provide Employee Training (five phases) </a:t>
            </a:r>
          </a:p>
          <a:p>
            <a:pPr lvl="0"/>
            <a:r>
              <a:rPr lang="en-US" dirty="0"/>
              <a:t>Identify Quick Win Sustainable Procurement to Test Approach </a:t>
            </a:r>
          </a:p>
          <a:p>
            <a:endParaRPr lang="en-US" dirty="0"/>
          </a:p>
        </p:txBody>
      </p:sp>
    </p:spTree>
    <p:extLst>
      <p:ext uri="{BB962C8B-B14F-4D97-AF65-F5344CB8AC3E}">
        <p14:creationId xmlns:p14="http://schemas.microsoft.com/office/powerpoint/2010/main" val="3669113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1371600" y="1954059"/>
            <a:ext cx="9601200" cy="4722313"/>
          </a:xfrm>
        </p:spPr>
        <p:txBody>
          <a:bodyPr>
            <a:normAutofit/>
          </a:bodyPr>
          <a:lstStyle/>
          <a:p>
            <a:pPr marL="0" indent="0">
              <a:buNone/>
            </a:pPr>
            <a:r>
              <a:rPr lang="en-US" b="1" u="sng" dirty="0"/>
              <a:t>Communication and Training </a:t>
            </a:r>
            <a:endParaRPr lang="en-US" b="1" u="sng" dirty="0" smtClean="0"/>
          </a:p>
          <a:p>
            <a:pPr marL="0" indent="0" algn="ctr">
              <a:buNone/>
            </a:pPr>
            <a:endParaRPr lang="en-US" u="sng" dirty="0"/>
          </a:p>
          <a:p>
            <a:pPr lvl="0"/>
            <a:r>
              <a:rPr lang="en-US" dirty="0"/>
              <a:t>Orienting – internal audience are aware of the Policy and how it relates to their role</a:t>
            </a:r>
          </a:p>
          <a:p>
            <a:pPr lvl="0"/>
            <a:r>
              <a:rPr lang="en-US" dirty="0"/>
              <a:t>Learning – showing actual tools, teaching about the value of green procurement </a:t>
            </a:r>
            <a:r>
              <a:rPr lang="en-US" dirty="0" smtClean="0"/>
              <a:t>to the Mississauga city, </a:t>
            </a:r>
            <a:r>
              <a:rPr lang="en-US" dirty="0"/>
              <a:t>helping creating a business case  </a:t>
            </a:r>
          </a:p>
          <a:p>
            <a:pPr lvl="0"/>
            <a:r>
              <a:rPr lang="en-US" dirty="0"/>
              <a:t>Practicing – activities and practices, applying criteria for upcoming procurement </a:t>
            </a:r>
          </a:p>
          <a:p>
            <a:pPr lvl="0"/>
            <a:r>
              <a:rPr lang="en-US" dirty="0"/>
              <a:t>Mastering </a:t>
            </a:r>
          </a:p>
          <a:p>
            <a:pPr lvl="0"/>
            <a:r>
              <a:rPr lang="en-US" dirty="0"/>
              <a:t>Maintaining </a:t>
            </a:r>
            <a:endParaRPr lang="en-US" dirty="0" smtClean="0"/>
          </a:p>
          <a:p>
            <a:pPr lvl="0"/>
            <a:endParaRPr lang="en-US" dirty="0"/>
          </a:p>
          <a:p>
            <a:pPr marL="0" indent="0">
              <a:buNone/>
            </a:pPr>
            <a:r>
              <a:rPr lang="en-US" dirty="0"/>
              <a:t>*building a webinar </a:t>
            </a:r>
          </a:p>
        </p:txBody>
      </p:sp>
    </p:spTree>
    <p:extLst>
      <p:ext uri="{BB962C8B-B14F-4D97-AF65-F5344CB8AC3E}">
        <p14:creationId xmlns:p14="http://schemas.microsoft.com/office/powerpoint/2010/main" val="1405346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1371600" y="1954059"/>
            <a:ext cx="9601200" cy="4722313"/>
          </a:xfrm>
        </p:spPr>
        <p:txBody>
          <a:bodyPr>
            <a:normAutofit/>
          </a:bodyPr>
          <a:lstStyle/>
          <a:p>
            <a:pPr marL="0" indent="0">
              <a:buNone/>
            </a:pPr>
            <a:r>
              <a:rPr lang="en-US" b="1" u="sng" dirty="0"/>
              <a:t>Progress on 2020 </a:t>
            </a:r>
            <a:endParaRPr lang="en-US" sz="1800" u="sng" dirty="0"/>
          </a:p>
          <a:p>
            <a:pPr lvl="0"/>
            <a:r>
              <a:rPr lang="en-US" dirty="0"/>
              <a:t>Leadership </a:t>
            </a:r>
            <a:endParaRPr lang="en-US" sz="1800" dirty="0"/>
          </a:p>
          <a:p>
            <a:pPr lvl="1"/>
            <a:r>
              <a:rPr lang="en-US" i="0" dirty="0"/>
              <a:t>Phase 1 – Introduction </a:t>
            </a:r>
            <a:endParaRPr lang="en-US" sz="1800" i="0" dirty="0"/>
          </a:p>
          <a:p>
            <a:pPr lvl="1"/>
            <a:r>
              <a:rPr lang="en-US" i="0" dirty="0"/>
              <a:t>Phase 2 – Implementation </a:t>
            </a:r>
            <a:endParaRPr lang="en-US" sz="1800" i="0" dirty="0"/>
          </a:p>
          <a:p>
            <a:pPr lvl="0"/>
            <a:r>
              <a:rPr lang="en-US" dirty="0"/>
              <a:t>Impacts – achieved measured improvements as a result of procurement activities </a:t>
            </a:r>
            <a:endParaRPr lang="en-US" sz="1800" dirty="0"/>
          </a:p>
          <a:p>
            <a:pPr lvl="1"/>
            <a:r>
              <a:rPr lang="en-US" i="0" dirty="0"/>
              <a:t>Fairtrade coffee</a:t>
            </a:r>
            <a:endParaRPr lang="en-US" sz="1800" i="0" dirty="0"/>
          </a:p>
          <a:p>
            <a:pPr lvl="1"/>
            <a:r>
              <a:rPr lang="en-US" i="0" dirty="0"/>
              <a:t>70% Green Products of Office Supplies </a:t>
            </a:r>
            <a:endParaRPr lang="en-US" sz="1800" i="0" dirty="0"/>
          </a:p>
          <a:p>
            <a:pPr lvl="1"/>
            <a:r>
              <a:rPr lang="en-US" i="0" dirty="0"/>
              <a:t>10% Cleaning Contract with Cleaning Industry Management Standard  </a:t>
            </a:r>
            <a:endParaRPr lang="en-US" sz="1800" i="0" dirty="0"/>
          </a:p>
          <a:p>
            <a:pPr marL="0" indent="0">
              <a:buNone/>
            </a:pPr>
            <a:endParaRPr lang="en-US" sz="1800" dirty="0"/>
          </a:p>
          <a:p>
            <a:pPr lvl="0"/>
            <a:endParaRPr lang="en-US" sz="1800" dirty="0"/>
          </a:p>
          <a:p>
            <a:pPr marL="0" indent="0" algn="ctr">
              <a:buNone/>
            </a:pPr>
            <a:endParaRPr lang="en-US" dirty="0"/>
          </a:p>
        </p:txBody>
      </p:sp>
    </p:spTree>
    <p:extLst>
      <p:ext uri="{BB962C8B-B14F-4D97-AF65-F5344CB8AC3E}">
        <p14:creationId xmlns:p14="http://schemas.microsoft.com/office/powerpoint/2010/main" val="3387800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t>
            </a:r>
            <a:endParaRPr lang="en-US" dirty="0"/>
          </a:p>
        </p:txBody>
      </p:sp>
      <p:sp>
        <p:nvSpPr>
          <p:cNvPr id="3" name="Content Placeholder 2"/>
          <p:cNvSpPr>
            <a:spLocks noGrp="1"/>
          </p:cNvSpPr>
          <p:nvPr>
            <p:ph idx="1"/>
          </p:nvPr>
        </p:nvSpPr>
        <p:spPr/>
        <p:txBody>
          <a:bodyPr/>
          <a:lstStyle/>
          <a:p>
            <a:pPr marL="457200" indent="-457200">
              <a:buAutoNum type="arabicPeriod"/>
            </a:pPr>
            <a:r>
              <a:rPr lang="en-CA" dirty="0" smtClean="0"/>
              <a:t>Trisha </a:t>
            </a:r>
            <a:r>
              <a:rPr lang="en-CA" dirty="0"/>
              <a:t>Henderson, </a:t>
            </a:r>
            <a:r>
              <a:rPr lang="en-CA" dirty="0">
                <a:hlinkClick r:id="rId2"/>
              </a:rPr>
              <a:t>Town of Oakville Green Procurement Actions and </a:t>
            </a:r>
            <a:r>
              <a:rPr lang="en-CA" dirty="0" smtClean="0">
                <a:hlinkClick r:id="rId2"/>
              </a:rPr>
              <a:t>Update</a:t>
            </a:r>
            <a:endParaRPr lang="en-CA" dirty="0" smtClean="0"/>
          </a:p>
          <a:p>
            <a:pPr marL="0" indent="0">
              <a:buNone/>
            </a:pPr>
            <a:endParaRPr lang="en-CA" dirty="0" smtClean="0"/>
          </a:p>
          <a:p>
            <a:pPr marL="0" indent="0">
              <a:buNone/>
            </a:pPr>
            <a:r>
              <a:rPr lang="en-CA" dirty="0"/>
              <a:t> </a:t>
            </a:r>
            <a:r>
              <a:rPr lang="en-US" dirty="0"/>
              <a:t/>
            </a:r>
            <a:br>
              <a:rPr lang="en-US" dirty="0"/>
            </a:br>
            <a:r>
              <a:rPr lang="en-US" dirty="0" smtClean="0"/>
              <a:t>2. </a:t>
            </a:r>
            <a:r>
              <a:rPr lang="en-CA" dirty="0"/>
              <a:t>Natalie Adams, </a:t>
            </a:r>
            <a:r>
              <a:rPr lang="en-CA" dirty="0">
                <a:hlinkClick r:id="rId3"/>
              </a:rPr>
              <a:t>City of Mississauga Green Procurement Actions and Update </a:t>
            </a:r>
            <a:endParaRPr lang="en-US" dirty="0"/>
          </a:p>
        </p:txBody>
      </p:sp>
    </p:spTree>
    <p:extLst>
      <p:ext uri="{BB962C8B-B14F-4D97-AF65-F5344CB8AC3E}">
        <p14:creationId xmlns:p14="http://schemas.microsoft.com/office/powerpoint/2010/main" val="1772314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1371600" y="1954059"/>
            <a:ext cx="9601200" cy="4722313"/>
          </a:xfrm>
        </p:spPr>
        <p:txBody>
          <a:bodyPr>
            <a:normAutofit/>
          </a:bodyPr>
          <a:lstStyle/>
          <a:p>
            <a:pPr marL="0" indent="0">
              <a:buNone/>
            </a:pPr>
            <a:r>
              <a:rPr lang="en-US" b="1" u="sng" dirty="0"/>
              <a:t>Progress on 2020 </a:t>
            </a:r>
            <a:endParaRPr lang="en-US" sz="1800" dirty="0"/>
          </a:p>
          <a:p>
            <a:pPr lvl="0"/>
            <a:r>
              <a:rPr lang="en-US" dirty="0"/>
              <a:t>Integration - “How do the contact members and contractors know it’s sustainable? “ </a:t>
            </a:r>
            <a:endParaRPr lang="en-US" sz="1800" dirty="0"/>
          </a:p>
          <a:p>
            <a:pPr marL="0" indent="0">
              <a:buNone/>
            </a:pPr>
            <a:r>
              <a:rPr lang="en-US" dirty="0"/>
              <a:t> </a:t>
            </a:r>
            <a:r>
              <a:rPr lang="en-US" dirty="0" smtClean="0"/>
              <a:t>         -  Industry guidelines and assessment tools </a:t>
            </a:r>
            <a:r>
              <a:rPr lang="en-US" sz="1800" dirty="0" smtClean="0"/>
              <a:t>| </a:t>
            </a:r>
            <a:r>
              <a:rPr lang="en-US" dirty="0" smtClean="0"/>
              <a:t>Supplier/brand claims and disclosure |</a:t>
            </a:r>
            <a:r>
              <a:rPr lang="en-US" sz="1800" dirty="0" smtClean="0"/>
              <a:t> </a:t>
            </a:r>
            <a:r>
              <a:rPr lang="en-US" dirty="0" smtClean="0"/>
              <a:t>Independent third party verification/certification </a:t>
            </a:r>
            <a:endParaRPr lang="en-US" sz="1800" dirty="0" smtClean="0"/>
          </a:p>
          <a:p>
            <a:pPr lvl="0"/>
            <a:r>
              <a:rPr lang="en-US" dirty="0" smtClean="0"/>
              <a:t>Our </a:t>
            </a:r>
            <a:r>
              <a:rPr lang="en-US" dirty="0"/>
              <a:t>own verification process – </a:t>
            </a:r>
            <a:endParaRPr lang="en-US" sz="1800" dirty="0"/>
          </a:p>
          <a:p>
            <a:pPr lvl="1"/>
            <a:r>
              <a:rPr lang="en-US" i="0" dirty="0"/>
              <a:t>Sustainable Procurement Trifecta  </a:t>
            </a:r>
            <a:endParaRPr lang="en-US" i="0" dirty="0" smtClean="0"/>
          </a:p>
          <a:p>
            <a:pPr lvl="1"/>
            <a:endParaRPr lang="en-US" sz="1800" i="0" dirty="0" smtClean="0"/>
          </a:p>
          <a:p>
            <a:pPr lvl="1"/>
            <a:endParaRPr lang="en-US" sz="1800" i="0" dirty="0"/>
          </a:p>
          <a:p>
            <a:pPr lvl="1"/>
            <a:endParaRPr lang="en-US" sz="1800" i="0" dirty="0"/>
          </a:p>
          <a:p>
            <a:pPr lvl="1"/>
            <a:endParaRPr lang="en-US" sz="1800" i="0" dirty="0" smtClean="0"/>
          </a:p>
          <a:p>
            <a:pPr lvl="1"/>
            <a:endParaRPr lang="en-US" sz="1800" i="0" dirty="0"/>
          </a:p>
          <a:p>
            <a:pPr lvl="1"/>
            <a:r>
              <a:rPr lang="en-US" i="0" dirty="0"/>
              <a:t>Supplier Leadership Questionnaire – (</a:t>
            </a:r>
            <a:r>
              <a:rPr lang="en-US" i="0" dirty="0" err="1"/>
              <a:t>ex.“How</a:t>
            </a:r>
            <a:r>
              <a:rPr lang="en-US" i="0" dirty="0"/>
              <a:t> sustainable the vendor is?” )</a:t>
            </a:r>
            <a:endParaRPr lang="en-US" sz="1800" i="0" dirty="0"/>
          </a:p>
          <a:p>
            <a:pPr lvl="0"/>
            <a:endParaRPr lang="en-US" sz="1800" dirty="0"/>
          </a:p>
          <a:p>
            <a:pPr marL="0" indent="0" algn="ctr">
              <a:buNone/>
            </a:pPr>
            <a:endParaRPr lang="en-US" dirty="0"/>
          </a:p>
        </p:txBody>
      </p:sp>
      <p:pic>
        <p:nvPicPr>
          <p:cNvPr id="3" name="Picture 2"/>
          <p:cNvPicPr>
            <a:picLocks noChangeAspect="1"/>
          </p:cNvPicPr>
          <p:nvPr/>
        </p:nvPicPr>
        <p:blipFill>
          <a:blip r:embed="rId2"/>
          <a:stretch>
            <a:fillRect/>
          </a:stretch>
        </p:blipFill>
        <p:spPr>
          <a:xfrm>
            <a:off x="6826232" y="3929802"/>
            <a:ext cx="3194590" cy="1944904"/>
          </a:xfrm>
          <a:prstGeom prst="rect">
            <a:avLst/>
          </a:prstGeom>
        </p:spPr>
      </p:pic>
    </p:spTree>
    <p:extLst>
      <p:ext uri="{BB962C8B-B14F-4D97-AF65-F5344CB8AC3E}">
        <p14:creationId xmlns:p14="http://schemas.microsoft.com/office/powerpoint/2010/main" val="3809169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CA" sz="3600" dirty="0" smtClean="0"/>
              <a:t>City </a:t>
            </a:r>
            <a:r>
              <a:rPr lang="en-CA" sz="3600" dirty="0"/>
              <a:t>of </a:t>
            </a:r>
            <a:r>
              <a:rPr lang="en-CA" sz="3600" dirty="0" smtClean="0"/>
              <a:t>Mississauga’s </a:t>
            </a:r>
            <a:br>
              <a:rPr lang="en-CA" sz="3600" dirty="0" smtClean="0"/>
            </a:br>
            <a:r>
              <a:rPr lang="en-CA" sz="3600" dirty="0" smtClean="0"/>
              <a:t>Sustainable Procurement Initiative Actions </a:t>
            </a:r>
            <a:r>
              <a:rPr lang="en-CA" sz="3600" dirty="0"/>
              <a:t>and Update</a:t>
            </a:r>
            <a:endParaRPr lang="en-US" sz="3600"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1371600" y="1954059"/>
            <a:ext cx="9601200" cy="4722313"/>
          </a:xfrm>
        </p:spPr>
        <p:txBody>
          <a:bodyPr>
            <a:normAutofit/>
          </a:bodyPr>
          <a:lstStyle/>
          <a:p>
            <a:pPr marL="0" indent="0">
              <a:buNone/>
            </a:pPr>
            <a:r>
              <a:rPr lang="en-US" b="1" u="sng" dirty="0" smtClean="0"/>
              <a:t>What’s </a:t>
            </a:r>
            <a:r>
              <a:rPr lang="en-US" b="1" u="sng" dirty="0"/>
              <a:t>Next </a:t>
            </a:r>
            <a:endParaRPr lang="en-US" u="sng" dirty="0"/>
          </a:p>
          <a:p>
            <a:pPr lvl="0"/>
            <a:r>
              <a:rPr lang="en-US" dirty="0"/>
              <a:t>Phase 3 Training – Practicing and Mastering </a:t>
            </a:r>
          </a:p>
          <a:p>
            <a:pPr lvl="0"/>
            <a:r>
              <a:rPr lang="en-US" dirty="0"/>
              <a:t>Supplier Engagement Forums </a:t>
            </a:r>
          </a:p>
          <a:p>
            <a:pPr lvl="0"/>
            <a:r>
              <a:rPr lang="en-US" dirty="0"/>
              <a:t>Measuring impacts with KPI’s </a:t>
            </a:r>
          </a:p>
          <a:p>
            <a:pPr marL="0" indent="0">
              <a:buNone/>
            </a:pPr>
            <a:r>
              <a:rPr lang="en-US" dirty="0"/>
              <a:t> </a:t>
            </a:r>
          </a:p>
          <a:p>
            <a:pPr marL="0" indent="0">
              <a:buNone/>
            </a:pPr>
            <a:r>
              <a:rPr lang="en-US" b="1" u="sng" dirty="0" smtClean="0"/>
              <a:t>Vision of Success </a:t>
            </a:r>
            <a:endParaRPr lang="en-US" u="sng" dirty="0"/>
          </a:p>
          <a:p>
            <a:pPr lvl="0"/>
            <a:r>
              <a:rPr lang="en-US" dirty="0"/>
              <a:t>Staff aware of sustainability impacts/opportunities </a:t>
            </a:r>
          </a:p>
          <a:p>
            <a:pPr lvl="0"/>
            <a:r>
              <a:rPr lang="en-US" dirty="0"/>
              <a:t>Sustainability considered/embedded in City bids </a:t>
            </a:r>
          </a:p>
          <a:p>
            <a:pPr lvl="0"/>
            <a:r>
              <a:rPr lang="en-US" dirty="0"/>
              <a:t>Supplier engaged in solutions &amp; innovation </a:t>
            </a:r>
          </a:p>
          <a:p>
            <a:pPr lvl="0"/>
            <a:r>
              <a:rPr lang="en-US" dirty="0"/>
              <a:t>Measurable results and success stories </a:t>
            </a:r>
          </a:p>
          <a:p>
            <a:pPr lvl="0"/>
            <a:endParaRPr lang="en-US" sz="1800" dirty="0"/>
          </a:p>
          <a:p>
            <a:pPr marL="0" indent="0" algn="ctr">
              <a:buNone/>
            </a:pPr>
            <a:endParaRPr lang="en-US" dirty="0"/>
          </a:p>
        </p:txBody>
      </p:sp>
    </p:spTree>
    <p:extLst>
      <p:ext uri="{BB962C8B-B14F-4D97-AF65-F5344CB8AC3E}">
        <p14:creationId xmlns:p14="http://schemas.microsoft.com/office/powerpoint/2010/main" val="42343025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US" sz="3600" dirty="0" smtClean="0"/>
              <a:t>Discussion</a:t>
            </a:r>
            <a:endParaRPr lang="en-US" sz="3600" dirty="0"/>
          </a:p>
        </p:txBody>
      </p:sp>
      <p:cxnSp>
        <p:nvCxnSpPr>
          <p:cNvPr id="5" name="Straight Connector 4"/>
          <p:cNvCxnSpPr/>
          <p:nvPr/>
        </p:nvCxnSpPr>
        <p:spPr>
          <a:xfrm>
            <a:off x="1371600" y="1090633"/>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270000" y="1816101"/>
            <a:ext cx="10337800" cy="4051300"/>
          </a:xfrm>
        </p:spPr>
        <p:txBody>
          <a:bodyPr>
            <a:normAutofit/>
          </a:bodyPr>
          <a:lstStyle/>
          <a:p>
            <a:pPr marL="0" indent="0">
              <a:buNone/>
            </a:pPr>
            <a:endParaRPr lang="en-US" dirty="0"/>
          </a:p>
          <a:p>
            <a:pPr marL="0" lvl="0" indent="0">
              <a:buNone/>
            </a:pPr>
            <a:r>
              <a:rPr lang="en-US" dirty="0" smtClean="0"/>
              <a:t>1. How </a:t>
            </a:r>
            <a:r>
              <a:rPr lang="en-US" dirty="0"/>
              <a:t>much of percentage of time was allocated to the sustainable component of the job? </a:t>
            </a:r>
          </a:p>
          <a:p>
            <a:r>
              <a:rPr lang="en-US" dirty="0"/>
              <a:t>Mississauga: 100% </a:t>
            </a:r>
          </a:p>
          <a:p>
            <a:r>
              <a:rPr lang="en-US" dirty="0"/>
              <a:t>Oakville: 40% </a:t>
            </a:r>
          </a:p>
          <a:p>
            <a:endParaRPr lang="en-US" dirty="0"/>
          </a:p>
          <a:p>
            <a:pPr marL="0" lvl="0" indent="0">
              <a:buNone/>
            </a:pPr>
            <a:r>
              <a:rPr lang="en-US" dirty="0" smtClean="0"/>
              <a:t>2. What </a:t>
            </a:r>
            <a:r>
              <a:rPr lang="en-US" dirty="0"/>
              <a:t>does the vendors has to show for pre approval/to get recognized as a green vendor? </a:t>
            </a:r>
          </a:p>
          <a:p>
            <a:r>
              <a:rPr lang="en-US" dirty="0" smtClean="0"/>
              <a:t>M: </a:t>
            </a:r>
            <a:r>
              <a:rPr lang="en-US" dirty="0"/>
              <a:t>based on a score (10 points), sign Supplier Code of Conduct </a:t>
            </a:r>
          </a:p>
          <a:p>
            <a:r>
              <a:rPr lang="en-US" dirty="0" smtClean="0"/>
              <a:t>O: </a:t>
            </a:r>
            <a:r>
              <a:rPr lang="en-US" dirty="0"/>
              <a:t>- it is a check list, providing certifications, and reviewed afterwards, and score based</a:t>
            </a:r>
          </a:p>
          <a:p>
            <a:endParaRPr lang="en-US" dirty="0"/>
          </a:p>
        </p:txBody>
      </p:sp>
    </p:spTree>
    <p:extLst>
      <p:ext uri="{BB962C8B-B14F-4D97-AF65-F5344CB8AC3E}">
        <p14:creationId xmlns:p14="http://schemas.microsoft.com/office/powerpoint/2010/main" val="32194027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US" sz="3600" dirty="0" smtClean="0"/>
              <a:t>Discussion</a:t>
            </a:r>
            <a:endParaRPr lang="en-US" sz="3600" dirty="0"/>
          </a:p>
        </p:txBody>
      </p:sp>
      <p:cxnSp>
        <p:nvCxnSpPr>
          <p:cNvPr id="5" name="Straight Connector 4"/>
          <p:cNvCxnSpPr/>
          <p:nvPr/>
        </p:nvCxnSpPr>
        <p:spPr>
          <a:xfrm>
            <a:off x="1371600" y="962503"/>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371600" y="1638300"/>
            <a:ext cx="10325100" cy="4229100"/>
          </a:xfrm>
        </p:spPr>
        <p:txBody>
          <a:bodyPr>
            <a:normAutofit lnSpcReduction="10000"/>
          </a:bodyPr>
          <a:lstStyle/>
          <a:p>
            <a:pPr marL="0" lvl="0" indent="0">
              <a:buNone/>
            </a:pPr>
            <a:endParaRPr lang="en-US" dirty="0"/>
          </a:p>
          <a:p>
            <a:pPr marL="0" lvl="0" indent="0">
              <a:buNone/>
            </a:pPr>
            <a:r>
              <a:rPr lang="en-US" dirty="0" smtClean="0"/>
              <a:t>3. How </a:t>
            </a:r>
            <a:r>
              <a:rPr lang="en-US" dirty="0"/>
              <a:t>the life-cycle cost is embedded into the sustainable procurement in order to make the connection of </a:t>
            </a:r>
            <a:r>
              <a:rPr lang="en-US" dirty="0" smtClean="0"/>
              <a:t>sustainable and </a:t>
            </a:r>
            <a:r>
              <a:rPr lang="en-US" dirty="0"/>
              <a:t>financial </a:t>
            </a:r>
            <a:r>
              <a:rPr lang="en-US" dirty="0" smtClean="0"/>
              <a:t>feasibility?  </a:t>
            </a:r>
            <a:endParaRPr lang="en-US" dirty="0"/>
          </a:p>
          <a:p>
            <a:r>
              <a:rPr lang="en-US" dirty="0"/>
              <a:t>M: </a:t>
            </a:r>
            <a:r>
              <a:rPr lang="en-US" dirty="0" smtClean="0"/>
              <a:t>Getting the </a:t>
            </a:r>
            <a:r>
              <a:rPr lang="en-US" dirty="0"/>
              <a:t>total cost (ex. Fleet – price+ fuel efficiency over 10 years – to evaluate the vehicle) </a:t>
            </a:r>
            <a:endParaRPr lang="en-US" dirty="0" smtClean="0"/>
          </a:p>
          <a:p>
            <a:r>
              <a:rPr lang="en-US" dirty="0"/>
              <a:t>O:  Buildings and Fleets are more easily to justify. Otherwise </a:t>
            </a:r>
            <a:r>
              <a:rPr lang="en-US" dirty="0" smtClean="0"/>
              <a:t>it is a </a:t>
            </a:r>
            <a:r>
              <a:rPr lang="en-US" dirty="0"/>
              <a:t>challenge with </a:t>
            </a:r>
            <a:r>
              <a:rPr lang="en-US" dirty="0" smtClean="0"/>
              <a:t>smaller purchases</a:t>
            </a:r>
            <a:endParaRPr lang="en-US" dirty="0"/>
          </a:p>
          <a:p>
            <a:pPr marL="0" lvl="0" indent="0">
              <a:buNone/>
            </a:pPr>
            <a:r>
              <a:rPr lang="en-US" dirty="0" smtClean="0"/>
              <a:t>4., In </a:t>
            </a:r>
            <a:r>
              <a:rPr lang="en-US" dirty="0"/>
              <a:t>regards to measurements – are there any other area (except Office supply) where the vendor/supplier is providing measurements? </a:t>
            </a:r>
          </a:p>
          <a:p>
            <a:r>
              <a:rPr lang="en-US" dirty="0" smtClean="0"/>
              <a:t>The </a:t>
            </a:r>
            <a:r>
              <a:rPr lang="en-US" dirty="0"/>
              <a:t>first priority </a:t>
            </a:r>
            <a:r>
              <a:rPr lang="en-US" dirty="0" smtClean="0"/>
              <a:t>is to </a:t>
            </a:r>
            <a:r>
              <a:rPr lang="en-US" dirty="0"/>
              <a:t>find out how to get </a:t>
            </a:r>
            <a:r>
              <a:rPr lang="en-US" dirty="0" err="1" smtClean="0"/>
              <a:t>measurables</a:t>
            </a:r>
            <a:r>
              <a:rPr lang="en-US" dirty="0" smtClean="0"/>
              <a:t> </a:t>
            </a:r>
            <a:r>
              <a:rPr lang="en-US" dirty="0"/>
              <a:t>with the vendors/suppliers and improve further, rather than take it on internally as it is difficult to do tracking and monitoring. </a:t>
            </a:r>
          </a:p>
          <a:p>
            <a:endParaRPr lang="en-US" dirty="0"/>
          </a:p>
          <a:p>
            <a:pPr marL="0" lvl="0" indent="0">
              <a:buNone/>
            </a:pPr>
            <a:endParaRPr lang="en-US" dirty="0"/>
          </a:p>
        </p:txBody>
      </p:sp>
    </p:spTree>
    <p:extLst>
      <p:ext uri="{BB962C8B-B14F-4D97-AF65-F5344CB8AC3E}">
        <p14:creationId xmlns:p14="http://schemas.microsoft.com/office/powerpoint/2010/main" val="276166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US" sz="3600" dirty="0" smtClean="0"/>
              <a:t>Discussion</a:t>
            </a:r>
            <a:endParaRPr lang="en-US" sz="3600" dirty="0"/>
          </a:p>
        </p:txBody>
      </p:sp>
      <p:cxnSp>
        <p:nvCxnSpPr>
          <p:cNvPr id="5" name="Straight Connector 4"/>
          <p:cNvCxnSpPr/>
          <p:nvPr/>
        </p:nvCxnSpPr>
        <p:spPr>
          <a:xfrm>
            <a:off x="1466937" y="1077759"/>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371600" y="1485900"/>
            <a:ext cx="10185400" cy="4381500"/>
          </a:xfrm>
        </p:spPr>
        <p:txBody>
          <a:bodyPr>
            <a:normAutofit/>
          </a:bodyPr>
          <a:lstStyle/>
          <a:p>
            <a:pPr marL="0" lvl="0" indent="0">
              <a:buNone/>
            </a:pPr>
            <a:endParaRPr lang="en-US" dirty="0"/>
          </a:p>
          <a:p>
            <a:pPr marL="0" lvl="0" indent="0">
              <a:buNone/>
            </a:pPr>
            <a:r>
              <a:rPr lang="en-US" dirty="0" smtClean="0"/>
              <a:t>5. What </a:t>
            </a:r>
            <a:r>
              <a:rPr lang="en-US" dirty="0"/>
              <a:t>kind of criteria do you use to determine where you should meet data requirement or allocate points to requirement?  Or there is a policy? </a:t>
            </a:r>
          </a:p>
          <a:p>
            <a:r>
              <a:rPr lang="en-US" dirty="0"/>
              <a:t>M: It depends! </a:t>
            </a:r>
            <a:r>
              <a:rPr lang="en-US" dirty="0" smtClean="0"/>
              <a:t>Proposals </a:t>
            </a:r>
            <a:r>
              <a:rPr lang="en-US" dirty="0"/>
              <a:t>allows to evaluate the solution and price where you can make requirements mandatory or worth points. </a:t>
            </a:r>
          </a:p>
          <a:p>
            <a:r>
              <a:rPr lang="en-US" dirty="0"/>
              <a:t>O: we created: 5 requirements/wish </a:t>
            </a:r>
            <a:r>
              <a:rPr lang="en-US" dirty="0" smtClean="0"/>
              <a:t>list</a:t>
            </a:r>
          </a:p>
          <a:p>
            <a:endParaRPr lang="en-US" dirty="0"/>
          </a:p>
          <a:p>
            <a:pPr marL="0" lvl="0" indent="0">
              <a:buNone/>
            </a:pPr>
            <a:r>
              <a:rPr lang="en-US" dirty="0" smtClean="0"/>
              <a:t>6. Is </a:t>
            </a:r>
            <a:r>
              <a:rPr lang="en-US" dirty="0"/>
              <a:t>it possible to replicate Toronto Junk Program to share some oversupply materials? </a:t>
            </a:r>
          </a:p>
          <a:p>
            <a:r>
              <a:rPr lang="en-US" dirty="0"/>
              <a:t>Yes. There </a:t>
            </a:r>
            <a:r>
              <a:rPr lang="en-US" dirty="0" smtClean="0"/>
              <a:t>is also an </a:t>
            </a:r>
            <a:r>
              <a:rPr lang="en-US" dirty="0"/>
              <a:t>internal way of relocating needed </a:t>
            </a:r>
            <a:r>
              <a:rPr lang="en-US" dirty="0" smtClean="0"/>
              <a:t>materials. </a:t>
            </a:r>
            <a:endParaRPr lang="en-US" dirty="0"/>
          </a:p>
          <a:p>
            <a:pPr marL="0" lvl="0" indent="0">
              <a:buNone/>
            </a:pPr>
            <a:endParaRPr lang="en-US" dirty="0"/>
          </a:p>
        </p:txBody>
      </p:sp>
    </p:spTree>
    <p:extLst>
      <p:ext uri="{BB962C8B-B14F-4D97-AF65-F5344CB8AC3E}">
        <p14:creationId xmlns:p14="http://schemas.microsoft.com/office/powerpoint/2010/main" val="2334565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4"/>
            <a:ext cx="9663830" cy="1756775"/>
          </a:xfrm>
        </p:spPr>
        <p:txBody>
          <a:bodyPr>
            <a:noAutofit/>
          </a:bodyPr>
          <a:lstStyle/>
          <a:p>
            <a:r>
              <a:rPr lang="en-US" sz="3600" dirty="0" smtClean="0"/>
              <a:t>Discussion</a:t>
            </a:r>
            <a:endParaRPr lang="en-US" sz="3600" dirty="0"/>
          </a:p>
        </p:txBody>
      </p:sp>
      <p:cxnSp>
        <p:nvCxnSpPr>
          <p:cNvPr id="5" name="Straight Connector 4"/>
          <p:cNvCxnSpPr/>
          <p:nvPr/>
        </p:nvCxnSpPr>
        <p:spPr>
          <a:xfrm>
            <a:off x="1505037" y="1077759"/>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1371600" y="1739900"/>
            <a:ext cx="10147300" cy="4127500"/>
          </a:xfrm>
        </p:spPr>
        <p:txBody>
          <a:bodyPr>
            <a:normAutofit/>
          </a:bodyPr>
          <a:lstStyle/>
          <a:p>
            <a:pPr marL="0" indent="0">
              <a:lnSpc>
                <a:spcPct val="107000"/>
              </a:lnSpc>
              <a:spcAft>
                <a:spcPts val="800"/>
              </a:spcAft>
              <a:buNone/>
            </a:pPr>
            <a:r>
              <a:rPr lang="en-US" b="1" u="sng" dirty="0" smtClean="0">
                <a:latin typeface="+mj-lt"/>
                <a:ea typeface="Calibri" panose="020F0502020204030204" pitchFamily="34" charset="0"/>
                <a:cs typeface="Times New Roman" panose="02020603050405020304" pitchFamily="18" charset="0"/>
              </a:rPr>
              <a:t>Poll </a:t>
            </a:r>
            <a:r>
              <a:rPr lang="en-US" b="1" u="sng" dirty="0">
                <a:latin typeface="+mj-lt"/>
                <a:ea typeface="Calibri" panose="020F0502020204030204" pitchFamily="34" charset="0"/>
                <a:cs typeface="Times New Roman" panose="02020603050405020304" pitchFamily="18" charset="0"/>
              </a:rPr>
              <a:t>results: </a:t>
            </a:r>
            <a:endParaRPr lang="en-US" sz="1800" b="1" u="sng"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dirty="0">
                <a:latin typeface="+mj-lt"/>
                <a:ea typeface="Calibri" panose="020F0502020204030204" pitchFamily="34" charset="0"/>
                <a:cs typeface="Times New Roman" panose="02020603050405020304" pitchFamily="18" charset="0"/>
              </a:rPr>
              <a:t>More webinars in 2019 before face to face meetings </a:t>
            </a:r>
            <a:endParaRPr lang="en-US" sz="1800"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dirty="0" smtClean="0">
                <a:latin typeface="+mj-lt"/>
                <a:ea typeface="Calibri" panose="020F0502020204030204" pitchFamily="34" charset="0"/>
                <a:cs typeface="Times New Roman" panose="02020603050405020304" pitchFamily="18" charset="0"/>
              </a:rPr>
              <a:t>Continues to sharing </a:t>
            </a:r>
            <a:r>
              <a:rPr lang="en-US" dirty="0">
                <a:latin typeface="+mj-lt"/>
                <a:ea typeface="Calibri" panose="020F0502020204030204" pitchFamily="34" charset="0"/>
                <a:cs typeface="Times New Roman" panose="02020603050405020304" pitchFamily="18" charset="0"/>
              </a:rPr>
              <a:t>experience with other municipalities. </a:t>
            </a:r>
            <a:endParaRPr lang="en-US" sz="1800" dirty="0">
              <a:latin typeface="+mj-lt"/>
              <a:ea typeface="Calibri" panose="020F0502020204030204" pitchFamily="34" charset="0"/>
              <a:cs typeface="Times New Roman" panose="02020603050405020304" pitchFamily="18" charset="0"/>
            </a:endParaRPr>
          </a:p>
          <a:p>
            <a:pPr>
              <a:lnSpc>
                <a:spcPct val="107000"/>
              </a:lnSpc>
              <a:spcAft>
                <a:spcPts val="800"/>
              </a:spcAft>
            </a:pPr>
            <a:r>
              <a:rPr lang="en-US" dirty="0">
                <a:latin typeface="+mj-lt"/>
                <a:ea typeface="Calibri" panose="020F0502020204030204" pitchFamily="34" charset="0"/>
                <a:cs typeface="Times New Roman" panose="02020603050405020304" pitchFamily="18" charset="0"/>
              </a:rPr>
              <a:t>Google type group for sharing questions </a:t>
            </a:r>
            <a:r>
              <a:rPr lang="en-US" dirty="0" smtClean="0">
                <a:latin typeface="+mj-lt"/>
                <a:ea typeface="Calibri" panose="020F0502020204030204" pitchFamily="34" charset="0"/>
                <a:cs typeface="Times New Roman" panose="02020603050405020304" pitchFamily="18" charset="0"/>
              </a:rPr>
              <a:t>about </a:t>
            </a:r>
            <a:r>
              <a:rPr lang="en-US" dirty="0">
                <a:latin typeface="+mj-lt"/>
                <a:ea typeface="Calibri" panose="020F0502020204030204" pitchFamily="34" charset="0"/>
                <a:cs typeface="Times New Roman" panose="02020603050405020304" pitchFamily="18" charset="0"/>
              </a:rPr>
              <a:t>green </a:t>
            </a:r>
            <a:r>
              <a:rPr lang="en-US" dirty="0" smtClean="0">
                <a:latin typeface="+mj-lt"/>
                <a:ea typeface="Calibri" panose="020F0502020204030204" pitchFamily="34" charset="0"/>
                <a:cs typeface="Times New Roman" panose="02020603050405020304" pitchFamily="18" charset="0"/>
              </a:rPr>
              <a:t>procurement. </a:t>
            </a:r>
            <a:endParaRPr lang="en-US" sz="1800" dirty="0">
              <a:latin typeface="+mj-lt"/>
              <a:ea typeface="Calibri" panose="020F0502020204030204" pitchFamily="34" charset="0"/>
              <a:cs typeface="Times New Roman" panose="02020603050405020304" pitchFamily="18" charset="0"/>
            </a:endParaRPr>
          </a:p>
          <a:p>
            <a:pPr marL="0" lvl="0" indent="0">
              <a:buNone/>
            </a:pPr>
            <a:endParaRPr lang="en-US" dirty="0"/>
          </a:p>
        </p:txBody>
      </p:sp>
    </p:spTree>
    <p:extLst>
      <p:ext uri="{BB962C8B-B14F-4D97-AF65-F5344CB8AC3E}">
        <p14:creationId xmlns:p14="http://schemas.microsoft.com/office/powerpoint/2010/main" val="13225712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5"/>
            <a:ext cx="9601200" cy="1485900"/>
          </a:xfrm>
        </p:spPr>
        <p:txBody>
          <a:bodyPr>
            <a:normAutofit fontScale="90000"/>
          </a:bodyPr>
          <a:lstStyle/>
          <a:p>
            <a:r>
              <a:rPr lang="en-US" sz="4000" dirty="0"/>
              <a:t>Sustainable </a:t>
            </a:r>
            <a:r>
              <a:rPr lang="en-US" sz="4000" dirty="0" smtClean="0"/>
              <a:t>Purchasing </a:t>
            </a:r>
            <a:r>
              <a:rPr lang="en-US" sz="4000" dirty="0"/>
              <a:t>Procedure </a:t>
            </a:r>
            <a:r>
              <a:rPr lang="en-US" sz="4000" dirty="0" smtClean="0"/>
              <a:t/>
            </a:r>
            <a:br>
              <a:rPr lang="en-US" sz="4000" dirty="0" smtClean="0"/>
            </a:br>
            <a:r>
              <a:rPr lang="en-US" sz="4000" dirty="0" smtClean="0"/>
              <a:t>Trisha </a:t>
            </a:r>
            <a:r>
              <a:rPr lang="en-US" sz="4000" dirty="0"/>
              <a:t>Henderson, Town of Oakville Green Procurement Actions and Update</a:t>
            </a:r>
            <a:r>
              <a:rPr lang="en-US" dirty="0"/>
              <a:t/>
            </a:r>
            <a:br>
              <a:rPr lang="en-US" dirty="0"/>
            </a:br>
            <a:endParaRPr lang="en-US" dirty="0"/>
          </a:p>
        </p:txBody>
      </p:sp>
      <p:sp>
        <p:nvSpPr>
          <p:cNvPr id="3" name="Content Placeholder 2"/>
          <p:cNvSpPr>
            <a:spLocks noGrp="1"/>
          </p:cNvSpPr>
          <p:nvPr>
            <p:ph idx="1"/>
          </p:nvPr>
        </p:nvSpPr>
        <p:spPr>
          <a:xfrm>
            <a:off x="789140" y="1841326"/>
            <a:ext cx="10985326" cy="5016674"/>
          </a:xfrm>
        </p:spPr>
        <p:txBody>
          <a:bodyPr>
            <a:normAutofit fontScale="55000" lnSpcReduction="20000"/>
          </a:bodyPr>
          <a:lstStyle/>
          <a:p>
            <a:pPr marL="0" indent="0">
              <a:buNone/>
            </a:pPr>
            <a:r>
              <a:rPr lang="en-US" sz="2900" b="1" u="sng" dirty="0" smtClean="0"/>
              <a:t>Timeline</a:t>
            </a:r>
            <a:endParaRPr lang="en-US" sz="2900" b="1" u="sng" dirty="0"/>
          </a:p>
          <a:p>
            <a:r>
              <a:rPr lang="en-US" sz="3100" dirty="0"/>
              <a:t>2006 – </a:t>
            </a:r>
            <a:r>
              <a:rPr lang="en-US" sz="3100" b="1" dirty="0" smtClean="0"/>
              <a:t>Environmental </a:t>
            </a:r>
            <a:r>
              <a:rPr lang="en-US" sz="3100" b="1" dirty="0"/>
              <a:t>Strategic Plan</a:t>
            </a:r>
            <a:r>
              <a:rPr lang="en-US" sz="3100" dirty="0"/>
              <a:t> – (Provide a baseline for Policy) goals and actions related to efficient use of resources; limiting toxic materials; reducing waste; collaboration and creation of measurements </a:t>
            </a:r>
          </a:p>
          <a:p>
            <a:r>
              <a:rPr lang="en-US" sz="3100" dirty="0"/>
              <a:t>2009 – </a:t>
            </a:r>
            <a:r>
              <a:rPr lang="en-US" sz="3100" b="1" dirty="0"/>
              <a:t>Environmental Sustainability Policy</a:t>
            </a:r>
            <a:r>
              <a:rPr lang="en-US" sz="3100" dirty="0"/>
              <a:t> with 7 goals and procedures, such as Zero-waste, Green Fleet, </a:t>
            </a:r>
            <a:r>
              <a:rPr lang="en-US" sz="3100" b="1" dirty="0"/>
              <a:t>Sustainable Purchasing Procedure</a:t>
            </a:r>
            <a:r>
              <a:rPr lang="en-US" sz="3100" dirty="0"/>
              <a:t> - with 5 year review schedule </a:t>
            </a:r>
          </a:p>
          <a:p>
            <a:pPr marL="0" indent="0">
              <a:buNone/>
            </a:pPr>
            <a:r>
              <a:rPr lang="en-US" sz="3100" dirty="0"/>
              <a:t>[Policy approved by Council, Procedures developed and implemented by staff (where council are not directly involved in approving procedures, however the council is provided with information about the implementation of the procedures] </a:t>
            </a:r>
          </a:p>
          <a:p>
            <a:r>
              <a:rPr lang="en-US" sz="3100" dirty="0"/>
              <a:t>2010 – Made environmental amendments to the Purchasing By-law, heavily focusing on included environmental clauses </a:t>
            </a:r>
          </a:p>
          <a:p>
            <a:pPr marL="0" lvl="0" indent="0">
              <a:buNone/>
            </a:pPr>
            <a:r>
              <a:rPr lang="en-US" sz="3100" dirty="0" smtClean="0"/>
              <a:t>	Strengthen </a:t>
            </a:r>
            <a:r>
              <a:rPr lang="en-US" sz="3100" dirty="0"/>
              <a:t>relationship with Recycling Council of Ontario: applied for awards; joined programs – 3RCertified (in-depth cycle of the facilities) – certified town hall </a:t>
            </a:r>
          </a:p>
          <a:p>
            <a:r>
              <a:rPr lang="en-US" sz="3100" dirty="0"/>
              <a:t>2012-2013 - Council commit of building new buildings with </a:t>
            </a:r>
            <a:r>
              <a:rPr lang="en-US" sz="3100" b="1" dirty="0"/>
              <a:t>LEED silver standard</a:t>
            </a:r>
            <a:r>
              <a:rPr lang="en-US" sz="3100" dirty="0"/>
              <a:t> </a:t>
            </a:r>
          </a:p>
          <a:p>
            <a:r>
              <a:rPr lang="en-US" sz="3100" dirty="0"/>
              <a:t>2016 – Review and updated of the Purchase By-law </a:t>
            </a:r>
          </a:p>
          <a:p>
            <a:pPr marL="0" lvl="0" indent="0">
              <a:buNone/>
            </a:pPr>
            <a:r>
              <a:rPr lang="en-US" sz="3100" dirty="0" smtClean="0"/>
              <a:t>	Implement </a:t>
            </a:r>
            <a:r>
              <a:rPr lang="en-US" sz="3100" dirty="0"/>
              <a:t>towards Zero-waste 	</a:t>
            </a:r>
          </a:p>
          <a:p>
            <a:pPr marL="0" indent="0">
              <a:buNone/>
            </a:pPr>
            <a:r>
              <a:rPr lang="en-US" sz="3100" dirty="0" smtClean="0"/>
              <a:t>	Made </a:t>
            </a:r>
            <a:r>
              <a:rPr lang="en-US" sz="3100" dirty="0"/>
              <a:t>connection between litter By-law, Special events user guide, Work plan, and Waste Audit Work Plan </a:t>
            </a:r>
          </a:p>
          <a:p>
            <a:pPr marL="0" lvl="0" indent="0">
              <a:buNone/>
            </a:pPr>
            <a:r>
              <a:rPr lang="en-US" sz="3100" b="1" dirty="0" smtClean="0"/>
              <a:t>	Sustainable Purchasing - </a:t>
            </a:r>
            <a:r>
              <a:rPr lang="en-US" sz="3100" b="1" dirty="0"/>
              <a:t>4 goals – incorporate Climate Change</a:t>
            </a:r>
            <a:r>
              <a:rPr lang="en-US" sz="3100" dirty="0"/>
              <a:t> </a:t>
            </a:r>
          </a:p>
          <a:p>
            <a:endParaRPr lang="en-US"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2089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5"/>
            <a:ext cx="9601200" cy="1485900"/>
          </a:xfrm>
        </p:spPr>
        <p:txBody>
          <a:bodyPr>
            <a:noAutofit/>
          </a:bodyPr>
          <a:lstStyle/>
          <a:p>
            <a:r>
              <a:rPr lang="en-US" sz="3600" dirty="0" smtClean="0"/>
              <a:t>Town </a:t>
            </a:r>
            <a:r>
              <a:rPr lang="en-US" sz="3600" dirty="0"/>
              <a:t>of </a:t>
            </a:r>
            <a:r>
              <a:rPr lang="en-US" sz="3600" dirty="0" smtClean="0"/>
              <a:t>Oakville</a:t>
            </a:r>
            <a:br>
              <a:rPr lang="en-US" sz="3600" dirty="0" smtClean="0"/>
            </a:br>
            <a:r>
              <a:rPr lang="en-US" sz="3600" dirty="0" smtClean="0"/>
              <a:t>Green </a:t>
            </a:r>
            <a:r>
              <a:rPr lang="en-US" sz="3600" dirty="0"/>
              <a:t>Procurement Actions and Update</a:t>
            </a:r>
            <a:br>
              <a:rPr lang="en-US" sz="3600" dirty="0"/>
            </a:br>
            <a:r>
              <a:rPr lang="en-US" sz="3600" dirty="0"/>
              <a:t/>
            </a:r>
            <a:br>
              <a:rPr lang="en-US" sz="3600" dirty="0"/>
            </a:br>
            <a:endParaRPr lang="en-US" sz="3600" dirty="0"/>
          </a:p>
        </p:txBody>
      </p:sp>
      <p:sp>
        <p:nvSpPr>
          <p:cNvPr id="3" name="Content Placeholder 2"/>
          <p:cNvSpPr>
            <a:spLocks noGrp="1"/>
          </p:cNvSpPr>
          <p:nvPr>
            <p:ph idx="1"/>
          </p:nvPr>
        </p:nvSpPr>
        <p:spPr>
          <a:xfrm>
            <a:off x="789140" y="1449889"/>
            <a:ext cx="11212360" cy="5408112"/>
          </a:xfrm>
        </p:spPr>
        <p:txBody>
          <a:bodyPr>
            <a:normAutofit/>
          </a:bodyPr>
          <a:lstStyle/>
          <a:p>
            <a:pPr marL="0" indent="0">
              <a:buNone/>
            </a:pPr>
            <a:r>
              <a:rPr lang="en-US" b="1" u="sng" dirty="0" smtClean="0"/>
              <a:t>Important Motions</a:t>
            </a:r>
          </a:p>
          <a:p>
            <a:pPr marL="0" indent="0">
              <a:buNone/>
            </a:pPr>
            <a:endParaRPr lang="en-US" b="1" u="sng" dirty="0"/>
          </a:p>
          <a:p>
            <a:r>
              <a:rPr lang="en-US" b="1" dirty="0"/>
              <a:t>The new amendments were listed as </a:t>
            </a:r>
            <a:r>
              <a:rPr lang="en-US" b="1" u="sng" dirty="0"/>
              <a:t>Schedule </a:t>
            </a:r>
          </a:p>
          <a:p>
            <a:pPr marL="0" lvl="0" indent="0">
              <a:buNone/>
            </a:pPr>
            <a:r>
              <a:rPr lang="en-US" b="1" dirty="0" smtClean="0"/>
              <a:t>This motion allowed </a:t>
            </a:r>
            <a:r>
              <a:rPr lang="en-US" b="1" dirty="0"/>
              <a:t>easy changes (instead of going through </a:t>
            </a:r>
            <a:r>
              <a:rPr lang="en-US" b="1" dirty="0" smtClean="0"/>
              <a:t>the </a:t>
            </a:r>
            <a:r>
              <a:rPr lang="en-US" b="1" dirty="0"/>
              <a:t>by-law and create new amendments, make changes directly to the Schedule) </a:t>
            </a:r>
            <a:endParaRPr lang="en-US" dirty="0"/>
          </a:p>
          <a:p>
            <a:pPr lvl="0"/>
            <a:r>
              <a:rPr lang="en-US" dirty="0"/>
              <a:t>Schedule H – Single or </a:t>
            </a:r>
            <a:r>
              <a:rPr lang="en-US" b="1" u="sng" dirty="0"/>
              <a:t>Sole Sourced Procurement Activity</a:t>
            </a:r>
            <a:r>
              <a:rPr lang="en-US" u="sng" dirty="0"/>
              <a:t> </a:t>
            </a:r>
          </a:p>
          <a:p>
            <a:pPr marL="0" indent="0">
              <a:buNone/>
            </a:pPr>
            <a:r>
              <a:rPr lang="en-US" dirty="0" smtClean="0"/>
              <a:t>	Helpful </a:t>
            </a:r>
            <a:r>
              <a:rPr lang="en-US" dirty="0"/>
              <a:t>for waste audit – to standardize the waste in all facilities </a:t>
            </a:r>
            <a:endParaRPr lang="en-US" dirty="0" smtClean="0"/>
          </a:p>
          <a:p>
            <a:pPr marL="0" indent="0">
              <a:buNone/>
            </a:pPr>
            <a:r>
              <a:rPr lang="en-US" dirty="0" smtClean="0"/>
              <a:t>	Allowed </a:t>
            </a:r>
            <a:r>
              <a:rPr lang="en-US" dirty="0"/>
              <a:t>for clear requirements and different approval levels, also opened the door for green procurement </a:t>
            </a:r>
          </a:p>
          <a:p>
            <a:pPr marL="0" indent="0">
              <a:buNone/>
            </a:pPr>
            <a:r>
              <a:rPr lang="en-US" dirty="0" smtClean="0"/>
              <a:t>	Local </a:t>
            </a:r>
            <a:r>
              <a:rPr lang="en-US" dirty="0"/>
              <a:t>Sourcing – challenge </a:t>
            </a:r>
            <a:r>
              <a:rPr lang="en-US" b="1" dirty="0"/>
              <a:t>- needs requirements to build the </a:t>
            </a:r>
            <a:r>
              <a:rPr lang="en-US" b="1" dirty="0" smtClean="0"/>
              <a:t>case </a:t>
            </a:r>
            <a:r>
              <a:rPr lang="en-US" dirty="0"/>
              <a:t>(Agreement on internal trade) </a:t>
            </a:r>
          </a:p>
          <a:p>
            <a:r>
              <a:rPr lang="en-US" dirty="0"/>
              <a:t>Local Preference Clause was written partly because of the Silver LEED standard – because it has to consider locally sourced products. </a:t>
            </a:r>
          </a:p>
          <a:p>
            <a:pPr marL="0" indent="0">
              <a:buNone/>
            </a:pPr>
            <a:endParaRPr lang="en-US" b="1" u="sng" dirty="0"/>
          </a:p>
        </p:txBody>
      </p:sp>
      <p:cxnSp>
        <p:nvCxnSpPr>
          <p:cNvPr id="5" name="Straight Connector 4"/>
          <p:cNvCxnSpPr/>
          <p:nvPr/>
        </p:nvCxnSpPr>
        <p:spPr>
          <a:xfrm>
            <a:off x="1371600" y="14373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9196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5"/>
            <a:ext cx="9601200" cy="1485900"/>
          </a:xfrm>
        </p:spPr>
        <p:txBody>
          <a:bodyPr>
            <a:normAutofit fontScale="90000"/>
          </a:bodyPr>
          <a:lstStyle/>
          <a:p>
            <a:r>
              <a:rPr lang="en-US" sz="4000" dirty="0" smtClean="0"/>
              <a:t>Town </a:t>
            </a:r>
            <a:r>
              <a:rPr lang="en-US" sz="4000" dirty="0"/>
              <a:t>of Oakville</a:t>
            </a:r>
            <a:br>
              <a:rPr lang="en-US" sz="4000" dirty="0"/>
            </a:br>
            <a:r>
              <a:rPr lang="en-US" sz="4000" dirty="0"/>
              <a:t>Green Procurement Actions and Update</a:t>
            </a:r>
            <a:br>
              <a:rPr lang="en-US" sz="4000" dirty="0"/>
            </a:br>
            <a:r>
              <a:rPr lang="en-US" dirty="0"/>
              <a:t/>
            </a:r>
            <a:br>
              <a:rPr lang="en-US" dirty="0"/>
            </a:br>
            <a:endParaRPr lang="en-US" dirty="0"/>
          </a:p>
        </p:txBody>
      </p:sp>
      <p:sp>
        <p:nvSpPr>
          <p:cNvPr id="3" name="Content Placeholder 2"/>
          <p:cNvSpPr>
            <a:spLocks noGrp="1"/>
          </p:cNvSpPr>
          <p:nvPr>
            <p:ph idx="1"/>
          </p:nvPr>
        </p:nvSpPr>
        <p:spPr>
          <a:xfrm>
            <a:off x="789140" y="1683185"/>
            <a:ext cx="11237760" cy="5174815"/>
          </a:xfrm>
        </p:spPr>
        <p:txBody>
          <a:bodyPr>
            <a:normAutofit/>
          </a:bodyPr>
          <a:lstStyle/>
          <a:p>
            <a:pPr marL="0" indent="0">
              <a:buNone/>
            </a:pPr>
            <a:r>
              <a:rPr lang="en-US" b="1" u="sng" dirty="0" smtClean="0"/>
              <a:t>Important Motions</a:t>
            </a:r>
            <a:endParaRPr lang="en-US" b="1" u="sng" dirty="0"/>
          </a:p>
          <a:p>
            <a:pPr lvl="0"/>
            <a:r>
              <a:rPr lang="en-US" dirty="0"/>
              <a:t>Schedule J – </a:t>
            </a:r>
            <a:r>
              <a:rPr lang="en-US" dirty="0" smtClean="0"/>
              <a:t>Environmental Sourcing &amp; Procurement </a:t>
            </a:r>
            <a:endParaRPr lang="en-US" dirty="0"/>
          </a:p>
          <a:p>
            <a:pPr marL="0" indent="0">
              <a:buNone/>
            </a:pPr>
            <a:r>
              <a:rPr lang="en-US" dirty="0" smtClean="0"/>
              <a:t>	</a:t>
            </a:r>
            <a:r>
              <a:rPr lang="en-US" u="sng" dirty="0" smtClean="0"/>
              <a:t>Life-cycle </a:t>
            </a:r>
            <a:r>
              <a:rPr lang="en-US" u="sng" dirty="0"/>
              <a:t>analysis </a:t>
            </a:r>
          </a:p>
          <a:p>
            <a:pPr marL="0" indent="0">
              <a:buNone/>
            </a:pPr>
            <a:r>
              <a:rPr lang="en-US" dirty="0" smtClean="0"/>
              <a:t>	</a:t>
            </a:r>
            <a:r>
              <a:rPr lang="en-US" u="sng" dirty="0" smtClean="0"/>
              <a:t>Steps</a:t>
            </a:r>
            <a:r>
              <a:rPr lang="en-US" dirty="0" smtClean="0"/>
              <a:t> </a:t>
            </a:r>
            <a:endParaRPr lang="en-US" dirty="0"/>
          </a:p>
          <a:p>
            <a:pPr marL="0" indent="0">
              <a:buNone/>
            </a:pPr>
            <a:r>
              <a:rPr lang="en-US" dirty="0" smtClean="0"/>
              <a:t>	Step </a:t>
            </a:r>
            <a:r>
              <a:rPr lang="en-US" dirty="0"/>
              <a:t>1 – Assessment Opportunity </a:t>
            </a:r>
          </a:p>
          <a:p>
            <a:pPr marL="0" indent="0">
              <a:buNone/>
            </a:pPr>
            <a:r>
              <a:rPr lang="en-US" dirty="0" smtClean="0"/>
              <a:t>	Step </a:t>
            </a:r>
            <a:r>
              <a:rPr lang="en-US" dirty="0"/>
              <a:t>2 – Assess Internal Supply Chain </a:t>
            </a:r>
          </a:p>
          <a:p>
            <a:pPr marL="0" indent="0">
              <a:buNone/>
            </a:pPr>
            <a:r>
              <a:rPr lang="en-US" dirty="0" smtClean="0"/>
              <a:t>	Step </a:t>
            </a:r>
            <a:r>
              <a:rPr lang="en-US" dirty="0"/>
              <a:t>3 – Assess Supply market </a:t>
            </a:r>
          </a:p>
          <a:p>
            <a:pPr marL="0" indent="0">
              <a:buNone/>
            </a:pPr>
            <a:r>
              <a:rPr lang="en-US" dirty="0" smtClean="0"/>
              <a:t>	Step </a:t>
            </a:r>
            <a:r>
              <a:rPr lang="en-US" dirty="0"/>
              <a:t>4 – Develop Sourcing Strategy </a:t>
            </a:r>
          </a:p>
          <a:p>
            <a:pPr marL="0" indent="0">
              <a:buNone/>
            </a:pPr>
            <a:r>
              <a:rPr lang="en-US" dirty="0"/>
              <a:t> </a:t>
            </a:r>
          </a:p>
          <a:p>
            <a:pPr lvl="0"/>
            <a:r>
              <a:rPr lang="en-US" dirty="0"/>
              <a:t>Schedule K – </a:t>
            </a:r>
            <a:r>
              <a:rPr lang="en-US" dirty="0" smtClean="0"/>
              <a:t>Development of Specifications - waste</a:t>
            </a:r>
            <a:r>
              <a:rPr lang="en-US" dirty="0"/>
              <a:t>, packaging, printing </a:t>
            </a:r>
          </a:p>
          <a:p>
            <a:pPr marL="0" indent="0">
              <a:buNone/>
            </a:pPr>
            <a:r>
              <a:rPr lang="en-US" dirty="0" smtClean="0"/>
              <a:t>	</a:t>
            </a:r>
            <a:r>
              <a:rPr lang="en-US" u="sng" dirty="0" smtClean="0"/>
              <a:t>No Local Preference Clause </a:t>
            </a:r>
            <a:endParaRPr lang="en-US" u="sng" dirty="0"/>
          </a:p>
        </p:txBody>
      </p:sp>
      <p:cxnSp>
        <p:nvCxnSpPr>
          <p:cNvPr id="5" name="Straight Connector 4"/>
          <p:cNvCxnSpPr/>
          <p:nvPr/>
        </p:nvCxnSpPr>
        <p:spPr>
          <a:xfrm>
            <a:off x="1371600" y="13992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318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5"/>
            <a:ext cx="9601200" cy="1485900"/>
          </a:xfrm>
        </p:spPr>
        <p:txBody>
          <a:bodyPr>
            <a:normAutofit fontScale="90000"/>
          </a:bodyPr>
          <a:lstStyle/>
          <a:p>
            <a:r>
              <a:rPr lang="en-US" sz="4000" dirty="0" smtClean="0"/>
              <a:t>Town </a:t>
            </a:r>
            <a:r>
              <a:rPr lang="en-US" sz="4000" dirty="0"/>
              <a:t>of </a:t>
            </a:r>
            <a:r>
              <a:rPr lang="en-US" sz="4000" dirty="0" smtClean="0"/>
              <a:t>Oakville</a:t>
            </a:r>
            <a:br>
              <a:rPr lang="en-US" sz="4000" dirty="0" smtClean="0"/>
            </a:br>
            <a:r>
              <a:rPr lang="en-US" sz="4000" dirty="0" smtClean="0"/>
              <a:t>Green </a:t>
            </a:r>
            <a:r>
              <a:rPr lang="en-US" sz="4000" dirty="0"/>
              <a:t>Procurement Actions and Update</a:t>
            </a:r>
            <a:r>
              <a:rPr lang="en-US" dirty="0"/>
              <a:t/>
            </a:r>
            <a:br>
              <a:rPr lang="en-US" dirty="0"/>
            </a:br>
            <a:endParaRPr lang="en-US" dirty="0"/>
          </a:p>
        </p:txBody>
      </p:sp>
      <p:sp>
        <p:nvSpPr>
          <p:cNvPr id="3" name="Content Placeholder 2"/>
          <p:cNvSpPr>
            <a:spLocks noGrp="1"/>
          </p:cNvSpPr>
          <p:nvPr>
            <p:ph idx="1"/>
          </p:nvPr>
        </p:nvSpPr>
        <p:spPr>
          <a:xfrm>
            <a:off x="789140" y="1473200"/>
            <a:ext cx="11161560" cy="5384800"/>
          </a:xfrm>
        </p:spPr>
        <p:txBody>
          <a:bodyPr>
            <a:normAutofit/>
          </a:bodyPr>
          <a:lstStyle/>
          <a:p>
            <a:pPr marL="0" indent="0">
              <a:buNone/>
            </a:pPr>
            <a:r>
              <a:rPr lang="en-US" b="1" u="sng" dirty="0" smtClean="0"/>
              <a:t>Important Motions</a:t>
            </a:r>
            <a:endParaRPr lang="en-US" b="1" u="sng" dirty="0"/>
          </a:p>
          <a:p>
            <a:r>
              <a:rPr lang="en-US" b="1" dirty="0"/>
              <a:t>Stakeholder Education </a:t>
            </a:r>
            <a:endParaRPr lang="en-US" sz="1800" dirty="0"/>
          </a:p>
          <a:p>
            <a:pPr marL="0" indent="0">
              <a:buNone/>
            </a:pPr>
            <a:r>
              <a:rPr lang="en-US" dirty="0"/>
              <a:t>	</a:t>
            </a:r>
            <a:r>
              <a:rPr lang="en-US" u="sng" dirty="0" err="1" smtClean="0"/>
              <a:t>Halton</a:t>
            </a:r>
            <a:r>
              <a:rPr lang="en-US" u="sng" dirty="0" smtClean="0"/>
              <a:t> </a:t>
            </a:r>
            <a:r>
              <a:rPr lang="en-US" u="sng" dirty="0"/>
              <a:t>Cooperative Purchasing Group (HCPG) </a:t>
            </a:r>
            <a:r>
              <a:rPr lang="en-US" dirty="0"/>
              <a:t>– schoolboards, police services, local municipalities, regional municipalities, - A lot of effort but it helped to collaborate and create win-win practices (as every group has its own initiatives) </a:t>
            </a:r>
            <a:endParaRPr lang="en-US" sz="1800" dirty="0"/>
          </a:p>
          <a:p>
            <a:pPr marL="0" indent="0">
              <a:buNone/>
            </a:pPr>
            <a:r>
              <a:rPr lang="en-US" dirty="0"/>
              <a:t>	</a:t>
            </a:r>
            <a:r>
              <a:rPr lang="en-US" u="sng" dirty="0"/>
              <a:t>Vendor awareness </a:t>
            </a:r>
            <a:r>
              <a:rPr lang="en-US" dirty="0"/>
              <a:t>– pre approved (</a:t>
            </a:r>
            <a:r>
              <a:rPr lang="en-US" dirty="0" err="1"/>
              <a:t>eApproved</a:t>
            </a:r>
            <a:r>
              <a:rPr lang="en-US" dirty="0"/>
              <a:t>) vendors to make sure they have certification (Vendor showcase and Open house helped) </a:t>
            </a:r>
            <a:endParaRPr lang="en-US" sz="1800" dirty="0"/>
          </a:p>
          <a:p>
            <a:pPr marL="0" indent="0">
              <a:buNone/>
            </a:pPr>
            <a:r>
              <a:rPr lang="en-US" dirty="0"/>
              <a:t>	</a:t>
            </a:r>
            <a:r>
              <a:rPr lang="en-US" u="sng" dirty="0"/>
              <a:t>Staff education </a:t>
            </a:r>
            <a:r>
              <a:rPr lang="en-US" dirty="0"/>
              <a:t>– having decentralized purchase system with different credit card holders. Education of purchasing staff, admin assistants (responsible for office supply orders), managers, and new hire package </a:t>
            </a:r>
            <a:endParaRPr lang="en-US" sz="1800" dirty="0"/>
          </a:p>
          <a:p>
            <a:pPr lvl="3"/>
            <a:r>
              <a:rPr lang="en-US" b="1" i="0" dirty="0" smtClean="0"/>
              <a:t>Internal site </a:t>
            </a:r>
            <a:r>
              <a:rPr lang="en-US" i="0" dirty="0" smtClean="0"/>
              <a:t>– information for trusted certification, toxic materials </a:t>
            </a:r>
            <a:endParaRPr lang="en-US" sz="1600" i="0" dirty="0" smtClean="0"/>
          </a:p>
          <a:p>
            <a:pPr lvl="4"/>
            <a:r>
              <a:rPr lang="en-US" dirty="0" smtClean="0"/>
              <a:t>Tools for life-cycle costing/calculators </a:t>
            </a:r>
            <a:endParaRPr lang="en-US" sz="1400" dirty="0" smtClean="0"/>
          </a:p>
          <a:p>
            <a:pPr lvl="4"/>
            <a:r>
              <a:rPr lang="en-US" dirty="0" smtClean="0"/>
              <a:t>Reading </a:t>
            </a:r>
            <a:r>
              <a:rPr lang="en-US" dirty="0"/>
              <a:t>labels </a:t>
            </a:r>
            <a:r>
              <a:rPr lang="en-US" dirty="0" smtClean="0"/>
              <a:t>guide</a:t>
            </a:r>
            <a:endParaRPr lang="en-US" sz="1400" dirty="0"/>
          </a:p>
          <a:p>
            <a:pPr marL="0" indent="0">
              <a:buNone/>
            </a:pPr>
            <a:endParaRPr lang="en-US" b="1" u="sng" dirty="0"/>
          </a:p>
        </p:txBody>
      </p:sp>
      <p:cxnSp>
        <p:nvCxnSpPr>
          <p:cNvPr id="5" name="Straight Connector 4"/>
          <p:cNvCxnSpPr/>
          <p:nvPr/>
        </p:nvCxnSpPr>
        <p:spPr>
          <a:xfrm>
            <a:off x="1371600" y="13611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516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5"/>
            <a:ext cx="9601200" cy="1485900"/>
          </a:xfrm>
        </p:spPr>
        <p:txBody>
          <a:bodyPr>
            <a:normAutofit fontScale="90000"/>
          </a:bodyPr>
          <a:lstStyle/>
          <a:p>
            <a:r>
              <a:rPr lang="en-US" sz="4000" dirty="0" smtClean="0"/>
              <a:t>Town </a:t>
            </a:r>
            <a:r>
              <a:rPr lang="en-US" sz="4000" dirty="0"/>
              <a:t>of Oakville </a:t>
            </a:r>
            <a:r>
              <a:rPr lang="en-US" sz="4000" dirty="0" smtClean="0"/>
              <a:t/>
            </a:r>
            <a:br>
              <a:rPr lang="en-US" sz="4000" dirty="0" smtClean="0"/>
            </a:br>
            <a:r>
              <a:rPr lang="en-US" sz="4000" dirty="0" smtClean="0"/>
              <a:t>Green </a:t>
            </a:r>
            <a:r>
              <a:rPr lang="en-US" sz="4000" dirty="0"/>
              <a:t>Procurement Actions and Update</a:t>
            </a:r>
            <a:r>
              <a:rPr lang="en-US" dirty="0"/>
              <a:t/>
            </a:r>
            <a:br>
              <a:rPr lang="en-US" dirty="0"/>
            </a:br>
            <a:endParaRPr lang="en-US" dirty="0"/>
          </a:p>
        </p:txBody>
      </p:sp>
      <p:sp>
        <p:nvSpPr>
          <p:cNvPr id="3" name="Content Placeholder 2"/>
          <p:cNvSpPr>
            <a:spLocks noGrp="1"/>
          </p:cNvSpPr>
          <p:nvPr>
            <p:ph idx="1"/>
          </p:nvPr>
        </p:nvSpPr>
        <p:spPr>
          <a:xfrm>
            <a:off x="789140" y="1683185"/>
            <a:ext cx="11161560" cy="5174815"/>
          </a:xfrm>
        </p:spPr>
        <p:txBody>
          <a:bodyPr>
            <a:normAutofit fontScale="92500" lnSpcReduction="10000"/>
          </a:bodyPr>
          <a:lstStyle/>
          <a:p>
            <a:pPr marL="0" indent="0">
              <a:buNone/>
            </a:pPr>
            <a:r>
              <a:rPr lang="en-US" sz="2200" b="1" u="sng" dirty="0"/>
              <a:t>Actions </a:t>
            </a:r>
            <a:endParaRPr lang="en-US" sz="2200" u="sng" dirty="0"/>
          </a:p>
          <a:p>
            <a:pPr marL="0" indent="0">
              <a:buNone/>
            </a:pPr>
            <a:endParaRPr lang="en-US" dirty="0"/>
          </a:p>
          <a:p>
            <a:pPr lvl="0"/>
            <a:r>
              <a:rPr lang="en-US" dirty="0"/>
              <a:t>Remove bottle water – all vending machines to remove their water bottles in the town and to use most energy efficient machines </a:t>
            </a:r>
          </a:p>
          <a:p>
            <a:pPr lvl="0"/>
            <a:r>
              <a:rPr lang="en-US" dirty="0"/>
              <a:t>Implement water fountains + portable units </a:t>
            </a:r>
          </a:p>
          <a:p>
            <a:pPr lvl="0"/>
            <a:r>
              <a:rPr lang="en-US" dirty="0"/>
              <a:t>Add compost –  challenges in having only one halter </a:t>
            </a:r>
          </a:p>
          <a:p>
            <a:pPr lvl="0"/>
            <a:r>
              <a:rPr lang="en-US" dirty="0"/>
              <a:t>Switched light contractor – mercury removal and recycling – change vendor </a:t>
            </a:r>
          </a:p>
          <a:p>
            <a:pPr lvl="0"/>
            <a:r>
              <a:rPr lang="en-US" dirty="0"/>
              <a:t>Switched janitorial supplies </a:t>
            </a:r>
          </a:p>
          <a:p>
            <a:pPr lvl="0"/>
            <a:r>
              <a:rPr lang="en-US" dirty="0"/>
              <a:t>Electrical fleet </a:t>
            </a:r>
          </a:p>
          <a:p>
            <a:pPr lvl="0"/>
            <a:r>
              <a:rPr lang="en-US" dirty="0"/>
              <a:t>Duplicating Paper </a:t>
            </a:r>
          </a:p>
          <a:p>
            <a:pPr lvl="0"/>
            <a:r>
              <a:rPr lang="en-US" dirty="0"/>
              <a:t>Paint – less plastic materials </a:t>
            </a:r>
          </a:p>
          <a:p>
            <a:pPr lvl="0"/>
            <a:r>
              <a:rPr lang="en-US" dirty="0"/>
              <a:t>Coffee machine with only compost waste </a:t>
            </a:r>
          </a:p>
          <a:p>
            <a:pPr lvl="0"/>
            <a:r>
              <a:rPr lang="en-US" dirty="0"/>
              <a:t>Banning straws </a:t>
            </a:r>
          </a:p>
          <a:p>
            <a:pPr marL="0" indent="0">
              <a:buNone/>
            </a:pPr>
            <a:endParaRPr lang="en-US" b="1" u="sng" dirty="0"/>
          </a:p>
        </p:txBody>
      </p:sp>
      <p:cxnSp>
        <p:nvCxnSpPr>
          <p:cNvPr id="5" name="Straight Connector 4"/>
          <p:cNvCxnSpPr/>
          <p:nvPr/>
        </p:nvCxnSpPr>
        <p:spPr>
          <a:xfrm>
            <a:off x="1446756" y="14246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3095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5"/>
            <a:ext cx="9601200" cy="1485900"/>
          </a:xfrm>
        </p:spPr>
        <p:txBody>
          <a:bodyPr>
            <a:normAutofit fontScale="90000"/>
          </a:bodyPr>
          <a:lstStyle/>
          <a:p>
            <a:r>
              <a:rPr lang="en-US" sz="4000" dirty="0" smtClean="0"/>
              <a:t>Town </a:t>
            </a:r>
            <a:r>
              <a:rPr lang="en-US" sz="4000" dirty="0"/>
              <a:t>of Oakville </a:t>
            </a:r>
            <a:r>
              <a:rPr lang="en-US" sz="4000" dirty="0" smtClean="0"/>
              <a:t/>
            </a:r>
            <a:br>
              <a:rPr lang="en-US" sz="4000" dirty="0" smtClean="0"/>
            </a:br>
            <a:r>
              <a:rPr lang="en-US" sz="4000" dirty="0" smtClean="0"/>
              <a:t>Green </a:t>
            </a:r>
            <a:r>
              <a:rPr lang="en-US" sz="4000" dirty="0"/>
              <a:t>Procurement Actions and Update</a:t>
            </a:r>
            <a:r>
              <a:rPr lang="en-US" dirty="0"/>
              <a:t/>
            </a:r>
            <a:br>
              <a:rPr lang="en-US" dirty="0"/>
            </a:br>
            <a:endParaRPr lang="en-US" dirty="0"/>
          </a:p>
        </p:txBody>
      </p:sp>
      <p:sp>
        <p:nvSpPr>
          <p:cNvPr id="3" name="Content Placeholder 2"/>
          <p:cNvSpPr>
            <a:spLocks noGrp="1"/>
          </p:cNvSpPr>
          <p:nvPr>
            <p:ph idx="1"/>
          </p:nvPr>
        </p:nvSpPr>
        <p:spPr>
          <a:xfrm>
            <a:off x="789140" y="1841326"/>
            <a:ext cx="10985326" cy="5016674"/>
          </a:xfrm>
        </p:spPr>
        <p:txBody>
          <a:bodyPr>
            <a:normAutofit/>
          </a:bodyPr>
          <a:lstStyle/>
          <a:p>
            <a:pPr marL="0" indent="0">
              <a:buNone/>
            </a:pPr>
            <a:r>
              <a:rPr lang="en-US" b="1" u="sng" dirty="0" err="1" smtClean="0"/>
              <a:t>Measurables</a:t>
            </a:r>
            <a:r>
              <a:rPr lang="en-US" b="1" u="sng" dirty="0" smtClean="0"/>
              <a:t>  </a:t>
            </a:r>
          </a:p>
          <a:p>
            <a:pPr marL="0" indent="0" algn="ctr">
              <a:buNone/>
            </a:pPr>
            <a:endParaRPr lang="en-US" dirty="0"/>
          </a:p>
          <a:p>
            <a:r>
              <a:rPr lang="en-US" dirty="0"/>
              <a:t> Helpful </a:t>
            </a:r>
            <a:r>
              <a:rPr lang="en-US" dirty="0" smtClean="0"/>
              <a:t>services and motions: </a:t>
            </a:r>
            <a:endParaRPr lang="en-US" dirty="0"/>
          </a:p>
          <a:p>
            <a:pPr marL="0" lvl="0" indent="0">
              <a:buNone/>
            </a:pPr>
            <a:r>
              <a:rPr lang="en-US" dirty="0" smtClean="0"/>
              <a:t>	</a:t>
            </a:r>
            <a:r>
              <a:rPr lang="en-US" u="sng" dirty="0" smtClean="0"/>
              <a:t>Staples </a:t>
            </a:r>
            <a:r>
              <a:rPr lang="en-US" u="sng" dirty="0"/>
              <a:t>Eco Easy </a:t>
            </a:r>
            <a:r>
              <a:rPr lang="en-US" dirty="0"/>
              <a:t>– providing metrics </a:t>
            </a:r>
          </a:p>
          <a:p>
            <a:pPr marL="0" lvl="0" indent="0">
              <a:buNone/>
            </a:pPr>
            <a:r>
              <a:rPr lang="en-US" dirty="0" smtClean="0"/>
              <a:t>	</a:t>
            </a:r>
            <a:r>
              <a:rPr lang="en-US" u="sng" dirty="0" smtClean="0"/>
              <a:t>Accepting </a:t>
            </a:r>
            <a:r>
              <a:rPr lang="en-US" u="sng" dirty="0"/>
              <a:t>that the right purchase not always have a measurable </a:t>
            </a:r>
          </a:p>
          <a:p>
            <a:pPr marL="0" indent="0">
              <a:buNone/>
            </a:pPr>
            <a:r>
              <a:rPr lang="en-US" dirty="0" smtClean="0"/>
              <a:t>	</a:t>
            </a:r>
            <a:r>
              <a:rPr lang="en-US" u="sng" dirty="0" smtClean="0"/>
              <a:t>Corporate </a:t>
            </a:r>
            <a:r>
              <a:rPr lang="en-US" u="sng" dirty="0"/>
              <a:t>Express </a:t>
            </a:r>
            <a:r>
              <a:rPr lang="en-US" dirty="0"/>
              <a:t>– green alternatives for office supplies, they take back all boxes, corporate catalogues, provide measurements of green items bought from them </a:t>
            </a:r>
          </a:p>
          <a:p>
            <a:pPr marL="0" indent="0">
              <a:buNone/>
            </a:pPr>
            <a:r>
              <a:rPr lang="en-US" dirty="0"/>
              <a:t> </a:t>
            </a:r>
          </a:p>
          <a:p>
            <a:endParaRPr lang="en-US" dirty="0"/>
          </a:p>
          <a:p>
            <a:pPr marL="0" indent="0">
              <a:buNone/>
            </a:pPr>
            <a:endParaRPr lang="en-US" b="1" u="sng"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386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7285"/>
            <a:ext cx="9601200" cy="1485900"/>
          </a:xfrm>
        </p:spPr>
        <p:txBody>
          <a:bodyPr>
            <a:normAutofit fontScale="90000"/>
          </a:bodyPr>
          <a:lstStyle/>
          <a:p>
            <a:r>
              <a:rPr lang="en-US" sz="4000" dirty="0" smtClean="0"/>
              <a:t>Town </a:t>
            </a:r>
            <a:r>
              <a:rPr lang="en-US" sz="4000" dirty="0"/>
              <a:t>of Oakville </a:t>
            </a:r>
            <a:r>
              <a:rPr lang="en-US" sz="4000" dirty="0" smtClean="0"/>
              <a:t/>
            </a:r>
            <a:br>
              <a:rPr lang="en-US" sz="4000" dirty="0" smtClean="0"/>
            </a:br>
            <a:r>
              <a:rPr lang="en-US" sz="4000" dirty="0" smtClean="0"/>
              <a:t>Green </a:t>
            </a:r>
            <a:r>
              <a:rPr lang="en-US" sz="4000" dirty="0"/>
              <a:t>Procurement Actions and Update</a:t>
            </a:r>
            <a:r>
              <a:rPr lang="en-US" dirty="0"/>
              <a:t/>
            </a:r>
            <a:br>
              <a:rPr lang="en-US" dirty="0"/>
            </a:br>
            <a:endParaRPr lang="en-US" dirty="0"/>
          </a:p>
        </p:txBody>
      </p:sp>
      <p:sp>
        <p:nvSpPr>
          <p:cNvPr id="3" name="Content Placeholder 2"/>
          <p:cNvSpPr>
            <a:spLocks noGrp="1"/>
          </p:cNvSpPr>
          <p:nvPr>
            <p:ph idx="1"/>
          </p:nvPr>
        </p:nvSpPr>
        <p:spPr>
          <a:xfrm>
            <a:off x="789140" y="1841326"/>
            <a:ext cx="10985326" cy="5016674"/>
          </a:xfrm>
        </p:spPr>
        <p:txBody>
          <a:bodyPr>
            <a:normAutofit/>
          </a:bodyPr>
          <a:lstStyle/>
          <a:p>
            <a:pPr marL="0" indent="0">
              <a:buNone/>
            </a:pPr>
            <a:r>
              <a:rPr lang="en-US" b="1" u="sng" dirty="0" smtClean="0"/>
              <a:t>Lessons </a:t>
            </a:r>
            <a:r>
              <a:rPr lang="en-US" b="1" u="sng" dirty="0"/>
              <a:t>Learned </a:t>
            </a:r>
            <a:endParaRPr lang="en-US" b="1" u="sng" dirty="0" smtClean="0"/>
          </a:p>
          <a:p>
            <a:pPr marL="0" indent="0" algn="ctr">
              <a:buNone/>
            </a:pPr>
            <a:endParaRPr lang="en-US" b="1" u="sng" dirty="0"/>
          </a:p>
          <a:p>
            <a:pPr lvl="0"/>
            <a:r>
              <a:rPr lang="en-US" dirty="0"/>
              <a:t>Continues and consistent effort</a:t>
            </a:r>
          </a:p>
          <a:p>
            <a:pPr lvl="0"/>
            <a:r>
              <a:rPr lang="en-US" dirty="0"/>
              <a:t>Champions within department </a:t>
            </a:r>
          </a:p>
          <a:p>
            <a:pPr lvl="0"/>
            <a:r>
              <a:rPr lang="en-US" dirty="0"/>
              <a:t>Centralize purchasing office supply system – may be beneficial to control oversupply </a:t>
            </a:r>
          </a:p>
          <a:p>
            <a:pPr lvl="0"/>
            <a:r>
              <a:rPr lang="en-US" dirty="0"/>
              <a:t>Recognizing people’s effort – Kudo’s at the company’s newsletter </a:t>
            </a:r>
          </a:p>
          <a:p>
            <a:pPr marL="0" indent="0">
              <a:buNone/>
            </a:pPr>
            <a:r>
              <a:rPr lang="en-US" dirty="0"/>
              <a:t> </a:t>
            </a:r>
          </a:p>
          <a:p>
            <a:pPr marL="0" indent="0">
              <a:buNone/>
            </a:pPr>
            <a:endParaRPr lang="en-US" b="1" u="sng" dirty="0"/>
          </a:p>
        </p:txBody>
      </p:sp>
      <p:cxnSp>
        <p:nvCxnSpPr>
          <p:cNvPr id="5" name="Straight Connector 4"/>
          <p:cNvCxnSpPr/>
          <p:nvPr/>
        </p:nvCxnSpPr>
        <p:spPr>
          <a:xfrm>
            <a:off x="1365337" y="1665962"/>
            <a:ext cx="9670093" cy="12526"/>
          </a:xfrm>
          <a:prstGeom prst="line">
            <a:avLst/>
          </a:prstGeom>
          <a:ln>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277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ustom 2">
      <a:dk1>
        <a:sysClr val="windowText" lastClr="000000"/>
      </a:dk1>
      <a:lt1>
        <a:sysClr val="window" lastClr="FFFFFF"/>
      </a:lt1>
      <a:dk2>
        <a:srgbClr val="0042C7"/>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407</TotalTime>
  <Words>1193</Words>
  <Application>Microsoft Office PowerPoint</Application>
  <PresentationFormat>Widescreen</PresentationFormat>
  <Paragraphs>215</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Franklin Gothic Book</vt:lpstr>
      <vt:lpstr>Times New Roman</vt:lpstr>
      <vt:lpstr>Crop</vt:lpstr>
      <vt:lpstr>Green Procurement </vt:lpstr>
      <vt:lpstr>Content: </vt:lpstr>
      <vt:lpstr>Sustainable Purchasing Procedure  Trisha Henderson, Town of Oakville Green Procurement Actions and Update </vt:lpstr>
      <vt:lpstr>Town of Oakville Green Procurement Actions and Update  </vt:lpstr>
      <vt:lpstr>Town of Oakville Green Procurement Actions and Update  </vt:lpstr>
      <vt:lpstr>Town of Oakville Green Procurement Actions and Update </vt:lpstr>
      <vt:lpstr>Town of Oakville  Green Procurement Actions and Update </vt:lpstr>
      <vt:lpstr>Town of Oakville  Green Procurement Actions and Update </vt:lpstr>
      <vt:lpstr>Town of Oakville  Green Procurement Actions and Update </vt:lpstr>
      <vt:lpstr>Making Better Choices Natalie Adams, 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City of Mississauga’s  Sustainable Procurement Initiative Actions and Update</vt:lpstr>
      <vt:lpstr>Discussion</vt:lpstr>
      <vt:lpstr>Discussion</vt:lpstr>
      <vt:lpstr>Discussion</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Procurement</dc:title>
  <dc:creator>Desislava Stefanova</dc:creator>
  <cp:lastModifiedBy>Desislava Stefanova</cp:lastModifiedBy>
  <cp:revision>22</cp:revision>
  <dcterms:created xsi:type="dcterms:W3CDTF">2019-01-14T21:09:11Z</dcterms:created>
  <dcterms:modified xsi:type="dcterms:W3CDTF">2019-02-04T18:17:06Z</dcterms:modified>
</cp:coreProperties>
</file>