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0" r:id="rId3"/>
    <p:sldId id="301" r:id="rId4"/>
    <p:sldId id="302" r:id="rId5"/>
    <p:sldId id="303" r:id="rId6"/>
    <p:sldId id="304" r:id="rId7"/>
    <p:sldId id="305" r:id="rId8"/>
    <p:sldId id="306" r:id="rId9"/>
    <p:sldId id="307" r:id="rId10"/>
    <p:sldId id="308" r:id="rId11"/>
    <p:sldId id="309" r:id="rId12"/>
    <p:sldId id="318" r:id="rId13"/>
    <p:sldId id="310" r:id="rId14"/>
    <p:sldId id="319" r:id="rId15"/>
    <p:sldId id="311" r:id="rId16"/>
    <p:sldId id="312" r:id="rId17"/>
    <p:sldId id="282" r:id="rId18"/>
    <p:sldId id="283" r:id="rId19"/>
    <p:sldId id="294" r:id="rId20"/>
    <p:sldId id="313" r:id="rId21"/>
    <p:sldId id="288" r:id="rId22"/>
    <p:sldId id="314" r:id="rId23"/>
    <p:sldId id="293" r:id="rId24"/>
    <p:sldId id="285" r:id="rId25"/>
    <p:sldId id="299" r:id="rId26"/>
    <p:sldId id="315" r:id="rId27"/>
    <p:sldId id="316" r:id="rId28"/>
    <p:sldId id="31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26" autoAdjust="0"/>
    <p:restoredTop sz="94660"/>
  </p:normalViewPr>
  <p:slideViewPr>
    <p:cSldViewPr snapToGrid="0">
      <p:cViewPr varScale="1">
        <p:scale>
          <a:sx n="87" d="100"/>
          <a:sy n="87" d="100"/>
        </p:scale>
        <p:origin x="2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rotWithShape="1">
          <a:blip r:embed="rId2" cstate="print"/>
          <a:srcRect b="11179"/>
          <a:stretch/>
        </p:blipFill>
        <p:spPr bwMode="auto">
          <a:xfrm>
            <a:off x="0" y="3602038"/>
            <a:ext cx="12192000" cy="3255962"/>
          </a:xfrm>
          <a:prstGeom prst="rect">
            <a:avLst/>
          </a:prstGeom>
          <a:noFill/>
          <a:ln w="9525">
            <a:noFill/>
            <a:miter lim="800000"/>
            <a:headEnd/>
            <a:tailEnd/>
          </a:ln>
          <a:effec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CA"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9E4C048-F170-4659-BAD6-C6D8EB5570B6}" type="datetimeFigureOut">
              <a:rPr lang="en-CA" smtClean="0"/>
              <a:t>2019-01-21</a:t>
            </a:fld>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B62F29B-B038-414C-8AA1-51D17BDB5EB1}" type="slidenum">
              <a:rPr lang="en-CA" smtClean="0"/>
              <a:t>‹#›</a:t>
            </a:fld>
            <a:endParaRPr lang="en-CA"/>
          </a:p>
        </p:txBody>
      </p:sp>
    </p:spTree>
    <p:extLst>
      <p:ext uri="{BB962C8B-B14F-4D97-AF65-F5344CB8AC3E}">
        <p14:creationId xmlns:p14="http://schemas.microsoft.com/office/powerpoint/2010/main" val="312605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9817" y="365125"/>
            <a:ext cx="10073983" cy="1325563"/>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517818" y="599345"/>
            <a:ext cx="10515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6293027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4"/>
          <a:srcRect t="17270" b="12684"/>
          <a:stretch/>
        </p:blipFill>
        <p:spPr>
          <a:xfrm>
            <a:off x="0" y="4572000"/>
            <a:ext cx="12193057" cy="2280356"/>
          </a:xfrm>
          <a:prstGeom prst="rect">
            <a:avLst/>
          </a:prstGeom>
          <a:effectLst>
            <a:softEdge rad="0"/>
          </a:effectLst>
        </p:spPr>
      </p:pic>
      <p:sp>
        <p:nvSpPr>
          <p:cNvPr id="2" name="Title Placeholder 1"/>
          <p:cNvSpPr>
            <a:spLocks noGrp="1"/>
          </p:cNvSpPr>
          <p:nvPr>
            <p:ph type="title"/>
          </p:nvPr>
        </p:nvSpPr>
        <p:spPr>
          <a:xfrm>
            <a:off x="1306286" y="318558"/>
            <a:ext cx="9706024" cy="1325563"/>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96710" y="1775002"/>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6828" y="336358"/>
            <a:ext cx="992445" cy="915469"/>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732185" y="318558"/>
            <a:ext cx="3265713" cy="1088571"/>
          </a:xfrm>
          <a:prstGeom prst="rect">
            <a:avLst/>
          </a:prstGeom>
        </p:spPr>
      </p:pic>
    </p:spTree>
    <p:extLst>
      <p:ext uri="{BB962C8B-B14F-4D97-AF65-F5344CB8AC3E}">
        <p14:creationId xmlns:p14="http://schemas.microsoft.com/office/powerpoint/2010/main" val="290739893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b="1" kern="1200">
          <a:solidFill>
            <a:srgbClr val="00206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4667" y="1533917"/>
            <a:ext cx="9617725" cy="4524315"/>
          </a:xfrm>
          <a:prstGeom prst="rect">
            <a:avLst/>
          </a:prstGeom>
          <a:noFill/>
        </p:spPr>
        <p:txBody>
          <a:bodyPr wrap="square" rtlCol="0">
            <a:spAutoFit/>
          </a:bodyPr>
          <a:lstStyle/>
          <a:p>
            <a:pPr algn="ctr"/>
            <a:endParaRPr lang="en-US" sz="1400" b="1" dirty="0" smtClean="0">
              <a:solidFill>
                <a:srgbClr val="002060"/>
              </a:solidFill>
            </a:endParaRPr>
          </a:p>
          <a:p>
            <a:pPr algn="ctr"/>
            <a:r>
              <a:rPr lang="en-US" sz="3600" b="1" dirty="0" smtClean="0">
                <a:solidFill>
                  <a:srgbClr val="002060"/>
                </a:solidFill>
              </a:rPr>
              <a:t>Clean Air Council </a:t>
            </a:r>
          </a:p>
          <a:p>
            <a:pPr algn="ctr"/>
            <a:r>
              <a:rPr lang="en-US" sz="3600" b="1" dirty="0" smtClean="0">
                <a:solidFill>
                  <a:srgbClr val="002060"/>
                </a:solidFill>
              </a:rPr>
              <a:t>Strategic Planning Meeting </a:t>
            </a:r>
          </a:p>
          <a:p>
            <a:pPr algn="ctr"/>
            <a:endParaRPr lang="en-US" sz="3600" b="1" dirty="0" smtClean="0">
              <a:solidFill>
                <a:srgbClr val="002060"/>
              </a:solidFill>
            </a:endParaRPr>
          </a:p>
          <a:p>
            <a:pPr algn="ctr"/>
            <a:r>
              <a:rPr lang="en-US" sz="3600" b="1" dirty="0" smtClean="0">
                <a:solidFill>
                  <a:srgbClr val="002060"/>
                </a:solidFill>
              </a:rPr>
              <a:t> </a:t>
            </a:r>
          </a:p>
          <a:p>
            <a:pPr algn="ctr"/>
            <a:r>
              <a:rPr lang="en-US" sz="3600" b="1" dirty="0" smtClean="0">
                <a:solidFill>
                  <a:srgbClr val="002060"/>
                </a:solidFill>
              </a:rPr>
              <a:t>Friday January 25</a:t>
            </a:r>
            <a:r>
              <a:rPr lang="en-US" sz="3600" b="1" baseline="30000" dirty="0" smtClean="0">
                <a:solidFill>
                  <a:srgbClr val="002060"/>
                </a:solidFill>
              </a:rPr>
              <a:t>th</a:t>
            </a:r>
            <a:endParaRPr lang="en-US" sz="3600" b="1" dirty="0" smtClean="0">
              <a:solidFill>
                <a:srgbClr val="002060"/>
              </a:solidFill>
            </a:endParaRPr>
          </a:p>
          <a:p>
            <a:pPr algn="ctr"/>
            <a:r>
              <a:rPr lang="en-US" sz="3600" b="1" dirty="0" smtClean="0">
                <a:solidFill>
                  <a:srgbClr val="002060"/>
                </a:solidFill>
              </a:rPr>
              <a:t>Clean Air Council Meeting </a:t>
            </a:r>
          </a:p>
          <a:p>
            <a:pPr algn="ctr"/>
            <a:endParaRPr lang="en-US" sz="3600" b="1" dirty="0" smtClean="0"/>
          </a:p>
          <a:p>
            <a:endParaRPr lang="en-US" sz="2200" dirty="0"/>
          </a:p>
        </p:txBody>
      </p:sp>
    </p:spTree>
    <p:extLst>
      <p:ext uri="{BB962C8B-B14F-4D97-AF65-F5344CB8AC3E}">
        <p14:creationId xmlns:p14="http://schemas.microsoft.com/office/powerpoint/2010/main" val="1679484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3 – Possible Priorities </a:t>
            </a:r>
            <a:endParaRPr lang="en-US" dirty="0"/>
          </a:p>
        </p:txBody>
      </p:sp>
      <p:sp>
        <p:nvSpPr>
          <p:cNvPr id="3" name="Content Placeholder 2"/>
          <p:cNvSpPr>
            <a:spLocks noGrp="1"/>
          </p:cNvSpPr>
          <p:nvPr>
            <p:ph idx="1"/>
          </p:nvPr>
        </p:nvSpPr>
        <p:spPr>
          <a:xfrm>
            <a:off x="838200" y="1990823"/>
            <a:ext cx="10515600" cy="4351338"/>
          </a:xfrm>
        </p:spPr>
        <p:txBody>
          <a:bodyPr>
            <a:normAutofit/>
          </a:bodyPr>
          <a:lstStyle/>
          <a:p>
            <a:pPr marL="0" indent="0">
              <a:buNone/>
            </a:pPr>
            <a:r>
              <a:rPr lang="en-CA" b="1" dirty="0"/>
              <a:t>Buildings</a:t>
            </a:r>
            <a:endParaRPr lang="en-US" dirty="0"/>
          </a:p>
          <a:p>
            <a:pPr lvl="0"/>
            <a:r>
              <a:rPr lang="en-US" dirty="0"/>
              <a:t>Increase the transfer and effectiveness of green development standards </a:t>
            </a:r>
          </a:p>
          <a:p>
            <a:pPr lvl="0"/>
            <a:r>
              <a:rPr lang="en-US" dirty="0"/>
              <a:t>Advancing a multi-stakeholder Energy Retrofit Program </a:t>
            </a:r>
          </a:p>
          <a:p>
            <a:pPr lvl="0"/>
            <a:r>
              <a:rPr lang="en-US" dirty="0"/>
              <a:t>Advancing Building Energy Labelling &amp; Disclosure </a:t>
            </a:r>
          </a:p>
          <a:p>
            <a:pPr lvl="0"/>
            <a:r>
              <a:rPr lang="en-US" dirty="0"/>
              <a:t>Net Zero Retrofits and New Builds research/pilot projects </a:t>
            </a:r>
          </a:p>
          <a:p>
            <a:pPr marL="0" indent="0">
              <a:buNone/>
            </a:pPr>
            <a:endParaRPr lang="en-US" dirty="0" smtClean="0"/>
          </a:p>
        </p:txBody>
      </p:sp>
    </p:spTree>
    <p:extLst>
      <p:ext uri="{BB962C8B-B14F-4D97-AF65-F5344CB8AC3E}">
        <p14:creationId xmlns:p14="http://schemas.microsoft.com/office/powerpoint/2010/main" val="3457261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3 – Possible Priorities </a:t>
            </a:r>
            <a:endParaRPr lang="en-US" dirty="0"/>
          </a:p>
        </p:txBody>
      </p:sp>
      <p:sp>
        <p:nvSpPr>
          <p:cNvPr id="3" name="Content Placeholder 2"/>
          <p:cNvSpPr>
            <a:spLocks noGrp="1"/>
          </p:cNvSpPr>
          <p:nvPr>
            <p:ph idx="1"/>
          </p:nvPr>
        </p:nvSpPr>
        <p:spPr>
          <a:xfrm>
            <a:off x="838200" y="1891432"/>
            <a:ext cx="10515600" cy="4351338"/>
          </a:xfrm>
        </p:spPr>
        <p:txBody>
          <a:bodyPr>
            <a:normAutofit/>
          </a:bodyPr>
          <a:lstStyle/>
          <a:p>
            <a:pPr marL="0" indent="0">
              <a:buNone/>
            </a:pPr>
            <a:r>
              <a:rPr lang="en-US" b="1" dirty="0"/>
              <a:t>Planning</a:t>
            </a:r>
            <a:endParaRPr lang="en-US" dirty="0"/>
          </a:p>
          <a:p>
            <a:r>
              <a:rPr lang="en-US" dirty="0" smtClean="0"/>
              <a:t>Climate Action Planning (possibly can be addressed via progress report) </a:t>
            </a:r>
          </a:p>
          <a:p>
            <a:r>
              <a:rPr lang="en-US" dirty="0" smtClean="0"/>
              <a:t>Integration </a:t>
            </a:r>
            <a:r>
              <a:rPr lang="en-US" dirty="0"/>
              <a:t>of Climate Change into Official Plans</a:t>
            </a:r>
          </a:p>
          <a:p>
            <a:r>
              <a:rPr lang="en-US" dirty="0"/>
              <a:t>Integration of </a:t>
            </a:r>
            <a:r>
              <a:rPr lang="en-US" dirty="0" smtClean="0"/>
              <a:t>Energy Management and Climate </a:t>
            </a:r>
            <a:r>
              <a:rPr lang="en-US" dirty="0"/>
              <a:t>Change into Asset Management Plans </a:t>
            </a:r>
          </a:p>
          <a:p>
            <a:pPr lvl="0"/>
            <a:r>
              <a:rPr lang="en-US" dirty="0" smtClean="0"/>
              <a:t>Climate </a:t>
            </a:r>
            <a:r>
              <a:rPr lang="en-US" dirty="0"/>
              <a:t>Change Integration into Storm Water Management Plans/</a:t>
            </a:r>
            <a:r>
              <a:rPr lang="en-US" dirty="0" err="1"/>
              <a:t>Stormwater</a:t>
            </a:r>
            <a:r>
              <a:rPr lang="en-US" dirty="0"/>
              <a:t> fees</a:t>
            </a:r>
          </a:p>
          <a:p>
            <a:endParaRPr lang="en-US" dirty="0"/>
          </a:p>
          <a:p>
            <a:endParaRPr lang="en-US" dirty="0" smtClean="0"/>
          </a:p>
          <a:p>
            <a:endParaRPr lang="en-US" dirty="0" smtClean="0"/>
          </a:p>
          <a:p>
            <a:endParaRPr lang="en-US" dirty="0"/>
          </a:p>
        </p:txBody>
      </p:sp>
      <p:sp>
        <p:nvSpPr>
          <p:cNvPr id="5" name="Content Placeholder 2"/>
          <p:cNvSpPr txBox="1">
            <a:spLocks/>
          </p:cNvSpPr>
          <p:nvPr/>
        </p:nvSpPr>
        <p:spPr>
          <a:xfrm>
            <a:off x="838200" y="1990823"/>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p:txBody>
      </p:sp>
    </p:spTree>
    <p:extLst>
      <p:ext uri="{BB962C8B-B14F-4D97-AF65-F5344CB8AC3E}">
        <p14:creationId xmlns:p14="http://schemas.microsoft.com/office/powerpoint/2010/main" val="576282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87470"/>
            <a:ext cx="10515600" cy="4351338"/>
          </a:xfrm>
        </p:spPr>
        <p:txBody>
          <a:bodyPr>
            <a:normAutofit fontScale="85000" lnSpcReduction="20000"/>
          </a:bodyPr>
          <a:lstStyle/>
          <a:p>
            <a:pPr marL="0" indent="0">
              <a:buNone/>
            </a:pPr>
            <a:r>
              <a:rPr lang="en-US" b="1" dirty="0"/>
              <a:t>Resilience</a:t>
            </a:r>
            <a:endParaRPr lang="en-US" dirty="0"/>
          </a:p>
          <a:p>
            <a:pPr lvl="0"/>
            <a:r>
              <a:rPr lang="en-US" dirty="0"/>
              <a:t>Advancing a Regional Adaptation Collaborative</a:t>
            </a:r>
          </a:p>
          <a:p>
            <a:pPr lvl="0"/>
            <a:r>
              <a:rPr lang="en-US" dirty="0"/>
              <a:t>Advancement of Green Infrastructure Road Map </a:t>
            </a:r>
          </a:p>
          <a:p>
            <a:pPr lvl="0"/>
            <a:r>
              <a:rPr lang="en-US" dirty="0"/>
              <a:t>Advancement of Green Roof Policies </a:t>
            </a:r>
            <a:endParaRPr lang="en-US" dirty="0" smtClean="0"/>
          </a:p>
          <a:p>
            <a:pPr lvl="0"/>
            <a:endParaRPr lang="en-US" dirty="0"/>
          </a:p>
          <a:p>
            <a:pPr marL="0" indent="0">
              <a:buNone/>
            </a:pPr>
            <a:r>
              <a:rPr lang="en-US" b="1" dirty="0"/>
              <a:t>Transportation</a:t>
            </a:r>
            <a:endParaRPr lang="en-US" dirty="0"/>
          </a:p>
          <a:p>
            <a:pPr lvl="0"/>
            <a:r>
              <a:rPr lang="en-US" dirty="0"/>
              <a:t>Electric Vehicle/Zero Emission Vehicle Municipal Strategies </a:t>
            </a:r>
          </a:p>
          <a:p>
            <a:pPr lvl="0"/>
            <a:r>
              <a:rPr lang="en-US" dirty="0"/>
              <a:t>Workplace EV </a:t>
            </a:r>
            <a:r>
              <a:rPr lang="en-US" dirty="0" smtClean="0"/>
              <a:t>policies (would likely be a component of above Municipal Strategies )</a:t>
            </a:r>
            <a:endParaRPr lang="en-US" dirty="0"/>
          </a:p>
          <a:p>
            <a:pPr lvl="0"/>
            <a:r>
              <a:rPr lang="en-US" dirty="0"/>
              <a:t>Active Transportation and Complete Streets Policies </a:t>
            </a:r>
          </a:p>
          <a:p>
            <a:pPr lvl="0"/>
            <a:r>
              <a:rPr lang="en-US" dirty="0"/>
              <a:t>Policy and planning related </a:t>
            </a:r>
            <a:r>
              <a:rPr lang="en-US" dirty="0" smtClean="0"/>
              <a:t>to Sharing and Autonomous </a:t>
            </a:r>
            <a:r>
              <a:rPr lang="en-US" dirty="0"/>
              <a:t>Vehicles</a:t>
            </a:r>
          </a:p>
          <a:p>
            <a:pPr marL="0" lvl="0" indent="0">
              <a:buNone/>
            </a:pPr>
            <a:endParaRPr lang="en-US" dirty="0"/>
          </a:p>
          <a:p>
            <a:endParaRPr lang="en-US" dirty="0"/>
          </a:p>
        </p:txBody>
      </p:sp>
      <p:sp>
        <p:nvSpPr>
          <p:cNvPr id="4" name="Title 1"/>
          <p:cNvSpPr>
            <a:spLocks noGrp="1"/>
          </p:cNvSpPr>
          <p:nvPr>
            <p:ph type="title"/>
          </p:nvPr>
        </p:nvSpPr>
        <p:spPr>
          <a:xfrm>
            <a:off x="1279817" y="365125"/>
            <a:ext cx="10073983" cy="1325563"/>
          </a:xfrm>
        </p:spPr>
        <p:txBody>
          <a:bodyPr/>
          <a:lstStyle/>
          <a:p>
            <a:r>
              <a:rPr lang="en-US" dirty="0" smtClean="0"/>
              <a:t>Article 3 – Possible Priorities </a:t>
            </a:r>
            <a:endParaRPr lang="en-US" dirty="0"/>
          </a:p>
        </p:txBody>
      </p:sp>
    </p:spTree>
    <p:extLst>
      <p:ext uri="{BB962C8B-B14F-4D97-AF65-F5344CB8AC3E}">
        <p14:creationId xmlns:p14="http://schemas.microsoft.com/office/powerpoint/2010/main" val="457099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3 – Possible Priorities </a:t>
            </a:r>
            <a:endParaRPr lang="en-US" dirty="0"/>
          </a:p>
        </p:txBody>
      </p:sp>
      <p:sp>
        <p:nvSpPr>
          <p:cNvPr id="3" name="Content Placeholder 2"/>
          <p:cNvSpPr>
            <a:spLocks noGrp="1"/>
          </p:cNvSpPr>
          <p:nvPr>
            <p:ph idx="1"/>
          </p:nvPr>
        </p:nvSpPr>
        <p:spPr>
          <a:xfrm>
            <a:off x="838200" y="1690688"/>
            <a:ext cx="10515600" cy="4742431"/>
          </a:xfrm>
        </p:spPr>
        <p:txBody>
          <a:bodyPr/>
          <a:lstStyle/>
          <a:p>
            <a:pPr marL="0" indent="0">
              <a:buNone/>
            </a:pPr>
            <a:r>
              <a:rPr lang="en-CA" b="1" dirty="0"/>
              <a:t>Communications</a:t>
            </a:r>
            <a:endParaRPr lang="en-US" dirty="0"/>
          </a:p>
          <a:p>
            <a:pPr lvl="0"/>
            <a:r>
              <a:rPr lang="en-US" dirty="0"/>
              <a:t>Increasing integration of co-benefits and equity considerations into municipal air pollution and climate actions </a:t>
            </a:r>
          </a:p>
          <a:p>
            <a:pPr lvl="0"/>
            <a:r>
              <a:rPr lang="en-US" dirty="0"/>
              <a:t>Working with stakeholders on increasing reporting and value of Energy, Water, Waste Reporting and Benchmarking </a:t>
            </a:r>
          </a:p>
          <a:p>
            <a:pPr lvl="0"/>
            <a:r>
              <a:rPr lang="en-US" dirty="0"/>
              <a:t>Increasing capacity and use of Climate Lens</a:t>
            </a:r>
          </a:p>
          <a:p>
            <a:pPr lvl="0"/>
            <a:r>
              <a:rPr lang="en-US" dirty="0"/>
              <a:t>Increasing transparency related to integration of Climate Change considerations and decisions </a:t>
            </a:r>
          </a:p>
          <a:p>
            <a:pPr lvl="0"/>
            <a:r>
              <a:rPr lang="en-US" dirty="0"/>
              <a:t>Improving all CAC communications</a:t>
            </a:r>
          </a:p>
          <a:p>
            <a:pPr marL="0" indent="0">
              <a:buNone/>
            </a:pPr>
            <a:endParaRPr lang="en-US" dirty="0" smtClean="0"/>
          </a:p>
        </p:txBody>
      </p:sp>
    </p:spTree>
    <p:extLst>
      <p:ext uri="{BB962C8B-B14F-4D97-AF65-F5344CB8AC3E}">
        <p14:creationId xmlns:p14="http://schemas.microsoft.com/office/powerpoint/2010/main" val="745350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987470"/>
            <a:ext cx="10515600" cy="4351338"/>
          </a:xfrm>
        </p:spPr>
        <p:txBody>
          <a:bodyPr>
            <a:normAutofit/>
          </a:bodyPr>
          <a:lstStyle/>
          <a:p>
            <a:r>
              <a:rPr lang="en-US" sz="4000" b="1" dirty="0" smtClean="0"/>
              <a:t>Missing Priority Actions? </a:t>
            </a:r>
          </a:p>
          <a:p>
            <a:r>
              <a:rPr lang="en-US" sz="4000" b="1" dirty="0" smtClean="0"/>
              <a:t>More detail/less detail preference? </a:t>
            </a:r>
            <a:endParaRPr lang="en-US" sz="4000" b="1" dirty="0"/>
          </a:p>
        </p:txBody>
      </p:sp>
    </p:spTree>
    <p:extLst>
      <p:ext uri="{BB962C8B-B14F-4D97-AF65-F5344CB8AC3E}">
        <p14:creationId xmlns:p14="http://schemas.microsoft.com/office/powerpoint/2010/main" val="45775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1381" y="2845089"/>
            <a:ext cx="10073983" cy="1325563"/>
          </a:xfrm>
        </p:spPr>
        <p:txBody>
          <a:bodyPr>
            <a:normAutofit fontScale="90000"/>
          </a:bodyPr>
          <a:lstStyle/>
          <a:p>
            <a:pPr marL="0" indent="0"/>
            <a:r>
              <a:rPr lang="en-US" dirty="0"/>
              <a:t>Clean Air Council 2019 </a:t>
            </a:r>
            <a:r>
              <a:rPr lang="en-US" dirty="0" err="1"/>
              <a:t>Workplan</a:t>
            </a:r>
            <a:r>
              <a:rPr lang="en-US" dirty="0"/>
              <a:t>…. So </a:t>
            </a:r>
            <a:r>
              <a:rPr lang="en-US" dirty="0" smtClean="0"/>
              <a:t>far</a:t>
            </a:r>
            <a:br>
              <a:rPr lang="en-US" dirty="0" smtClean="0"/>
            </a:br>
            <a:r>
              <a:rPr lang="en-US" dirty="0" smtClean="0"/>
              <a:t>Will be updated based on Declaration Priorities  </a:t>
            </a:r>
            <a:endParaRPr lang="en-US" dirty="0"/>
          </a:p>
        </p:txBody>
      </p:sp>
    </p:spTree>
    <p:extLst>
      <p:ext uri="{BB962C8B-B14F-4D97-AF65-F5344CB8AC3E}">
        <p14:creationId xmlns:p14="http://schemas.microsoft.com/office/powerpoint/2010/main" val="725770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 Evaluation </a:t>
            </a:r>
            <a:endParaRPr lang="en-US" dirty="0"/>
          </a:p>
        </p:txBody>
      </p:sp>
      <p:sp>
        <p:nvSpPr>
          <p:cNvPr id="3" name="Content Placeholder 2"/>
          <p:cNvSpPr>
            <a:spLocks noGrp="1"/>
          </p:cNvSpPr>
          <p:nvPr>
            <p:ph idx="1"/>
          </p:nvPr>
        </p:nvSpPr>
        <p:spPr>
          <a:xfrm>
            <a:off x="838200" y="2040218"/>
            <a:ext cx="10515600" cy="4351338"/>
          </a:xfrm>
        </p:spPr>
        <p:txBody>
          <a:bodyPr/>
          <a:lstStyle/>
          <a:p>
            <a:r>
              <a:rPr lang="en-US" dirty="0" smtClean="0"/>
              <a:t>What is working</a:t>
            </a:r>
          </a:p>
          <a:p>
            <a:r>
              <a:rPr lang="en-US" dirty="0" smtClean="0"/>
              <a:t>what needs improvements</a:t>
            </a:r>
          </a:p>
          <a:p>
            <a:r>
              <a:rPr lang="en-US" dirty="0" smtClean="0"/>
              <a:t>how can it better meet your immediate needs and your longer term needs </a:t>
            </a:r>
          </a:p>
          <a:p>
            <a:r>
              <a:rPr lang="en-US" dirty="0" smtClean="0"/>
              <a:t>How can it do a better job of supporting your inter-departmental collaboration efforts </a:t>
            </a:r>
          </a:p>
          <a:p>
            <a:r>
              <a:rPr lang="en-US" dirty="0" smtClean="0"/>
              <a:t>Would a Sustainability </a:t>
            </a:r>
          </a:p>
          <a:p>
            <a:endParaRPr lang="en-US" dirty="0"/>
          </a:p>
        </p:txBody>
      </p:sp>
    </p:spTree>
    <p:extLst>
      <p:ext uri="{BB962C8B-B14F-4D97-AF65-F5344CB8AC3E}">
        <p14:creationId xmlns:p14="http://schemas.microsoft.com/office/powerpoint/2010/main" val="1625006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436" y="365125"/>
            <a:ext cx="7344064" cy="1325563"/>
          </a:xfrm>
        </p:spPr>
        <p:txBody>
          <a:bodyPr/>
          <a:lstStyle/>
          <a:p>
            <a:r>
              <a:rPr lang="en-US" dirty="0" smtClean="0"/>
              <a:t>2019 Corporate Energy Efficiency &amp; Conservation </a:t>
            </a:r>
            <a:endParaRPr lang="en-US" dirty="0"/>
          </a:p>
        </p:txBody>
      </p:sp>
      <p:sp>
        <p:nvSpPr>
          <p:cNvPr id="3" name="Content Placeholder 2"/>
          <p:cNvSpPr>
            <a:spLocks noGrp="1"/>
          </p:cNvSpPr>
          <p:nvPr>
            <p:ph idx="1"/>
          </p:nvPr>
        </p:nvSpPr>
        <p:spPr>
          <a:xfrm>
            <a:off x="838200" y="2286000"/>
            <a:ext cx="10515600" cy="3200400"/>
          </a:xfrm>
        </p:spPr>
        <p:txBody>
          <a:bodyPr>
            <a:normAutofit/>
          </a:bodyPr>
          <a:lstStyle/>
          <a:p>
            <a:r>
              <a:rPr lang="en-US" dirty="0" smtClean="0"/>
              <a:t>Focus on 2019 Conservation Plan development </a:t>
            </a:r>
          </a:p>
          <a:p>
            <a:r>
              <a:rPr lang="en-US" dirty="0" smtClean="0"/>
              <a:t>First half of 2019 – CDM Plan development </a:t>
            </a:r>
          </a:p>
          <a:p>
            <a:r>
              <a:rPr lang="en-US" dirty="0" smtClean="0"/>
              <a:t>Second half of 2019 – Training and Plan Implementation focus</a:t>
            </a:r>
          </a:p>
          <a:p>
            <a:r>
              <a:rPr lang="en-US" dirty="0" smtClean="0"/>
              <a:t>Webinars and face to face workshops </a:t>
            </a:r>
          </a:p>
          <a:p>
            <a:r>
              <a:rPr lang="en-US" dirty="0" smtClean="0"/>
              <a:t>Corporate Green Developments Standards and Actions Scan </a:t>
            </a:r>
          </a:p>
          <a:p>
            <a:endParaRPr lang="en-US" dirty="0" smtClean="0"/>
          </a:p>
        </p:txBody>
      </p:sp>
    </p:spTree>
    <p:extLst>
      <p:ext uri="{BB962C8B-B14F-4D97-AF65-F5344CB8AC3E}">
        <p14:creationId xmlns:p14="http://schemas.microsoft.com/office/powerpoint/2010/main" val="4211639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18" y="365125"/>
            <a:ext cx="7434692" cy="1325563"/>
          </a:xfrm>
        </p:spPr>
        <p:txBody>
          <a:bodyPr>
            <a:normAutofit/>
          </a:bodyPr>
          <a:lstStyle/>
          <a:p>
            <a:r>
              <a:rPr lang="en-US" sz="3800" dirty="0" smtClean="0"/>
              <a:t>Green Procurement </a:t>
            </a:r>
            <a:endParaRPr lang="en-US" sz="3800" dirty="0"/>
          </a:p>
        </p:txBody>
      </p:sp>
      <p:sp>
        <p:nvSpPr>
          <p:cNvPr id="3" name="Content Placeholder 2"/>
          <p:cNvSpPr>
            <a:spLocks noGrp="1"/>
          </p:cNvSpPr>
          <p:nvPr>
            <p:ph idx="1"/>
          </p:nvPr>
        </p:nvSpPr>
        <p:spPr>
          <a:xfrm>
            <a:off x="838200" y="1901673"/>
            <a:ext cx="10515600" cy="4351338"/>
          </a:xfrm>
        </p:spPr>
        <p:txBody>
          <a:bodyPr/>
          <a:lstStyle/>
          <a:p>
            <a:r>
              <a:rPr lang="en-US" dirty="0" smtClean="0"/>
              <a:t>Deliver 3 webinars on updates on Green Procurement and one face to face meeting </a:t>
            </a:r>
          </a:p>
          <a:p>
            <a:r>
              <a:rPr lang="en-US" dirty="0" smtClean="0"/>
              <a:t>Undertake interview to identify priorities for green procurement staff</a:t>
            </a:r>
          </a:p>
          <a:p>
            <a:r>
              <a:rPr lang="en-US" dirty="0" smtClean="0"/>
              <a:t>Identification of barriers and discussion on possible ways to address barriers </a:t>
            </a:r>
          </a:p>
          <a:p>
            <a:pPr marL="0" indent="0">
              <a:buNone/>
            </a:pPr>
            <a:endParaRPr lang="en-US" dirty="0" smtClean="0"/>
          </a:p>
          <a:p>
            <a:endParaRPr lang="en-US" dirty="0"/>
          </a:p>
        </p:txBody>
      </p:sp>
    </p:spTree>
    <p:extLst>
      <p:ext uri="{BB962C8B-B14F-4D97-AF65-F5344CB8AC3E}">
        <p14:creationId xmlns:p14="http://schemas.microsoft.com/office/powerpoint/2010/main" val="53296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Fleets </a:t>
            </a:r>
            <a:endParaRPr lang="en-US" dirty="0"/>
          </a:p>
        </p:txBody>
      </p:sp>
      <p:sp>
        <p:nvSpPr>
          <p:cNvPr id="3" name="Content Placeholder 2"/>
          <p:cNvSpPr>
            <a:spLocks noGrp="1"/>
          </p:cNvSpPr>
          <p:nvPr>
            <p:ph idx="1"/>
          </p:nvPr>
        </p:nvSpPr>
        <p:spPr>
          <a:xfrm>
            <a:off x="838200" y="2092036"/>
            <a:ext cx="10515600" cy="4323890"/>
          </a:xfrm>
        </p:spPr>
        <p:txBody>
          <a:bodyPr>
            <a:normAutofit/>
          </a:bodyPr>
          <a:lstStyle/>
          <a:p>
            <a:r>
              <a:rPr lang="en-US" dirty="0" smtClean="0"/>
              <a:t>EV Business Case Development and Sharing</a:t>
            </a:r>
          </a:p>
          <a:p>
            <a:r>
              <a:rPr lang="en-US" dirty="0" smtClean="0"/>
              <a:t>Green Fleet Plan Updates </a:t>
            </a:r>
          </a:p>
          <a:p>
            <a:r>
              <a:rPr lang="en-US" dirty="0" smtClean="0"/>
              <a:t>Monitoring and Reporting of Green Fleets Actions </a:t>
            </a:r>
          </a:p>
          <a:p>
            <a:r>
              <a:rPr lang="en-US" dirty="0" smtClean="0"/>
              <a:t>Likely 2 webinars and a face to face workshop later in 2019 </a:t>
            </a:r>
          </a:p>
          <a:p>
            <a:pPr marL="0" indent="0">
              <a:buNone/>
            </a:pPr>
            <a:endParaRPr lang="en-US" dirty="0" smtClean="0"/>
          </a:p>
          <a:p>
            <a:endParaRPr lang="en-US" dirty="0" smtClean="0"/>
          </a:p>
          <a:p>
            <a:endParaRPr lang="en-US" dirty="0" smtClean="0"/>
          </a:p>
        </p:txBody>
      </p:sp>
    </p:spTree>
    <p:extLst>
      <p:ext uri="{BB962C8B-B14F-4D97-AF65-F5344CB8AC3E}">
        <p14:creationId xmlns:p14="http://schemas.microsoft.com/office/powerpoint/2010/main" val="4024044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18" y="365125"/>
            <a:ext cx="7486496" cy="1325563"/>
          </a:xfrm>
        </p:spPr>
        <p:txBody>
          <a:bodyPr/>
          <a:lstStyle/>
          <a:p>
            <a:r>
              <a:rPr lang="en-US" dirty="0" smtClean="0"/>
              <a:t>CAC 2015 – 8 Declaration Progress Reporting </a:t>
            </a:r>
            <a:endParaRPr lang="en-US" dirty="0"/>
          </a:p>
        </p:txBody>
      </p:sp>
      <p:sp>
        <p:nvSpPr>
          <p:cNvPr id="3" name="Content Placeholder 2"/>
          <p:cNvSpPr>
            <a:spLocks noGrp="1"/>
          </p:cNvSpPr>
          <p:nvPr>
            <p:ph idx="1"/>
          </p:nvPr>
        </p:nvSpPr>
        <p:spPr>
          <a:xfrm>
            <a:off x="838200" y="2192356"/>
            <a:ext cx="10515600" cy="4090169"/>
          </a:xfrm>
        </p:spPr>
        <p:txBody>
          <a:bodyPr/>
          <a:lstStyle/>
          <a:p>
            <a:r>
              <a:rPr lang="en-US" dirty="0" smtClean="0"/>
              <a:t>Article 4 Update to Approved and In–Progress municipalities </a:t>
            </a:r>
          </a:p>
          <a:p>
            <a:r>
              <a:rPr lang="en-US" dirty="0" smtClean="0"/>
              <a:t>Linking to where more information can be found if approved (if not on web site would need to create a blog or a case study) </a:t>
            </a:r>
          </a:p>
          <a:p>
            <a:r>
              <a:rPr lang="en-US" dirty="0" smtClean="0"/>
              <a:t>Other feedback/suggestions? </a:t>
            </a:r>
          </a:p>
          <a:p>
            <a:pPr marL="0" indent="0">
              <a:buNone/>
            </a:pPr>
            <a:endParaRPr lang="en-US" dirty="0"/>
          </a:p>
        </p:txBody>
      </p:sp>
    </p:spTree>
    <p:extLst>
      <p:ext uri="{BB962C8B-B14F-4D97-AF65-F5344CB8AC3E}">
        <p14:creationId xmlns:p14="http://schemas.microsoft.com/office/powerpoint/2010/main" val="2817014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Resilience </a:t>
            </a:r>
            <a:r>
              <a:rPr lang="en-US" dirty="0" err="1" smtClean="0"/>
              <a:t>Colloborative</a:t>
            </a:r>
            <a:r>
              <a:rPr lang="en-US" dirty="0" smtClean="0"/>
              <a:t> </a:t>
            </a:r>
            <a:endParaRPr lang="en-US" dirty="0"/>
          </a:p>
        </p:txBody>
      </p:sp>
      <p:sp>
        <p:nvSpPr>
          <p:cNvPr id="3" name="Content Placeholder 2"/>
          <p:cNvSpPr>
            <a:spLocks noGrp="1"/>
          </p:cNvSpPr>
          <p:nvPr>
            <p:ph idx="1"/>
          </p:nvPr>
        </p:nvSpPr>
        <p:spPr>
          <a:xfrm>
            <a:off x="838200" y="2026363"/>
            <a:ext cx="10515600" cy="4351338"/>
          </a:xfrm>
        </p:spPr>
        <p:txBody>
          <a:bodyPr/>
          <a:lstStyle/>
          <a:p>
            <a:r>
              <a:rPr lang="en-US" dirty="0" smtClean="0"/>
              <a:t>Quarterly discussions and updates on municipal actions with departments on climate adaptation plan development, implementation and stakeholder outreach </a:t>
            </a:r>
          </a:p>
          <a:p>
            <a:r>
              <a:rPr lang="en-US" dirty="0" smtClean="0"/>
              <a:t>Identification of a priority stakeholder (inviting them to a CAC meeting to advance conversation) </a:t>
            </a:r>
          </a:p>
          <a:p>
            <a:r>
              <a:rPr lang="en-US" dirty="0" smtClean="0"/>
              <a:t>What can be done without additional funding that would be of most use to CAC members? </a:t>
            </a:r>
          </a:p>
          <a:p>
            <a:pPr marL="0" indent="0">
              <a:buNone/>
            </a:pPr>
            <a:endParaRPr lang="en-US" dirty="0" smtClean="0"/>
          </a:p>
        </p:txBody>
      </p:sp>
    </p:spTree>
    <p:extLst>
      <p:ext uri="{BB962C8B-B14F-4D97-AF65-F5344CB8AC3E}">
        <p14:creationId xmlns:p14="http://schemas.microsoft.com/office/powerpoint/2010/main" val="1557906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18" y="365125"/>
            <a:ext cx="7398962" cy="1325563"/>
          </a:xfrm>
        </p:spPr>
        <p:txBody>
          <a:bodyPr/>
          <a:lstStyle/>
          <a:p>
            <a:r>
              <a:rPr lang="en-US" dirty="0" smtClean="0"/>
              <a:t>Green Development Standards </a:t>
            </a:r>
            <a:endParaRPr lang="en-US" dirty="0"/>
          </a:p>
        </p:txBody>
      </p:sp>
      <p:sp>
        <p:nvSpPr>
          <p:cNvPr id="3" name="Content Placeholder 2"/>
          <p:cNvSpPr>
            <a:spLocks noGrp="1"/>
          </p:cNvSpPr>
          <p:nvPr>
            <p:ph idx="1"/>
          </p:nvPr>
        </p:nvSpPr>
        <p:spPr>
          <a:xfrm>
            <a:off x="838200" y="1812758"/>
            <a:ext cx="10515600" cy="4684295"/>
          </a:xfrm>
        </p:spPr>
        <p:txBody>
          <a:bodyPr>
            <a:noAutofit/>
          </a:bodyPr>
          <a:lstStyle/>
          <a:p>
            <a:r>
              <a:rPr lang="en-US" sz="1800" dirty="0" smtClean="0"/>
              <a:t>Flow chart of Green Development Standards development </a:t>
            </a:r>
          </a:p>
          <a:p>
            <a:r>
              <a:rPr lang="en-US" sz="1800" dirty="0" smtClean="0"/>
              <a:t>Flow chart of Green Development Standards Implementation</a:t>
            </a:r>
          </a:p>
          <a:p>
            <a:r>
              <a:rPr lang="en-US" sz="1800" dirty="0" smtClean="0"/>
              <a:t>Increased communications between green builders and municipalities </a:t>
            </a:r>
          </a:p>
          <a:p>
            <a:r>
              <a:rPr lang="en-US" sz="1800" dirty="0" smtClean="0"/>
              <a:t>2 face to face workshops in 2019 </a:t>
            </a:r>
          </a:p>
          <a:p>
            <a:r>
              <a:rPr lang="en-US" sz="1800" dirty="0" smtClean="0"/>
              <a:t>Improving GDS metrics and uptake </a:t>
            </a:r>
          </a:p>
          <a:p>
            <a:r>
              <a:rPr lang="en-US" sz="1800" dirty="0" smtClean="0"/>
              <a:t>Uptake of GDS within CAC members </a:t>
            </a:r>
          </a:p>
          <a:p>
            <a:r>
              <a:rPr lang="en-US" sz="1800" dirty="0" smtClean="0"/>
              <a:t>Part of a FCM Transition 2050 project </a:t>
            </a:r>
          </a:p>
          <a:p>
            <a:r>
              <a:rPr lang="en-US" sz="1800" dirty="0" smtClean="0"/>
              <a:t>Development of a GDS Toolkit </a:t>
            </a:r>
          </a:p>
          <a:p>
            <a:pPr marL="0" indent="0">
              <a:buNone/>
            </a:pPr>
            <a:endParaRPr lang="en-US" sz="1800" dirty="0" smtClean="0"/>
          </a:p>
          <a:p>
            <a:endParaRPr lang="en-US" sz="1800" dirty="0"/>
          </a:p>
        </p:txBody>
      </p:sp>
    </p:spTree>
    <p:extLst>
      <p:ext uri="{BB962C8B-B14F-4D97-AF65-F5344CB8AC3E}">
        <p14:creationId xmlns:p14="http://schemas.microsoft.com/office/powerpoint/2010/main" val="30721116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Integrating Climate Change into OPs </a:t>
            </a:r>
            <a:endParaRPr lang="en-US" dirty="0"/>
          </a:p>
        </p:txBody>
      </p:sp>
      <p:sp>
        <p:nvSpPr>
          <p:cNvPr id="3" name="Content Placeholder 2"/>
          <p:cNvSpPr>
            <a:spLocks noGrp="1"/>
          </p:cNvSpPr>
          <p:nvPr>
            <p:ph idx="1"/>
          </p:nvPr>
        </p:nvSpPr>
        <p:spPr>
          <a:xfrm>
            <a:off x="838200" y="1929381"/>
            <a:ext cx="10515600" cy="4351338"/>
          </a:xfrm>
        </p:spPr>
        <p:txBody>
          <a:bodyPr/>
          <a:lstStyle/>
          <a:p>
            <a:r>
              <a:rPr lang="en-US" dirty="0" smtClean="0"/>
              <a:t>Development of a Climate Change and OP Primer </a:t>
            </a:r>
          </a:p>
          <a:p>
            <a:r>
              <a:rPr lang="en-US" dirty="0" smtClean="0"/>
              <a:t>Case Studies of who is doing what </a:t>
            </a:r>
          </a:p>
          <a:p>
            <a:r>
              <a:rPr lang="en-US" dirty="0" smtClean="0"/>
              <a:t>Tracking of climate change into OPs </a:t>
            </a:r>
          </a:p>
          <a:p>
            <a:pPr marL="0" indent="0">
              <a:buNone/>
            </a:pPr>
            <a:endParaRPr lang="en-US" dirty="0"/>
          </a:p>
        </p:txBody>
      </p:sp>
    </p:spTree>
    <p:extLst>
      <p:ext uri="{BB962C8B-B14F-4D97-AF65-F5344CB8AC3E}">
        <p14:creationId xmlns:p14="http://schemas.microsoft.com/office/powerpoint/2010/main" val="3682790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18" y="365125"/>
            <a:ext cx="7522660" cy="1325563"/>
          </a:xfrm>
        </p:spPr>
        <p:txBody>
          <a:bodyPr/>
          <a:lstStyle/>
          <a:p>
            <a:r>
              <a:rPr lang="en-US" dirty="0" smtClean="0"/>
              <a:t>Community Energy </a:t>
            </a:r>
            <a:endParaRPr lang="en-US" dirty="0"/>
          </a:p>
        </p:txBody>
      </p:sp>
      <p:sp>
        <p:nvSpPr>
          <p:cNvPr id="3" name="Content Placeholder 2"/>
          <p:cNvSpPr>
            <a:spLocks noGrp="1"/>
          </p:cNvSpPr>
          <p:nvPr>
            <p:ph idx="1"/>
          </p:nvPr>
        </p:nvSpPr>
        <p:spPr>
          <a:xfrm>
            <a:off x="838200" y="1524000"/>
            <a:ext cx="10515600" cy="4913960"/>
          </a:xfrm>
        </p:spPr>
        <p:txBody>
          <a:bodyPr>
            <a:normAutofit/>
          </a:bodyPr>
          <a:lstStyle/>
          <a:p>
            <a:r>
              <a:rPr lang="en-US" dirty="0" smtClean="0"/>
              <a:t>Advancement of a Home Energy Retrofit program (Transition 2050 project) </a:t>
            </a:r>
          </a:p>
          <a:p>
            <a:r>
              <a:rPr lang="en-US" dirty="0" smtClean="0"/>
              <a:t>Distributed Energy Projects – webinar series on business models, financing and business cases </a:t>
            </a:r>
          </a:p>
          <a:p>
            <a:r>
              <a:rPr lang="en-US" dirty="0" smtClean="0"/>
              <a:t>Other suggestions? </a:t>
            </a:r>
            <a:endParaRPr lang="en-US" dirty="0"/>
          </a:p>
        </p:txBody>
      </p:sp>
    </p:spTree>
    <p:extLst>
      <p:ext uri="{BB962C8B-B14F-4D97-AF65-F5344CB8AC3E}">
        <p14:creationId xmlns:p14="http://schemas.microsoft.com/office/powerpoint/2010/main" val="29482323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18" y="365125"/>
            <a:ext cx="7515840" cy="1325563"/>
          </a:xfrm>
        </p:spPr>
        <p:txBody>
          <a:bodyPr/>
          <a:lstStyle/>
          <a:p>
            <a:r>
              <a:rPr lang="en-US" dirty="0" smtClean="0"/>
              <a:t>Sustainability Training, Tracking  &amp; Reporting </a:t>
            </a:r>
            <a:endParaRPr lang="en-US" dirty="0"/>
          </a:p>
        </p:txBody>
      </p:sp>
      <p:sp>
        <p:nvSpPr>
          <p:cNvPr id="3" name="Content Placeholder 2"/>
          <p:cNvSpPr>
            <a:spLocks noGrp="1"/>
          </p:cNvSpPr>
          <p:nvPr>
            <p:ph idx="1"/>
          </p:nvPr>
        </p:nvSpPr>
        <p:spPr>
          <a:xfrm>
            <a:off x="838200" y="2012509"/>
            <a:ext cx="10515600" cy="4351338"/>
          </a:xfrm>
        </p:spPr>
        <p:txBody>
          <a:bodyPr>
            <a:normAutofit/>
          </a:bodyPr>
          <a:lstStyle/>
          <a:p>
            <a:r>
              <a:rPr lang="en-US" dirty="0" smtClean="0"/>
              <a:t>Upcoming 2019 Meeting/Workshop </a:t>
            </a:r>
            <a:endParaRPr lang="en-US" dirty="0"/>
          </a:p>
          <a:p>
            <a:r>
              <a:rPr lang="en-US" dirty="0" smtClean="0"/>
              <a:t>What would be of most value to CAC members? </a:t>
            </a:r>
            <a:endParaRPr lang="en-US" dirty="0"/>
          </a:p>
        </p:txBody>
      </p:sp>
    </p:spTree>
    <p:extLst>
      <p:ext uri="{BB962C8B-B14F-4D97-AF65-F5344CB8AC3E}">
        <p14:creationId xmlns:p14="http://schemas.microsoft.com/office/powerpoint/2010/main" val="3457697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18" y="365125"/>
            <a:ext cx="7515840" cy="1325563"/>
          </a:xfrm>
        </p:spPr>
        <p:txBody>
          <a:bodyPr/>
          <a:lstStyle/>
          <a:p>
            <a:r>
              <a:rPr lang="en-CA" dirty="0" smtClean="0"/>
              <a:t>Air Quality </a:t>
            </a:r>
            <a:endParaRPr lang="en-CA" dirty="0"/>
          </a:p>
        </p:txBody>
      </p:sp>
      <p:sp>
        <p:nvSpPr>
          <p:cNvPr id="3" name="Content Placeholder 2"/>
          <p:cNvSpPr>
            <a:spLocks noGrp="1"/>
          </p:cNvSpPr>
          <p:nvPr>
            <p:ph idx="1"/>
          </p:nvPr>
        </p:nvSpPr>
        <p:spPr>
          <a:xfrm>
            <a:off x="838200" y="1690688"/>
            <a:ext cx="10515600" cy="4667881"/>
          </a:xfrm>
        </p:spPr>
        <p:txBody>
          <a:bodyPr/>
          <a:lstStyle/>
          <a:p>
            <a:pPr marL="0" indent="0">
              <a:buNone/>
            </a:pPr>
            <a:endParaRPr lang="en-CA" dirty="0"/>
          </a:p>
          <a:p>
            <a:r>
              <a:rPr lang="en-CA" dirty="0" smtClean="0"/>
              <a:t>Where we are now with mobile air monitoring…..</a:t>
            </a:r>
          </a:p>
          <a:p>
            <a:r>
              <a:rPr lang="en-CA" dirty="0"/>
              <a:t>W</a:t>
            </a:r>
            <a:r>
              <a:rPr lang="en-CA" dirty="0" smtClean="0"/>
              <a:t>orking with Province on Drive Clean update </a:t>
            </a:r>
            <a:endParaRPr lang="en-CA" dirty="0"/>
          </a:p>
        </p:txBody>
      </p:sp>
    </p:spTree>
    <p:extLst>
      <p:ext uri="{BB962C8B-B14F-4D97-AF65-F5344CB8AC3E}">
        <p14:creationId xmlns:p14="http://schemas.microsoft.com/office/powerpoint/2010/main" val="2710890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Air Council Summit </a:t>
            </a:r>
            <a:endParaRPr lang="en-US" dirty="0"/>
          </a:p>
        </p:txBody>
      </p:sp>
      <p:sp>
        <p:nvSpPr>
          <p:cNvPr id="3" name="Content Placeholder 2"/>
          <p:cNvSpPr>
            <a:spLocks noGrp="1"/>
          </p:cNvSpPr>
          <p:nvPr>
            <p:ph idx="1"/>
          </p:nvPr>
        </p:nvSpPr>
        <p:spPr>
          <a:xfrm>
            <a:off x="838200" y="1690688"/>
            <a:ext cx="10515600" cy="4692188"/>
          </a:xfrm>
        </p:spPr>
        <p:txBody>
          <a:bodyPr>
            <a:normAutofit lnSpcReduction="10000"/>
          </a:bodyPr>
          <a:lstStyle/>
          <a:p>
            <a:r>
              <a:rPr lang="en-US" dirty="0" smtClean="0"/>
              <a:t>Have had a Summit to launch new Declaration</a:t>
            </a:r>
          </a:p>
          <a:p>
            <a:r>
              <a:rPr lang="en-US" dirty="0" smtClean="0"/>
              <a:t>Have focused on air/climate action announcement </a:t>
            </a:r>
          </a:p>
          <a:p>
            <a:r>
              <a:rPr lang="en-US" dirty="0" smtClean="0"/>
              <a:t>Have focused on specific themes </a:t>
            </a:r>
          </a:p>
          <a:p>
            <a:r>
              <a:rPr lang="en-US" dirty="0" smtClean="0"/>
              <a:t>What are people thinking re a possible CAC Summit in 2019? </a:t>
            </a:r>
          </a:p>
          <a:p>
            <a:r>
              <a:rPr lang="en-US" dirty="0" smtClean="0"/>
              <a:t>We don’t have to do what we have done in the past </a:t>
            </a:r>
          </a:p>
          <a:p>
            <a:r>
              <a:rPr lang="en-US" dirty="0" smtClean="0"/>
              <a:t>Possibility of using this as an opportunity to test out a political level peer-to-peer network </a:t>
            </a:r>
          </a:p>
          <a:p>
            <a:r>
              <a:rPr lang="en-US" dirty="0" smtClean="0"/>
              <a:t>Can work in coordination with Municipal Leaders for the Greenbelt (a new pledge has been developed that brings together greenbelt, smart growth and climate action)  </a:t>
            </a:r>
          </a:p>
        </p:txBody>
      </p:sp>
    </p:spTree>
    <p:extLst>
      <p:ext uri="{BB962C8B-B14F-4D97-AF65-F5344CB8AC3E}">
        <p14:creationId xmlns:p14="http://schemas.microsoft.com/office/powerpoint/2010/main" val="1010636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Pledge </a:t>
            </a:r>
            <a:endParaRPr lang="en-US" dirty="0"/>
          </a:p>
        </p:txBody>
      </p:sp>
      <p:sp>
        <p:nvSpPr>
          <p:cNvPr id="3" name="Content Placeholder 2"/>
          <p:cNvSpPr>
            <a:spLocks noGrp="1"/>
          </p:cNvSpPr>
          <p:nvPr>
            <p:ph idx="1"/>
          </p:nvPr>
        </p:nvSpPr>
        <p:spPr>
          <a:xfrm>
            <a:off x="838200" y="2009504"/>
            <a:ext cx="10515600" cy="4351338"/>
          </a:xfrm>
        </p:spPr>
        <p:txBody>
          <a:bodyPr>
            <a:normAutofit fontScale="92500" lnSpcReduction="10000"/>
          </a:bodyPr>
          <a:lstStyle/>
          <a:p>
            <a:pPr marL="0" indent="0">
              <a:buNone/>
            </a:pPr>
            <a:r>
              <a:rPr lang="en-US" b="1" dirty="0"/>
              <a:t>As an elected municipal official, I pledge my support to:</a:t>
            </a:r>
            <a:endParaRPr lang="en-US" dirty="0"/>
          </a:p>
          <a:p>
            <a:r>
              <a:rPr lang="en-US" b="1" dirty="0"/>
              <a:t>Ensure the permanent protection of existing Greenbelt boundaries</a:t>
            </a:r>
            <a:r>
              <a:rPr lang="en-US" dirty="0"/>
              <a:t> to protect water, natural heritage and agricultural systems throughout the Greater Golden Horseshoe</a:t>
            </a:r>
          </a:p>
          <a:p>
            <a:r>
              <a:rPr lang="en-US" b="1" dirty="0"/>
              <a:t>Create livable communities</a:t>
            </a:r>
            <a:r>
              <a:rPr lang="en-US" dirty="0"/>
              <a:t> that are healthy and resilient</a:t>
            </a:r>
          </a:p>
          <a:p>
            <a:r>
              <a:rPr lang="en-US" b="1" dirty="0"/>
              <a:t>Improve housing and transportation choices</a:t>
            </a:r>
            <a:r>
              <a:rPr lang="en-US" dirty="0"/>
              <a:t> for all citizens</a:t>
            </a:r>
          </a:p>
          <a:p>
            <a:r>
              <a:rPr lang="en-US" b="1" dirty="0"/>
              <a:t>Reduce greenhouse gas emissions</a:t>
            </a:r>
            <a:r>
              <a:rPr lang="en-US" dirty="0"/>
              <a:t>, improving energy efficiency of buildings, and advancing the Region’s low carbon economy</a:t>
            </a:r>
          </a:p>
          <a:p>
            <a:r>
              <a:rPr lang="en-US" b="1" dirty="0"/>
              <a:t>Maintain the existing boundaries of towns and cities and build complete communities. </a:t>
            </a:r>
            <a:r>
              <a:rPr lang="en-US" dirty="0"/>
              <a:t>This will make more efficient use of new and existing infrastructure investments and save tax dollars.</a:t>
            </a:r>
          </a:p>
          <a:p>
            <a:endParaRPr lang="en-US" dirty="0"/>
          </a:p>
        </p:txBody>
      </p:sp>
    </p:spTree>
    <p:extLst>
      <p:ext uri="{BB962C8B-B14F-4D97-AF65-F5344CB8AC3E}">
        <p14:creationId xmlns:p14="http://schemas.microsoft.com/office/powerpoint/2010/main" val="37147752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2130690"/>
            <a:ext cx="10515600" cy="4351338"/>
          </a:xfrm>
        </p:spPr>
        <p:txBody>
          <a:bodyPr>
            <a:normAutofit/>
          </a:bodyPr>
          <a:lstStyle/>
          <a:p>
            <a:pPr marL="0" indent="0" algn="ctr">
              <a:buNone/>
            </a:pPr>
            <a:r>
              <a:rPr lang="en-US" sz="3900" b="1" dirty="0"/>
              <a:t>Any additional Issues/feedback??</a:t>
            </a:r>
          </a:p>
        </p:txBody>
      </p:sp>
    </p:spTree>
    <p:extLst>
      <p:ext uri="{BB962C8B-B14F-4D97-AF65-F5344CB8AC3E}">
        <p14:creationId xmlns:p14="http://schemas.microsoft.com/office/powerpoint/2010/main" val="51668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2019 – 2022 CAC Declaration Development </a:t>
            </a:r>
            <a:endParaRPr lang="en-US" dirty="0"/>
          </a:p>
        </p:txBody>
      </p:sp>
      <p:sp>
        <p:nvSpPr>
          <p:cNvPr id="3" name="Content Placeholder 2"/>
          <p:cNvSpPr>
            <a:spLocks noGrp="1"/>
          </p:cNvSpPr>
          <p:nvPr>
            <p:ph idx="1"/>
          </p:nvPr>
        </p:nvSpPr>
        <p:spPr>
          <a:xfrm>
            <a:off x="838200" y="2080275"/>
            <a:ext cx="10515600" cy="4351338"/>
          </a:xfrm>
        </p:spPr>
        <p:txBody>
          <a:bodyPr/>
          <a:lstStyle/>
          <a:p>
            <a:r>
              <a:rPr lang="en-US" dirty="0" smtClean="0"/>
              <a:t>Preamble: Adding more messaging from IPCC reports</a:t>
            </a:r>
          </a:p>
          <a:p>
            <a:r>
              <a:rPr lang="en-US" dirty="0" smtClean="0"/>
              <a:t>Identification of required targets by IPCC to meet climate change challenge (can mention that no municipality can achieve these targets on their own and it will require efforts from all levels of government and sector of society) </a:t>
            </a:r>
          </a:p>
          <a:p>
            <a:r>
              <a:rPr lang="en-US" dirty="0" smtClean="0"/>
              <a:t>Low Carbon Economy messaging opportunity/state of growth</a:t>
            </a:r>
          </a:p>
          <a:p>
            <a:r>
              <a:rPr lang="en-US" dirty="0" smtClean="0"/>
              <a:t>Climate change costs and impacts inclusion </a:t>
            </a:r>
          </a:p>
          <a:p>
            <a:r>
              <a:rPr lang="en-US" dirty="0" smtClean="0"/>
              <a:t>Messaging related to co-benefits of climate action </a:t>
            </a:r>
          </a:p>
          <a:p>
            <a:r>
              <a:rPr lang="en-US" dirty="0" smtClean="0"/>
              <a:t>Other feedback/suggestions/gaps </a:t>
            </a:r>
          </a:p>
          <a:p>
            <a:endParaRPr lang="en-US" dirty="0"/>
          </a:p>
        </p:txBody>
      </p:sp>
    </p:spTree>
    <p:extLst>
      <p:ext uri="{BB962C8B-B14F-4D97-AF65-F5344CB8AC3E}">
        <p14:creationId xmlns:p14="http://schemas.microsoft.com/office/powerpoint/2010/main" val="1360580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the CAC </a:t>
            </a:r>
            <a:br>
              <a:rPr lang="en-US" dirty="0" smtClean="0"/>
            </a:br>
            <a:r>
              <a:rPr lang="en-US" dirty="0" smtClean="0"/>
              <a:t>(what updates would be of value?) </a:t>
            </a:r>
            <a:endParaRPr lang="en-US" dirty="0"/>
          </a:p>
        </p:txBody>
      </p:sp>
      <p:sp>
        <p:nvSpPr>
          <p:cNvPr id="3" name="Content Placeholder 2"/>
          <p:cNvSpPr>
            <a:spLocks noGrp="1"/>
          </p:cNvSpPr>
          <p:nvPr>
            <p:ph idx="1"/>
          </p:nvPr>
        </p:nvSpPr>
        <p:spPr>
          <a:xfrm>
            <a:off x="838200" y="2020640"/>
            <a:ext cx="10515600" cy="4351338"/>
          </a:xfrm>
        </p:spPr>
        <p:txBody>
          <a:bodyPr>
            <a:normAutofit fontScale="77500" lnSpcReduction="20000"/>
          </a:bodyPr>
          <a:lstStyle/>
          <a:p>
            <a:r>
              <a:rPr lang="en-US" dirty="0" smtClean="0"/>
              <a:t>Address </a:t>
            </a:r>
            <a:r>
              <a:rPr lang="en-US" dirty="0"/>
              <a:t>air quality and climate change challenges through a dynamic network that expands knowledge and encourages practical and successful policies and actions;</a:t>
            </a:r>
          </a:p>
          <a:p>
            <a:r>
              <a:rPr lang="en-US" dirty="0" smtClean="0"/>
              <a:t>Promote </a:t>
            </a:r>
            <a:r>
              <a:rPr lang="en-US" dirty="0"/>
              <a:t>a better understanding of air quality and climate change problems and opportunities among municipalities, public health and policy makers to improve their ability to address these problems in an economically effective way;</a:t>
            </a:r>
          </a:p>
          <a:p>
            <a:r>
              <a:rPr lang="en-US" dirty="0" smtClean="0"/>
              <a:t>Explore </a:t>
            </a:r>
            <a:r>
              <a:rPr lang="en-US" dirty="0"/>
              <a:t>opportunities for joint initiatives to reduce air pollution and greenhouse gas emissions and increase climate change adaptation and resilience actions;</a:t>
            </a:r>
          </a:p>
          <a:p>
            <a:r>
              <a:rPr lang="en-US" dirty="0" smtClean="0"/>
              <a:t>Develop </a:t>
            </a:r>
            <a:r>
              <a:rPr lang="en-US" dirty="0"/>
              <a:t>and report on progress of Inter-governmental Declarations of Clean Air and Climate Change;</a:t>
            </a:r>
          </a:p>
          <a:p>
            <a:r>
              <a:rPr lang="en-US" dirty="0" smtClean="0"/>
              <a:t>Track </a:t>
            </a:r>
            <a:r>
              <a:rPr lang="en-US" dirty="0"/>
              <a:t>and monitor the </a:t>
            </a:r>
            <a:r>
              <a:rPr lang="en-US" dirty="0" smtClean="0"/>
              <a:t>transfer and implementation of </a:t>
            </a:r>
            <a:r>
              <a:rPr lang="en-US" dirty="0"/>
              <a:t>clean air and climate change actions across the jurisdictions; and</a:t>
            </a:r>
          </a:p>
          <a:p>
            <a:r>
              <a:rPr lang="en-US" dirty="0" smtClean="0"/>
              <a:t>Liaise </a:t>
            </a:r>
            <a:r>
              <a:rPr lang="en-US" dirty="0"/>
              <a:t>with municipalities in Ontario, Canada and internationally, and with organizations that have compatible mandates to share best practices for reducing air pollution and greenhouse gas emissions and increasing community livability and resilience</a:t>
            </a:r>
          </a:p>
        </p:txBody>
      </p:sp>
    </p:spTree>
    <p:extLst>
      <p:ext uri="{BB962C8B-B14F-4D97-AF65-F5344CB8AC3E}">
        <p14:creationId xmlns:p14="http://schemas.microsoft.com/office/powerpoint/2010/main" val="1951360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Article 1 Updates </a:t>
            </a:r>
            <a:br>
              <a:rPr lang="en-US" dirty="0" smtClean="0"/>
            </a:br>
            <a:r>
              <a:rPr lang="en-US" sz="3300" dirty="0" smtClean="0"/>
              <a:t>(statement of common understanding and commitment) </a:t>
            </a:r>
            <a:endParaRPr lang="en-US" sz="3300" dirty="0"/>
          </a:p>
        </p:txBody>
      </p:sp>
      <p:sp>
        <p:nvSpPr>
          <p:cNvPr id="3" name="Content Placeholder 2"/>
          <p:cNvSpPr>
            <a:spLocks noGrp="1"/>
          </p:cNvSpPr>
          <p:nvPr>
            <p:ph idx="1"/>
          </p:nvPr>
        </p:nvSpPr>
        <p:spPr>
          <a:xfrm>
            <a:off x="838200" y="2010701"/>
            <a:ext cx="10515600" cy="4351338"/>
          </a:xfrm>
        </p:spPr>
        <p:txBody>
          <a:bodyPr>
            <a:normAutofit lnSpcReduction="10000"/>
          </a:bodyPr>
          <a:lstStyle/>
          <a:p>
            <a:r>
              <a:rPr lang="en-US" dirty="0"/>
              <a:t>Unless we act fast, we will have to pay an ever-increasing price in economic damages that are far in excess of the costs associated with GHG reduction. </a:t>
            </a:r>
            <a:endParaRPr lang="en-US" dirty="0" smtClean="0"/>
          </a:p>
          <a:p>
            <a:r>
              <a:rPr lang="en-US" dirty="0"/>
              <a:t>CAC member municipalities represent over half the population of the Province of Ontario and with over 55% of Ontario’s greenhouse gas (GHG) emissions coming from buildings, transportation and waste; enabling municipalities to reduce their community’s GHGs is key to achieving </a:t>
            </a:r>
            <a:r>
              <a:rPr lang="en-US" dirty="0" smtClean="0"/>
              <a:t>clean </a:t>
            </a:r>
            <a:r>
              <a:rPr lang="en-US" dirty="0"/>
              <a:t>air and climate change goals. </a:t>
            </a:r>
            <a:r>
              <a:rPr lang="en-US" dirty="0" smtClean="0"/>
              <a:t>(can be merged into # 8) </a:t>
            </a:r>
          </a:p>
          <a:p>
            <a:r>
              <a:rPr lang="en-US" dirty="0" smtClean="0"/>
              <a:t>The </a:t>
            </a:r>
            <a:r>
              <a:rPr lang="en-US" dirty="0"/>
              <a:t>actions that address GHGs will also play a key role in ensuring Ontario advances towards a competitive position in the low carbon economy. </a:t>
            </a:r>
          </a:p>
          <a:p>
            <a:endParaRPr lang="en-US" dirty="0"/>
          </a:p>
        </p:txBody>
      </p:sp>
    </p:spTree>
    <p:extLst>
      <p:ext uri="{BB962C8B-B14F-4D97-AF65-F5344CB8AC3E}">
        <p14:creationId xmlns:p14="http://schemas.microsoft.com/office/powerpoint/2010/main" val="2542963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Article 1 Updates</a:t>
            </a:r>
            <a:br>
              <a:rPr lang="en-US" dirty="0" smtClean="0"/>
            </a:br>
            <a:r>
              <a:rPr lang="en-US" dirty="0"/>
              <a:t>(statement of common understanding and commitment)</a:t>
            </a:r>
            <a:r>
              <a:rPr lang="en-US" dirty="0" smtClean="0"/>
              <a:t> </a:t>
            </a:r>
            <a:endParaRPr lang="en-US" dirty="0"/>
          </a:p>
        </p:txBody>
      </p:sp>
      <p:sp>
        <p:nvSpPr>
          <p:cNvPr id="3" name="Content Placeholder 2"/>
          <p:cNvSpPr>
            <a:spLocks noGrp="1"/>
          </p:cNvSpPr>
          <p:nvPr>
            <p:ph idx="1"/>
          </p:nvPr>
        </p:nvSpPr>
        <p:spPr>
          <a:xfrm>
            <a:off x="838200" y="2070336"/>
            <a:ext cx="10515600" cy="4351338"/>
          </a:xfrm>
        </p:spPr>
        <p:txBody>
          <a:bodyPr>
            <a:normAutofit fontScale="85000" lnSpcReduction="20000"/>
          </a:bodyPr>
          <a:lstStyle/>
          <a:p>
            <a:r>
              <a:rPr lang="en-US" dirty="0" smtClean="0"/>
              <a:t>Low Carbon Economy Opportunity: (take key message from below) </a:t>
            </a:r>
          </a:p>
          <a:p>
            <a:r>
              <a:rPr lang="en-US" dirty="0" smtClean="0"/>
              <a:t>There </a:t>
            </a:r>
            <a:r>
              <a:rPr lang="en-US" dirty="0"/>
              <a:t>are many reasons for Ontario to invest in a low carbon economy. Not only does it make good business sense (saving energy and reducing energy costs), but it is also necessary for addressing climate change. The International Energy Agency (IEA) estimates we need $10.5 trillion in incremental investment globally in low-carbon energy technologies and energy efficiency by 2030. This estimate is across all sectors, including power, transport, residential and commercial building equipment, and industrial sectors. This transformation presents a significant growth opportunity to Ontario’s economy especially as it relates to electric and autonomous vehicles as well as building energy efficiency renovations (which create well-paying jobs that cannot be outsourced from Ontario). It also provides the opportunity for Ontario to participate as a player in the emerging low carbon economy while making our communities better places to live</a:t>
            </a:r>
            <a:r>
              <a:rPr lang="en-US" dirty="0" smtClean="0"/>
              <a:t>.</a:t>
            </a:r>
          </a:p>
          <a:p>
            <a:r>
              <a:rPr lang="en-US" dirty="0" smtClean="0"/>
              <a:t>Energy dollars and how much leaves the community is another message we may want to get across </a:t>
            </a:r>
            <a:endParaRPr lang="en-US" dirty="0"/>
          </a:p>
          <a:p>
            <a:endParaRPr lang="en-US" dirty="0"/>
          </a:p>
        </p:txBody>
      </p:sp>
    </p:spTree>
    <p:extLst>
      <p:ext uri="{BB962C8B-B14F-4D97-AF65-F5344CB8AC3E}">
        <p14:creationId xmlns:p14="http://schemas.microsoft.com/office/powerpoint/2010/main" val="3551149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Article 1 Updates </a:t>
            </a:r>
            <a:br>
              <a:rPr lang="en-US" dirty="0" smtClean="0"/>
            </a:br>
            <a:r>
              <a:rPr lang="en-US" dirty="0" smtClean="0"/>
              <a:t>(</a:t>
            </a:r>
            <a:r>
              <a:rPr lang="en-US" dirty="0"/>
              <a:t>statement of common understanding and commitment) </a:t>
            </a:r>
          </a:p>
        </p:txBody>
      </p:sp>
      <p:sp>
        <p:nvSpPr>
          <p:cNvPr id="3" name="Content Placeholder 2"/>
          <p:cNvSpPr>
            <a:spLocks noGrp="1"/>
          </p:cNvSpPr>
          <p:nvPr>
            <p:ph idx="1"/>
          </p:nvPr>
        </p:nvSpPr>
        <p:spPr>
          <a:xfrm>
            <a:off x="838200" y="2030580"/>
            <a:ext cx="10515600" cy="4351338"/>
          </a:xfrm>
        </p:spPr>
        <p:txBody>
          <a:bodyPr>
            <a:normAutofit fontScale="92500" lnSpcReduction="20000"/>
          </a:bodyPr>
          <a:lstStyle/>
          <a:p>
            <a:r>
              <a:rPr lang="en-US" b="1" dirty="0"/>
              <a:t>Costs and Impacts of Climate </a:t>
            </a:r>
            <a:r>
              <a:rPr lang="en-US" b="1" dirty="0" smtClean="0"/>
              <a:t>Change</a:t>
            </a:r>
          </a:p>
          <a:p>
            <a:r>
              <a:rPr lang="en-US" b="1" dirty="0" smtClean="0"/>
              <a:t>Appendix A of CAC Environment Plan Submission: </a:t>
            </a:r>
          </a:p>
          <a:p>
            <a:r>
              <a:rPr lang="en-US" dirty="0" smtClean="0"/>
              <a:t>The </a:t>
            </a:r>
            <a:r>
              <a:rPr lang="en-US" dirty="0"/>
              <a:t>US Council of Economic Advisors found that if delayed action causes the mean global temperature increase to stabilize at 3°C above preindustrial levels, instead of 2°C, that delay will induce annual additional damages of 0.9% of global output. To put this percentage in perspective, 0.9% of Ontario’s 2017 GDP is $7.5bn.  An additional degree increase, from 3°C to 4°C, would incur greater additional annual costs of 1.2% of global output or almost $10 billion dollars from Ontario’s GDP. These costs are not one-off costs: they would be incurred year after year because of the permanent damage caused by additional climate change resulting from the delay. </a:t>
            </a:r>
            <a:endParaRPr lang="en-US" dirty="0" smtClean="0"/>
          </a:p>
          <a:p>
            <a:r>
              <a:rPr lang="en-US" dirty="0" smtClean="0"/>
              <a:t>Local Ontario Costs so far….. </a:t>
            </a:r>
          </a:p>
          <a:p>
            <a:endParaRPr lang="en-US" dirty="0"/>
          </a:p>
          <a:p>
            <a:endParaRPr lang="en-US" dirty="0"/>
          </a:p>
        </p:txBody>
      </p:sp>
    </p:spTree>
    <p:extLst>
      <p:ext uri="{BB962C8B-B14F-4D97-AF65-F5344CB8AC3E}">
        <p14:creationId xmlns:p14="http://schemas.microsoft.com/office/powerpoint/2010/main" val="2550929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3 – Call for Future CAC Actions </a:t>
            </a:r>
            <a:endParaRPr lang="en-US" dirty="0"/>
          </a:p>
        </p:txBody>
      </p:sp>
      <p:sp>
        <p:nvSpPr>
          <p:cNvPr id="3" name="Content Placeholder 2"/>
          <p:cNvSpPr>
            <a:spLocks noGrp="1"/>
          </p:cNvSpPr>
          <p:nvPr>
            <p:ph idx="1"/>
          </p:nvPr>
        </p:nvSpPr>
        <p:spPr>
          <a:xfrm>
            <a:off x="838200" y="1961006"/>
            <a:ext cx="10515600" cy="4351338"/>
          </a:xfrm>
        </p:spPr>
        <p:txBody>
          <a:bodyPr/>
          <a:lstStyle/>
          <a:p>
            <a:pPr marL="0" indent="0">
              <a:buNone/>
            </a:pPr>
            <a:r>
              <a:rPr lang="en-US" dirty="0" smtClean="0"/>
              <a:t>Process we use to prioritize: </a:t>
            </a:r>
          </a:p>
          <a:p>
            <a:r>
              <a:rPr lang="en-US" dirty="0" smtClean="0"/>
              <a:t>Develop a long list of possible action priorities (menu of possible actions) </a:t>
            </a:r>
          </a:p>
          <a:p>
            <a:r>
              <a:rPr lang="en-US" dirty="0" smtClean="0"/>
              <a:t>Gather feedback from CAC members on which are high/medium/low priorities via survey </a:t>
            </a:r>
          </a:p>
          <a:p>
            <a:r>
              <a:rPr lang="en-US" dirty="0" smtClean="0"/>
              <a:t>Identify </a:t>
            </a:r>
            <a:r>
              <a:rPr lang="en-US" dirty="0" smtClean="0"/>
              <a:t>commonality in high priority </a:t>
            </a:r>
            <a:r>
              <a:rPr lang="en-US" dirty="0" smtClean="0"/>
              <a:t>actions </a:t>
            </a:r>
            <a:endParaRPr lang="en-US" dirty="0" smtClean="0"/>
          </a:p>
          <a:p>
            <a:r>
              <a:rPr lang="en-US" dirty="0" smtClean="0"/>
              <a:t>Keep in mind we are still working on actions identified in Article 4 and need to report on ongoing progress on those longer list of </a:t>
            </a:r>
            <a:r>
              <a:rPr lang="en-US" dirty="0" smtClean="0"/>
              <a:t>actions</a:t>
            </a:r>
          </a:p>
          <a:p>
            <a:r>
              <a:rPr lang="en-US" dirty="0" smtClean="0"/>
              <a:t>Action evolution goal – moving from planning to implementation</a:t>
            </a:r>
            <a:endParaRPr lang="en-US" dirty="0" smtClean="0"/>
          </a:p>
          <a:p>
            <a:pPr marL="0" indent="0">
              <a:buNone/>
            </a:pPr>
            <a:endParaRPr lang="en-US" dirty="0" smtClean="0"/>
          </a:p>
        </p:txBody>
      </p:sp>
    </p:spTree>
    <p:extLst>
      <p:ext uri="{BB962C8B-B14F-4D97-AF65-F5344CB8AC3E}">
        <p14:creationId xmlns:p14="http://schemas.microsoft.com/office/powerpoint/2010/main" val="1421867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3 – Possible Priorities </a:t>
            </a:r>
            <a:endParaRPr lang="en-US" dirty="0"/>
          </a:p>
        </p:txBody>
      </p:sp>
      <p:sp>
        <p:nvSpPr>
          <p:cNvPr id="3" name="Content Placeholder 2"/>
          <p:cNvSpPr>
            <a:spLocks noGrp="1"/>
          </p:cNvSpPr>
          <p:nvPr>
            <p:ph idx="1"/>
          </p:nvPr>
        </p:nvSpPr>
        <p:spPr>
          <a:xfrm>
            <a:off x="838200" y="1921249"/>
            <a:ext cx="10515600" cy="4351338"/>
          </a:xfrm>
        </p:spPr>
        <p:txBody>
          <a:bodyPr>
            <a:normAutofit fontScale="92500" lnSpcReduction="10000"/>
          </a:bodyPr>
          <a:lstStyle/>
          <a:p>
            <a:pPr marL="0" indent="0">
              <a:buNone/>
            </a:pPr>
            <a:r>
              <a:rPr lang="en-CA" b="1" dirty="0" smtClean="0"/>
              <a:t>Getting the Municipal House in Order (recurring action in Declaration) </a:t>
            </a:r>
            <a:endParaRPr lang="en-US" dirty="0"/>
          </a:p>
          <a:p>
            <a:r>
              <a:rPr lang="en-US" dirty="0"/>
              <a:t>Continuous improvement related to implementation of corporate energy conservation, green procurement and green fleets plans. </a:t>
            </a:r>
          </a:p>
          <a:p>
            <a:pPr marL="0" indent="0">
              <a:buNone/>
            </a:pPr>
            <a:endParaRPr lang="en-CA" b="1" dirty="0"/>
          </a:p>
          <a:p>
            <a:pPr marL="0" indent="0">
              <a:buNone/>
            </a:pPr>
            <a:r>
              <a:rPr lang="en-CA" b="1" dirty="0" smtClean="0"/>
              <a:t>Financing</a:t>
            </a:r>
            <a:endParaRPr lang="en-US" dirty="0"/>
          </a:p>
          <a:p>
            <a:pPr lvl="0"/>
            <a:r>
              <a:rPr lang="en-US" dirty="0"/>
              <a:t>Advancing understanding, capacity and use of Climate and Sustainability Financing </a:t>
            </a:r>
          </a:p>
          <a:p>
            <a:pPr lvl="0"/>
            <a:r>
              <a:rPr lang="en-US" dirty="0"/>
              <a:t>Researching Business &amp; Financial Models and Business Case development of distributed energy projects </a:t>
            </a:r>
          </a:p>
          <a:p>
            <a:pPr lvl="0"/>
            <a:r>
              <a:rPr lang="en-US" dirty="0"/>
              <a:t>Fossil Fuel Divestment Research</a:t>
            </a:r>
          </a:p>
          <a:p>
            <a:pPr marL="514350" indent="-514350">
              <a:buFont typeface="+mj-lt"/>
              <a:buAutoNum type="arabicPeriod"/>
            </a:pPr>
            <a:endParaRPr lang="en-US" dirty="0" smtClean="0"/>
          </a:p>
        </p:txBody>
      </p:sp>
    </p:spTree>
    <p:extLst>
      <p:ext uri="{BB962C8B-B14F-4D97-AF65-F5344CB8AC3E}">
        <p14:creationId xmlns:p14="http://schemas.microsoft.com/office/powerpoint/2010/main" val="3011585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978</TotalTime>
  <Words>1620</Words>
  <Application>Microsoft Office PowerPoint</Application>
  <PresentationFormat>Widescreen</PresentationFormat>
  <Paragraphs>154</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PowerPoint Presentation</vt:lpstr>
      <vt:lpstr>CAC 2015 – 8 Declaration Progress Reporting </vt:lpstr>
      <vt:lpstr>2019 – 2022 CAC Declaration Development </vt:lpstr>
      <vt:lpstr>Goals of the CAC  (what updates would be of value?) </vt:lpstr>
      <vt:lpstr>Article 1 Updates  (statement of common understanding and commitment) </vt:lpstr>
      <vt:lpstr>Article 1 Updates (statement of common understanding and commitment) </vt:lpstr>
      <vt:lpstr>Article 1 Updates  (statement of common understanding and commitment) </vt:lpstr>
      <vt:lpstr>Article 3 – Call for Future CAC Actions </vt:lpstr>
      <vt:lpstr>Article 3 – Possible Priorities </vt:lpstr>
      <vt:lpstr>Article 3 – Possible Priorities </vt:lpstr>
      <vt:lpstr>Article 3 – Possible Priorities </vt:lpstr>
      <vt:lpstr>Article 3 – Possible Priorities </vt:lpstr>
      <vt:lpstr>Article 3 – Possible Priorities </vt:lpstr>
      <vt:lpstr>PowerPoint Presentation</vt:lpstr>
      <vt:lpstr>Clean Air Council 2019 Workplan…. So far Will be updated based on Declaration Priorities  </vt:lpstr>
      <vt:lpstr>CAC Evaluation </vt:lpstr>
      <vt:lpstr>2019 Corporate Energy Efficiency &amp; Conservation </vt:lpstr>
      <vt:lpstr>Green Procurement </vt:lpstr>
      <vt:lpstr>Green Fleets </vt:lpstr>
      <vt:lpstr>Regional Resilience Colloborative </vt:lpstr>
      <vt:lpstr>Green Development Standards </vt:lpstr>
      <vt:lpstr>Integrating Climate Change into OPs </vt:lpstr>
      <vt:lpstr>Community Energy </vt:lpstr>
      <vt:lpstr>Sustainability Training, Tracking  &amp; Reporting </vt:lpstr>
      <vt:lpstr>Air Quality </vt:lpstr>
      <vt:lpstr>Clean Air Council Summit </vt:lpstr>
      <vt:lpstr>The New Pledge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Behan</dc:creator>
  <cp:lastModifiedBy>Gaby Kalapos</cp:lastModifiedBy>
  <cp:revision>42</cp:revision>
  <dcterms:created xsi:type="dcterms:W3CDTF">2016-09-22T17:24:58Z</dcterms:created>
  <dcterms:modified xsi:type="dcterms:W3CDTF">2019-01-21T16:30:27Z</dcterms:modified>
</cp:coreProperties>
</file>