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94" r:id="rId4"/>
    <p:sldId id="286" r:id="rId5"/>
    <p:sldId id="289" r:id="rId6"/>
    <p:sldId id="287" r:id="rId7"/>
    <p:sldId id="288" r:id="rId8"/>
    <p:sldId id="290" r:id="rId9"/>
    <p:sldId id="291" r:id="rId10"/>
    <p:sldId id="293" r:id="rId11"/>
    <p:sldId id="305" r:id="rId12"/>
    <p:sldId id="285" r:id="rId13"/>
    <p:sldId id="284" r:id="rId14"/>
    <p:sldId id="292" r:id="rId15"/>
    <p:sldId id="296" r:id="rId16"/>
    <p:sldId id="297" r:id="rId17"/>
    <p:sldId id="298" r:id="rId18"/>
    <p:sldId id="310" r:id="rId19"/>
    <p:sldId id="299" r:id="rId20"/>
    <p:sldId id="300" r:id="rId21"/>
    <p:sldId id="301" r:id="rId22"/>
    <p:sldId id="306" r:id="rId23"/>
    <p:sldId id="302" r:id="rId24"/>
    <p:sldId id="303" r:id="rId25"/>
    <p:sldId id="309" r:id="rId26"/>
    <p:sldId id="304" r:id="rId27"/>
    <p:sldId id="307" r:id="rId28"/>
    <p:sldId id="30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5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5" autoAdjust="0"/>
    <p:restoredTop sz="94660"/>
  </p:normalViewPr>
  <p:slideViewPr>
    <p:cSldViewPr snapToGrid="0">
      <p:cViewPr varScale="1">
        <p:scale>
          <a:sx n="69" d="100"/>
          <a:sy n="69" d="100"/>
        </p:scale>
        <p:origin x="312" y="48"/>
      </p:cViewPr>
      <p:guideLst>
        <p:guide orient="horz" pos="981"/>
        <p:guide pos="52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srcRect b="11179"/>
          <a:stretch/>
        </p:blipFill>
        <p:spPr bwMode="auto">
          <a:xfrm>
            <a:off x="0" y="4179094"/>
            <a:ext cx="12192000" cy="3255962"/>
          </a:xfrm>
          <a:prstGeom prst="rect">
            <a:avLst/>
          </a:prstGeom>
          <a:noFill/>
          <a:ln w="9525">
            <a:noFill/>
            <a:miter lim="800000"/>
            <a:headEnd/>
            <a:tailEnd/>
          </a:ln>
          <a:effec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CA"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49E4C048-F170-4659-BAD6-C6D8EB5570B6}" type="datetimeFigureOut">
              <a:rPr lang="en-CA" smtClean="0"/>
              <a:t>2018-11-09</a:t>
            </a:fld>
            <a:endParaRPr lang="en-CA"/>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B62F29B-B038-414C-8AA1-51D17BDB5EB1}" type="slidenum">
              <a:rPr lang="en-CA" smtClean="0"/>
              <a:t>‹#›</a:t>
            </a:fld>
            <a:endParaRPr lang="en-CA"/>
          </a:p>
        </p:txBody>
      </p:sp>
    </p:spTree>
    <p:extLst>
      <p:ext uri="{BB962C8B-B14F-4D97-AF65-F5344CB8AC3E}">
        <p14:creationId xmlns:p14="http://schemas.microsoft.com/office/powerpoint/2010/main" val="312605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7"/>
            <a:ext cx="10515599" cy="1325563"/>
          </a:xfrm>
        </p:spPr>
        <p:txBody>
          <a:bodyPr/>
          <a:lstStyle/>
          <a:p>
            <a:r>
              <a:rPr lang="en-US" dirty="0"/>
              <a:t>Click to edit Master title style</a:t>
            </a:r>
            <a:endParaRPr lang="en-CA" dirty="0"/>
          </a:p>
        </p:txBody>
      </p:sp>
      <p:sp>
        <p:nvSpPr>
          <p:cNvPr id="3" name="Content Placeholder 2"/>
          <p:cNvSpPr>
            <a:spLocks noGrp="1"/>
          </p:cNvSpPr>
          <p:nvPr>
            <p:ph idx="1"/>
          </p:nvPr>
        </p:nvSpPr>
        <p:spPr>
          <a:xfrm>
            <a:off x="838200" y="2018713"/>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293027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a:srcRect t="17270" b="12684"/>
          <a:stretch/>
        </p:blipFill>
        <p:spPr>
          <a:xfrm>
            <a:off x="1" y="5215029"/>
            <a:ext cx="12193057" cy="2280356"/>
          </a:xfrm>
          <a:prstGeom prst="rect">
            <a:avLst/>
          </a:prstGeom>
          <a:effectLst>
            <a:softEdge rad="0"/>
          </a:effectLst>
        </p:spPr>
      </p:pic>
      <p:sp>
        <p:nvSpPr>
          <p:cNvPr id="2" name="Title Placeholder 1"/>
          <p:cNvSpPr>
            <a:spLocks noGrp="1"/>
          </p:cNvSpPr>
          <p:nvPr>
            <p:ph type="title"/>
          </p:nvPr>
        </p:nvSpPr>
        <p:spPr>
          <a:xfrm>
            <a:off x="496711" y="318559"/>
            <a:ext cx="10345461"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96711" y="1775002"/>
            <a:ext cx="1034546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2311" y="187679"/>
            <a:ext cx="992445" cy="915469"/>
          </a:xfrm>
          <a:prstGeom prst="rect">
            <a:avLst/>
          </a:prstGeom>
        </p:spPr>
      </p:pic>
    </p:spTree>
    <p:extLst>
      <p:ext uri="{BB962C8B-B14F-4D97-AF65-F5344CB8AC3E}">
        <p14:creationId xmlns:p14="http://schemas.microsoft.com/office/powerpoint/2010/main" val="290739893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377" rtl="0" eaLnBrk="1" latinLnBrk="0" hangingPunct="1">
        <a:lnSpc>
          <a:spcPct val="90000"/>
        </a:lnSpc>
        <a:spcBef>
          <a:spcPct val="0"/>
        </a:spcBef>
        <a:buNone/>
        <a:defRPr sz="4400" b="1" kern="1200">
          <a:solidFill>
            <a:srgbClr val="002060"/>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leanairpartnership.org/cac/meetings/may-2017-green-development-standards-webinar-and-worksho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prioritygreenclarington.com/hom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astgwillimbury.ca/tg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haltonhills.ca/sustainability/plansAndStrategies.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956" y="781308"/>
            <a:ext cx="9617725" cy="3416320"/>
          </a:xfrm>
          <a:prstGeom prst="rect">
            <a:avLst/>
          </a:prstGeom>
          <a:noFill/>
        </p:spPr>
        <p:txBody>
          <a:bodyPr wrap="square" rtlCol="0">
            <a:spAutoFit/>
          </a:bodyPr>
          <a:lstStyle/>
          <a:p>
            <a:pPr algn="ctr"/>
            <a:endParaRPr lang="en-US" sz="1400" b="1" dirty="0">
              <a:solidFill>
                <a:srgbClr val="002060"/>
              </a:solidFill>
            </a:endParaRPr>
          </a:p>
          <a:p>
            <a:pPr algn="ctr"/>
            <a:endParaRPr lang="en-US" sz="3600" b="1" dirty="0">
              <a:solidFill>
                <a:srgbClr val="002060"/>
              </a:solidFill>
            </a:endParaRPr>
          </a:p>
          <a:p>
            <a:pPr algn="ctr"/>
            <a:r>
              <a:rPr lang="en-US" sz="3600" b="1" dirty="0">
                <a:solidFill>
                  <a:srgbClr val="002060"/>
                </a:solidFill>
              </a:rPr>
              <a:t>Green Development Standards </a:t>
            </a:r>
            <a:endParaRPr lang="en-US" sz="3600" b="1" dirty="0" smtClean="0">
              <a:solidFill>
                <a:srgbClr val="002060"/>
              </a:solidFill>
            </a:endParaRPr>
          </a:p>
          <a:p>
            <a:pPr algn="ctr"/>
            <a:r>
              <a:rPr lang="en-US" sz="3600" b="1" dirty="0" smtClean="0">
                <a:solidFill>
                  <a:srgbClr val="002060"/>
                </a:solidFill>
              </a:rPr>
              <a:t>Where We Are At Now…..Updates </a:t>
            </a:r>
            <a:r>
              <a:rPr lang="en-US" sz="3600" b="1" dirty="0">
                <a:solidFill>
                  <a:srgbClr val="002060"/>
                </a:solidFill>
              </a:rPr>
              <a:t/>
            </a:r>
            <a:br>
              <a:rPr lang="en-US" sz="3600" b="1" dirty="0">
                <a:solidFill>
                  <a:srgbClr val="002060"/>
                </a:solidFill>
              </a:rPr>
            </a:br>
            <a:endParaRPr lang="en-US" sz="3600" b="1" dirty="0">
              <a:solidFill>
                <a:srgbClr val="002060"/>
              </a:solidFill>
            </a:endParaRPr>
          </a:p>
          <a:p>
            <a:pPr algn="ctr"/>
            <a:r>
              <a:rPr lang="en-US" sz="3600" b="1" dirty="0" smtClean="0">
                <a:solidFill>
                  <a:srgbClr val="002060"/>
                </a:solidFill>
              </a:rPr>
              <a:t>(as of ) Friday </a:t>
            </a:r>
            <a:r>
              <a:rPr lang="en-US" sz="3600" b="1" dirty="0">
                <a:solidFill>
                  <a:srgbClr val="002060"/>
                </a:solidFill>
              </a:rPr>
              <a:t>November 9</a:t>
            </a:r>
            <a:r>
              <a:rPr lang="en-US" sz="3600" b="1" baseline="30000" dirty="0">
                <a:solidFill>
                  <a:srgbClr val="002060"/>
                </a:solidFill>
              </a:rPr>
              <a:t>th</a:t>
            </a:r>
            <a:r>
              <a:rPr lang="en-US" sz="3600" b="1" dirty="0">
                <a:solidFill>
                  <a:srgbClr val="002060"/>
                </a:solidFill>
              </a:rPr>
              <a:t>, 2018 </a:t>
            </a:r>
            <a:br>
              <a:rPr lang="en-US" sz="3600" b="1" dirty="0">
                <a:solidFill>
                  <a:srgbClr val="002060"/>
                </a:solidFill>
              </a:rPr>
            </a:br>
            <a:endParaRPr lang="en-US" sz="2200" dirty="0"/>
          </a:p>
        </p:txBody>
      </p:sp>
    </p:spTree>
    <p:extLst>
      <p:ext uri="{BB962C8B-B14F-4D97-AF65-F5344CB8AC3E}">
        <p14:creationId xmlns:p14="http://schemas.microsoft.com/office/powerpoint/2010/main" val="167948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9" y="365125"/>
            <a:ext cx="7522660" cy="1325563"/>
          </a:xfrm>
        </p:spPr>
        <p:txBody>
          <a:bodyPr/>
          <a:lstStyle/>
          <a:p>
            <a:r>
              <a:rPr lang="en-US" dirty="0"/>
              <a:t>Green Development Standard Resources </a:t>
            </a:r>
          </a:p>
        </p:txBody>
      </p:sp>
      <p:sp>
        <p:nvSpPr>
          <p:cNvPr id="3" name="Content Placeholder 2"/>
          <p:cNvSpPr>
            <a:spLocks noGrp="1"/>
          </p:cNvSpPr>
          <p:nvPr>
            <p:ph idx="1"/>
          </p:nvPr>
        </p:nvSpPr>
        <p:spPr>
          <a:xfrm>
            <a:off x="838200" y="2086621"/>
            <a:ext cx="10515600" cy="4351339"/>
          </a:xfrm>
        </p:spPr>
        <p:txBody>
          <a:bodyPr/>
          <a:lstStyle/>
          <a:p>
            <a:r>
              <a:rPr lang="en-US" dirty="0">
                <a:hlinkClick r:id="rId2"/>
              </a:rPr>
              <a:t>Link to Clean Air Council Green Development Standards Resources </a:t>
            </a:r>
            <a:endParaRPr lang="en-US" dirty="0"/>
          </a:p>
        </p:txBody>
      </p:sp>
    </p:spTree>
    <p:extLst>
      <p:ext uri="{BB962C8B-B14F-4D97-AF65-F5344CB8AC3E}">
        <p14:creationId xmlns:p14="http://schemas.microsoft.com/office/powerpoint/2010/main" val="2948232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Learned Thus Far </a:t>
            </a:r>
          </a:p>
        </p:txBody>
      </p:sp>
      <p:sp>
        <p:nvSpPr>
          <p:cNvPr id="3" name="Content Placeholder 2"/>
          <p:cNvSpPr>
            <a:spLocks noGrp="1"/>
          </p:cNvSpPr>
          <p:nvPr>
            <p:ph idx="1"/>
          </p:nvPr>
        </p:nvSpPr>
        <p:spPr/>
        <p:txBody>
          <a:bodyPr/>
          <a:lstStyle/>
          <a:p>
            <a:r>
              <a:rPr lang="en-US" dirty="0"/>
              <a:t>Consistency, Flexibility and Continuous Improvement </a:t>
            </a:r>
          </a:p>
          <a:p>
            <a:r>
              <a:rPr lang="en-US" dirty="0" smtClean="0"/>
              <a:t>Voluntary/Mandatory/Timing: When the GDS metrics are advanced with developers</a:t>
            </a:r>
            <a:endParaRPr lang="en-US" dirty="0"/>
          </a:p>
          <a:p>
            <a:r>
              <a:rPr lang="en-US" dirty="0"/>
              <a:t>Metric Uptake and Performance Monitoring </a:t>
            </a:r>
          </a:p>
          <a:p>
            <a:r>
              <a:rPr lang="en-US" dirty="0"/>
              <a:t>Building Energy Use (how to address this) </a:t>
            </a:r>
          </a:p>
          <a:p>
            <a:r>
              <a:rPr lang="en-US" dirty="0"/>
              <a:t>Inter-departmental GDS Development and Implementation Team</a:t>
            </a:r>
          </a:p>
          <a:p>
            <a:r>
              <a:rPr lang="en-US" dirty="0"/>
              <a:t>Planner &amp; Staff Training  </a:t>
            </a:r>
          </a:p>
          <a:p>
            <a:r>
              <a:rPr lang="en-US" dirty="0"/>
              <a:t>The Business Case of GDS (what does it cost a municipality not to have a GDS)? </a:t>
            </a:r>
          </a:p>
        </p:txBody>
      </p:sp>
    </p:spTree>
    <p:extLst>
      <p:ext uri="{BB962C8B-B14F-4D97-AF65-F5344CB8AC3E}">
        <p14:creationId xmlns:p14="http://schemas.microsoft.com/office/powerpoint/2010/main" val="1625465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Roundtable Updates </a:t>
            </a:r>
          </a:p>
        </p:txBody>
      </p:sp>
      <p:sp>
        <p:nvSpPr>
          <p:cNvPr id="3" name="Content Placeholder 2"/>
          <p:cNvSpPr>
            <a:spLocks noGrp="1"/>
          </p:cNvSpPr>
          <p:nvPr>
            <p:ph idx="1"/>
          </p:nvPr>
        </p:nvSpPr>
        <p:spPr>
          <a:xfrm>
            <a:off x="838200" y="2012509"/>
            <a:ext cx="10515600" cy="4351339"/>
          </a:xfrm>
        </p:spPr>
        <p:txBody>
          <a:bodyPr>
            <a:normAutofit lnSpcReduction="10000"/>
          </a:bodyPr>
          <a:lstStyle/>
          <a:p>
            <a:pPr marL="0" indent="0">
              <a:buNone/>
            </a:pPr>
            <a:r>
              <a:rPr lang="en-US" dirty="0"/>
              <a:t>For those in the stage of developing a Green Development Standard any information on the below would be great:</a:t>
            </a:r>
          </a:p>
          <a:p>
            <a:pPr lvl="0"/>
            <a:r>
              <a:rPr lang="en-US" dirty="0"/>
              <a:t>If working from council mandate or from senior decision making mandate (where is there support for a mandate to explore Green development standards)?</a:t>
            </a:r>
          </a:p>
          <a:p>
            <a:pPr lvl="0"/>
            <a:r>
              <a:rPr lang="en-US" dirty="0"/>
              <a:t>Consultations that have been undertaken/planned?</a:t>
            </a:r>
          </a:p>
          <a:p>
            <a:pPr lvl="0"/>
            <a:r>
              <a:rPr lang="en-US" dirty="0"/>
              <a:t>Process and timeline?</a:t>
            </a:r>
          </a:p>
          <a:p>
            <a:pPr lvl="0"/>
            <a:r>
              <a:rPr lang="en-US" dirty="0"/>
              <a:t>Hoped for/Planned outcome from green development standards work being undertaken and timeline? </a:t>
            </a:r>
          </a:p>
          <a:p>
            <a:pPr lvl="0"/>
            <a:r>
              <a:rPr lang="en-US" dirty="0"/>
              <a:t>Other sharing you deem useful? </a:t>
            </a:r>
          </a:p>
        </p:txBody>
      </p:sp>
    </p:spTree>
    <p:extLst>
      <p:ext uri="{BB962C8B-B14F-4D97-AF65-F5344CB8AC3E}">
        <p14:creationId xmlns:p14="http://schemas.microsoft.com/office/powerpoint/2010/main" val="34576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Roundtable Updates </a:t>
            </a:r>
          </a:p>
        </p:txBody>
      </p:sp>
      <p:sp>
        <p:nvSpPr>
          <p:cNvPr id="3" name="Content Placeholder 2"/>
          <p:cNvSpPr>
            <a:spLocks noGrp="1"/>
          </p:cNvSpPr>
          <p:nvPr>
            <p:ph idx="1"/>
          </p:nvPr>
        </p:nvSpPr>
        <p:spPr>
          <a:xfrm>
            <a:off x="838200" y="1690688"/>
            <a:ext cx="10515600" cy="4645451"/>
          </a:xfrm>
        </p:spPr>
        <p:txBody>
          <a:bodyPr>
            <a:normAutofit fontScale="92500" lnSpcReduction="20000"/>
          </a:bodyPr>
          <a:lstStyle/>
          <a:p>
            <a:r>
              <a:rPr lang="en-US" dirty="0"/>
              <a:t>For those with Green Development Standards in place any info/update you can provide any updates on the below over the last year (2017) would be great: </a:t>
            </a:r>
          </a:p>
          <a:p>
            <a:pPr lvl="0"/>
            <a:r>
              <a:rPr lang="en-US" dirty="0"/>
              <a:t>Status? Is it required or voluntary?</a:t>
            </a:r>
          </a:p>
          <a:p>
            <a:pPr lvl="0"/>
            <a:r>
              <a:rPr lang="en-US" dirty="0"/>
              <a:t>Any updates/research planned for metrics/standards? </a:t>
            </a:r>
          </a:p>
          <a:p>
            <a:pPr lvl="0"/>
            <a:r>
              <a:rPr lang="en-US" dirty="0"/>
              <a:t>How processing and review is managed?</a:t>
            </a:r>
          </a:p>
          <a:p>
            <a:pPr lvl="0"/>
            <a:r>
              <a:rPr lang="en-US" dirty="0"/>
              <a:t>How compliance is being secured? </a:t>
            </a:r>
          </a:p>
          <a:p>
            <a:pPr lvl="0"/>
            <a:r>
              <a:rPr lang="en-US" dirty="0"/>
              <a:t>How standards/metrics are being monitored, tracked and reported on? </a:t>
            </a:r>
          </a:p>
          <a:p>
            <a:pPr lvl="0"/>
            <a:r>
              <a:rPr lang="en-US" dirty="0"/>
              <a:t>Any incentives? Or other mechanism to further uptake? In place? Under consideration of such? </a:t>
            </a:r>
          </a:p>
          <a:p>
            <a:pPr lvl="0"/>
            <a:r>
              <a:rPr lang="en-US" dirty="0"/>
              <a:t>Info on staff allocations?</a:t>
            </a:r>
          </a:p>
          <a:p>
            <a:pPr lvl="0"/>
            <a:r>
              <a:rPr lang="en-US" dirty="0"/>
              <a:t>Issues encountered? </a:t>
            </a:r>
          </a:p>
          <a:p>
            <a:pPr marL="0" indent="0">
              <a:buNone/>
            </a:pPr>
            <a:endParaRPr lang="en-US" dirty="0"/>
          </a:p>
        </p:txBody>
      </p:sp>
    </p:spTree>
    <p:extLst>
      <p:ext uri="{BB962C8B-B14F-4D97-AF65-F5344CB8AC3E}">
        <p14:creationId xmlns:p14="http://schemas.microsoft.com/office/powerpoint/2010/main" val="103047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GDS Possible To Dos </a:t>
            </a:r>
          </a:p>
        </p:txBody>
      </p:sp>
      <p:sp>
        <p:nvSpPr>
          <p:cNvPr id="3" name="Content Placeholder 2"/>
          <p:cNvSpPr>
            <a:spLocks noGrp="1"/>
          </p:cNvSpPr>
          <p:nvPr>
            <p:ph idx="1"/>
          </p:nvPr>
        </p:nvSpPr>
        <p:spPr>
          <a:xfrm>
            <a:off x="838200" y="1498295"/>
            <a:ext cx="10515600" cy="5016784"/>
          </a:xfrm>
        </p:spPr>
        <p:txBody>
          <a:bodyPr>
            <a:normAutofit fontScale="85000" lnSpcReduction="10000"/>
          </a:bodyPr>
          <a:lstStyle/>
          <a:p>
            <a:r>
              <a:rPr lang="en-US" dirty="0"/>
              <a:t>New Municipal Council: Green Development Standard COP participation memo (white paper and scan can support that) – to get council/senior management support for exploring the development of GDS</a:t>
            </a:r>
          </a:p>
          <a:p>
            <a:r>
              <a:rPr lang="en-CA" dirty="0"/>
              <a:t>Identify wording used in those jurisdictions that have GDS have incorporated into their OPs, SPs, etc.</a:t>
            </a:r>
            <a:endParaRPr lang="en-US" dirty="0"/>
          </a:p>
          <a:p>
            <a:r>
              <a:rPr lang="en-US" dirty="0"/>
              <a:t>Case Studies on GDS implementation: what measures are getting implemented. What the developments look like. What makes them greener. </a:t>
            </a:r>
          </a:p>
          <a:p>
            <a:r>
              <a:rPr lang="en-US" dirty="0"/>
              <a:t>Dog and Pony Show: Peers in jurisdictions that have a GDS visit those where they trying to advance them </a:t>
            </a:r>
          </a:p>
          <a:p>
            <a:r>
              <a:rPr lang="en-US" dirty="0"/>
              <a:t>Metrics Update: ex. environmentally sensitive areas; climate change adaptation, </a:t>
            </a:r>
            <a:r>
              <a:rPr lang="en-US" dirty="0" err="1"/>
              <a:t>ghg</a:t>
            </a:r>
            <a:r>
              <a:rPr lang="en-US" dirty="0"/>
              <a:t> specific metrics </a:t>
            </a:r>
          </a:p>
          <a:p>
            <a:r>
              <a:rPr lang="en-US" dirty="0"/>
              <a:t>Incentive and Financing mechanisms – how to address any upfront capital cost increases from green metrics</a:t>
            </a:r>
          </a:p>
          <a:p>
            <a:r>
              <a:rPr lang="en-US" dirty="0"/>
              <a:t>Builder outreach – Those that participate; better understand builder resistance</a:t>
            </a:r>
          </a:p>
          <a:p>
            <a:endParaRPr lang="en-US" dirty="0"/>
          </a:p>
        </p:txBody>
      </p:sp>
    </p:spTree>
    <p:extLst>
      <p:ext uri="{BB962C8B-B14F-4D97-AF65-F5344CB8AC3E}">
        <p14:creationId xmlns:p14="http://schemas.microsoft.com/office/powerpoint/2010/main" val="426729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Toronto Update </a:t>
            </a:r>
          </a:p>
        </p:txBody>
      </p:sp>
      <p:sp>
        <p:nvSpPr>
          <p:cNvPr id="3" name="Content Placeholder 2"/>
          <p:cNvSpPr>
            <a:spLocks noGrp="1"/>
          </p:cNvSpPr>
          <p:nvPr>
            <p:ph idx="1"/>
          </p:nvPr>
        </p:nvSpPr>
        <p:spPr>
          <a:xfrm>
            <a:off x="838200" y="1520329"/>
            <a:ext cx="10515600" cy="4994751"/>
          </a:xfrm>
        </p:spPr>
        <p:txBody>
          <a:bodyPr>
            <a:normAutofit lnSpcReduction="10000"/>
          </a:bodyPr>
          <a:lstStyle/>
          <a:p>
            <a:r>
              <a:rPr lang="en-CA" dirty="0"/>
              <a:t>Council adopted Toronto Green Standard (TGS) v3 on Dec. 7, 2017 including the energy and GHG stepped and capped EUI targets to 2030 zero emissions for new construction</a:t>
            </a:r>
            <a:r>
              <a:rPr lang="en-CA" dirty="0" smtClean="0"/>
              <a:t>. It took effect on May 1, 2018 for all new development applications. </a:t>
            </a:r>
            <a:endParaRPr lang="en-CA" dirty="0"/>
          </a:p>
          <a:p>
            <a:r>
              <a:rPr lang="en-CA" dirty="0"/>
              <a:t>Part of Transform TO - TGS energy targets if implemented and rolled in every four years as planned, will reduce 30.6 MT of C02 by 2050</a:t>
            </a:r>
          </a:p>
          <a:p>
            <a:r>
              <a:rPr lang="en-CA" dirty="0" smtClean="0"/>
              <a:t>The </a:t>
            </a:r>
            <a:r>
              <a:rPr lang="en-CA" dirty="0"/>
              <a:t>updated TGS now includes 4 tiers or levels of environmental performance across the five categories -air quality, GHG reductions/resilience, water efficiency/quality, ecological design and solid waste reductions. Tier 1 continues to be mandatory implemented using authorities for 'matters of exterior sustainable design' under section 41 of the Planning Act and the other Tiers are voluntary. </a:t>
            </a:r>
            <a:endParaRPr lang="en-US" dirty="0"/>
          </a:p>
        </p:txBody>
      </p:sp>
    </p:spTree>
    <p:extLst>
      <p:ext uri="{BB962C8B-B14F-4D97-AF65-F5344CB8AC3E}">
        <p14:creationId xmlns:p14="http://schemas.microsoft.com/office/powerpoint/2010/main" val="222667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Toronto Update </a:t>
            </a:r>
          </a:p>
        </p:txBody>
      </p:sp>
      <p:sp>
        <p:nvSpPr>
          <p:cNvPr id="3" name="Content Placeholder 2"/>
          <p:cNvSpPr>
            <a:spLocks noGrp="1"/>
          </p:cNvSpPr>
          <p:nvPr>
            <p:ph idx="1"/>
          </p:nvPr>
        </p:nvSpPr>
        <p:spPr>
          <a:xfrm>
            <a:off x="838200" y="1520329"/>
            <a:ext cx="10515600" cy="4928649"/>
          </a:xfrm>
        </p:spPr>
        <p:txBody>
          <a:bodyPr>
            <a:normAutofit/>
          </a:bodyPr>
          <a:lstStyle/>
          <a:p>
            <a:r>
              <a:rPr lang="en-CA" dirty="0"/>
              <a:t>Energy performance requirements above the Code are implemented through the requirement for a "design development stage energy modelling report" submitted and reviewed prior to site plan approval. That report has a terms of reference included in our application requirements for studies and reports and is viewed as equal to submitting a storm water management or tree preservation report. </a:t>
            </a:r>
          </a:p>
          <a:p>
            <a:r>
              <a:rPr lang="en-CA" dirty="0"/>
              <a:t>That report has a terms of reference included in our application requirements for studies and reports and is viewed as equal to submitting a storm water management or tree preservation report. We also provide incentives for energy above come through HPNC and for all TGS Tier 2 and above through the Development Charge Refund Program. </a:t>
            </a:r>
            <a:endParaRPr lang="en-US" dirty="0"/>
          </a:p>
        </p:txBody>
      </p:sp>
    </p:spTree>
    <p:extLst>
      <p:ext uri="{BB962C8B-B14F-4D97-AF65-F5344CB8AC3E}">
        <p14:creationId xmlns:p14="http://schemas.microsoft.com/office/powerpoint/2010/main" val="1544825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Toronto Update </a:t>
            </a:r>
          </a:p>
        </p:txBody>
      </p:sp>
      <p:sp>
        <p:nvSpPr>
          <p:cNvPr id="3" name="Content Placeholder 2"/>
          <p:cNvSpPr>
            <a:spLocks noGrp="1"/>
          </p:cNvSpPr>
          <p:nvPr>
            <p:ph idx="1"/>
          </p:nvPr>
        </p:nvSpPr>
        <p:spPr>
          <a:xfrm>
            <a:off x="838200" y="1553379"/>
            <a:ext cx="10515600" cy="4939667"/>
          </a:xfrm>
        </p:spPr>
        <p:txBody>
          <a:bodyPr>
            <a:normAutofit fontScale="92500" lnSpcReduction="20000"/>
          </a:bodyPr>
          <a:lstStyle/>
          <a:p>
            <a:r>
              <a:rPr lang="en-CA" dirty="0"/>
              <a:t>Review is managed across five business units for review for specific TGS items as part of their regular business. </a:t>
            </a:r>
          </a:p>
          <a:p>
            <a:r>
              <a:rPr lang="en-CA" dirty="0"/>
              <a:t>Compliance is secured on approved plans and drawings and in reports and via site plan conditions in the site plan agreement and regular site inspections. </a:t>
            </a:r>
          </a:p>
          <a:p>
            <a:r>
              <a:rPr lang="en-CA" dirty="0"/>
              <a:t>Top issue is capacity. Have a very small group in City Planning that creates TGS and procedures and trains as well as all of other policy and planning work. </a:t>
            </a:r>
          </a:p>
          <a:p>
            <a:r>
              <a:rPr lang="en-CA" dirty="0"/>
              <a:t>Also review and clear TGS Tier 2 projects through SPA, and are a commenting unit. </a:t>
            </a:r>
          </a:p>
          <a:p>
            <a:r>
              <a:rPr lang="en-CA" dirty="0"/>
              <a:t>The TGS has successfully influenced the OBC energy requirements and now a new CSA Canada wide standard is being developed for bird collision deterrence with committee chair from our group, Kelly Snow, who developed the City's bird friendly and light pollution reduction requirements. </a:t>
            </a:r>
            <a:endParaRPr lang="en-US" dirty="0"/>
          </a:p>
          <a:p>
            <a:endParaRPr lang="en-US" dirty="0"/>
          </a:p>
        </p:txBody>
      </p:sp>
    </p:spTree>
    <p:extLst>
      <p:ext uri="{BB962C8B-B14F-4D97-AF65-F5344CB8AC3E}">
        <p14:creationId xmlns:p14="http://schemas.microsoft.com/office/powerpoint/2010/main" val="408341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of Toronto Update</a:t>
            </a:r>
            <a:endParaRPr lang="en-US" dirty="0"/>
          </a:p>
        </p:txBody>
      </p:sp>
      <p:sp>
        <p:nvSpPr>
          <p:cNvPr id="3" name="Content Placeholder 2"/>
          <p:cNvSpPr>
            <a:spLocks noGrp="1"/>
          </p:cNvSpPr>
          <p:nvPr>
            <p:ph idx="1"/>
          </p:nvPr>
        </p:nvSpPr>
        <p:spPr/>
        <p:txBody>
          <a:bodyPr>
            <a:normAutofit lnSpcReduction="10000"/>
          </a:bodyPr>
          <a:lstStyle/>
          <a:p>
            <a:r>
              <a:rPr lang="en-CA" dirty="0"/>
              <a:t>The Development Charge refund is still in effect and awarded to Tier 2 and above. There is no new tiered financial incentive offered for the higher tiers unfortunately but we were counting on cap n trade dollars to top Tier 3 and 4 projects up. We continue to look to develop additional financial and non-financial incentives but without them we are already seeing a number of Tier 3 or 4 projects coming through and developers committing to Tier 2 or higher even with the more challenging energy targets under V3. </a:t>
            </a:r>
            <a:endParaRPr lang="en-CA" dirty="0" smtClean="0"/>
          </a:p>
          <a:p>
            <a:r>
              <a:rPr lang="en-CA" dirty="0"/>
              <a:t>Some examples of high performance buildings coming in under V3 include: University of Toronto student residence, TRCA head office, next phases of Regent Park (TCH) and the City of Toronto Mt Denis Childcare Centre (net zero).</a:t>
            </a:r>
            <a:endParaRPr lang="en-US" dirty="0"/>
          </a:p>
          <a:p>
            <a:pPr marL="0" indent="0">
              <a:buNone/>
            </a:pPr>
            <a:endParaRPr lang="en-US" dirty="0"/>
          </a:p>
        </p:txBody>
      </p:sp>
    </p:spTree>
    <p:extLst>
      <p:ext uri="{BB962C8B-B14F-4D97-AF65-F5344CB8AC3E}">
        <p14:creationId xmlns:p14="http://schemas.microsoft.com/office/powerpoint/2010/main" val="170280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Burlington and Clarington </a:t>
            </a:r>
          </a:p>
        </p:txBody>
      </p:sp>
      <p:sp>
        <p:nvSpPr>
          <p:cNvPr id="3" name="Content Placeholder 2"/>
          <p:cNvSpPr>
            <a:spLocks noGrp="1"/>
          </p:cNvSpPr>
          <p:nvPr>
            <p:ph idx="1"/>
          </p:nvPr>
        </p:nvSpPr>
        <p:spPr/>
        <p:txBody>
          <a:bodyPr>
            <a:normAutofit fontScale="92500" lnSpcReduction="20000"/>
          </a:bodyPr>
          <a:lstStyle/>
          <a:p>
            <a:r>
              <a:rPr lang="en-US" b="1" dirty="0"/>
              <a:t>Burlington: </a:t>
            </a:r>
            <a:r>
              <a:rPr lang="en-US" dirty="0"/>
              <a:t>In the process of developing a Sustainable Building Development Guideline. New OP has incorporated Climate Change and identified increasing the sustainability of new developments as a priority action area. </a:t>
            </a:r>
          </a:p>
          <a:p>
            <a:r>
              <a:rPr lang="en-US" b="1" dirty="0"/>
              <a:t>Clarington: </a:t>
            </a:r>
            <a:r>
              <a:rPr lang="en-US" dirty="0"/>
              <a:t>Has a GD Framework: checklist for secondary plans, subdivisions and site plans. Undertaken consultations with community and developers. </a:t>
            </a:r>
            <a:r>
              <a:rPr lang="en-CA" dirty="0"/>
              <a:t>In 2016, a new Community Improvement Plan (CIP) was developed that considered the Green Development Framework. This plan incorporated a Tax Increment Grant Incentive Program (TIGIP) that evaluated site plan applications and credited developers to receive varying degrees of financial incentives depending on the green development elements incorporated into their building designs. </a:t>
            </a:r>
          </a:p>
          <a:p>
            <a:r>
              <a:rPr lang="en-CA" u="sng" dirty="0">
                <a:hlinkClick r:id="rId2"/>
              </a:rPr>
              <a:t>Check out PRIORITY GREEN Clarington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615841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7876311" cy="1325563"/>
          </a:xfrm>
        </p:spPr>
        <p:txBody>
          <a:bodyPr>
            <a:normAutofit/>
          </a:bodyPr>
          <a:lstStyle/>
          <a:p>
            <a:r>
              <a:rPr lang="en-US" sz="3800" dirty="0"/>
              <a:t>The Evolution of the Green Development Standards Story </a:t>
            </a:r>
          </a:p>
        </p:txBody>
      </p:sp>
      <p:sp>
        <p:nvSpPr>
          <p:cNvPr id="3" name="Content Placeholder 2"/>
          <p:cNvSpPr>
            <a:spLocks noGrp="1"/>
          </p:cNvSpPr>
          <p:nvPr>
            <p:ph idx="1"/>
          </p:nvPr>
        </p:nvSpPr>
        <p:spPr>
          <a:xfrm>
            <a:off x="838200" y="1901673"/>
            <a:ext cx="10515600" cy="4351339"/>
          </a:xfrm>
        </p:spPr>
        <p:txBody>
          <a:bodyPr/>
          <a:lstStyle/>
          <a:p>
            <a:r>
              <a:rPr lang="en-US" dirty="0"/>
              <a:t>Energy Star and LEED Requirements</a:t>
            </a:r>
          </a:p>
          <a:p>
            <a:r>
              <a:rPr lang="en-US" dirty="0"/>
              <a:t>Green Development requirements on specific lands </a:t>
            </a:r>
          </a:p>
          <a:p>
            <a:r>
              <a:rPr lang="en-US" dirty="0"/>
              <a:t>Sustainability checklists </a:t>
            </a:r>
          </a:p>
          <a:p>
            <a:r>
              <a:rPr lang="en-US" dirty="0"/>
              <a:t>Green Development Incentives (DC rebates, density </a:t>
            </a:r>
            <a:r>
              <a:rPr lang="en-US" dirty="0" err="1"/>
              <a:t>bonusing</a:t>
            </a:r>
            <a:r>
              <a:rPr lang="en-US" dirty="0"/>
              <a:t>, streamlining green applications) </a:t>
            </a:r>
          </a:p>
          <a:p>
            <a:r>
              <a:rPr lang="en-US" dirty="0"/>
              <a:t>Voluntary Standards </a:t>
            </a:r>
          </a:p>
          <a:p>
            <a:r>
              <a:rPr lang="en-US" dirty="0"/>
              <a:t>Mandatory Standards </a:t>
            </a:r>
          </a:p>
          <a:p>
            <a:r>
              <a:rPr lang="en-US" dirty="0"/>
              <a:t>Policy Advancement </a:t>
            </a:r>
          </a:p>
        </p:txBody>
      </p:sp>
    </p:spTree>
    <p:extLst>
      <p:ext uri="{BB962C8B-B14F-4D97-AF65-F5344CB8AC3E}">
        <p14:creationId xmlns:p14="http://schemas.microsoft.com/office/powerpoint/2010/main" val="53296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Town of East </a:t>
            </a:r>
            <a:r>
              <a:rPr lang="en-US" dirty="0" err="1"/>
              <a:t>Gwillimbury</a:t>
            </a:r>
            <a:r>
              <a:rPr lang="en-US" dirty="0"/>
              <a:t> </a:t>
            </a:r>
          </a:p>
        </p:txBody>
      </p:sp>
      <p:sp>
        <p:nvSpPr>
          <p:cNvPr id="3" name="Content Placeholder 2"/>
          <p:cNvSpPr>
            <a:spLocks noGrp="1"/>
          </p:cNvSpPr>
          <p:nvPr>
            <p:ph idx="1"/>
          </p:nvPr>
        </p:nvSpPr>
        <p:spPr/>
        <p:txBody>
          <a:bodyPr/>
          <a:lstStyle/>
          <a:p>
            <a:r>
              <a:rPr lang="en-CA" dirty="0"/>
              <a:t>East </a:t>
            </a:r>
            <a:r>
              <a:rPr lang="en-CA" dirty="0" err="1"/>
              <a:t>Gwillimbury</a:t>
            </a:r>
            <a:r>
              <a:rPr lang="en-CA" dirty="0"/>
              <a:t> is reviewing and updating the Thinking Green! Development Standards (TGDS), which were originally approved in 2012. The Town requires that the TGDS be submitted as part of a complete application for community design plans, draft plans for subdivision and site plan applications. This direction is set out in the Town’s Official Plan. The draft builds on the existing standards but looks to update the program to reflect updates to OBC, to improve clarity for applicants and reviewers, and maintain flexibility. For more information, check out the </a:t>
            </a:r>
            <a:r>
              <a:rPr lang="en-CA" u="sng" dirty="0">
                <a:hlinkClick r:id="rId2"/>
              </a:rPr>
              <a:t>Thinking Green! Development Standards draft program.</a:t>
            </a:r>
            <a:r>
              <a:rPr lang="en-CA" dirty="0"/>
              <a:t> </a:t>
            </a:r>
            <a:endParaRPr lang="en-US" dirty="0"/>
          </a:p>
          <a:p>
            <a:endParaRPr lang="en-US" dirty="0"/>
          </a:p>
        </p:txBody>
      </p:sp>
    </p:spTree>
    <p:extLst>
      <p:ext uri="{BB962C8B-B14F-4D97-AF65-F5344CB8AC3E}">
        <p14:creationId xmlns:p14="http://schemas.microsoft.com/office/powerpoint/2010/main" val="122140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Richmond Hill, Vaughan and Brampton </a:t>
            </a:r>
          </a:p>
        </p:txBody>
      </p:sp>
      <p:sp>
        <p:nvSpPr>
          <p:cNvPr id="3" name="Content Placeholder 2"/>
          <p:cNvSpPr>
            <a:spLocks noGrp="1"/>
          </p:cNvSpPr>
          <p:nvPr>
            <p:ph idx="1"/>
          </p:nvPr>
        </p:nvSpPr>
        <p:spPr>
          <a:xfrm>
            <a:off x="838200" y="1565566"/>
            <a:ext cx="10515600" cy="4804487"/>
          </a:xfrm>
        </p:spPr>
        <p:txBody>
          <a:bodyPr/>
          <a:lstStyle/>
          <a:p>
            <a:r>
              <a:rPr lang="en-US" dirty="0"/>
              <a:t>Mandatory Green Development Standards Process </a:t>
            </a:r>
          </a:p>
          <a:p>
            <a:r>
              <a:rPr lang="en-US" dirty="0"/>
              <a:t>Developers need to complete their GDS process with their first filing identifying the metrics they chose to implement as part of their development. Developers choose the metrics but they are required to achieve a minimum points threshold (municipality allocates points to each sustainability metric) for their application. </a:t>
            </a:r>
          </a:p>
          <a:p>
            <a:r>
              <a:rPr lang="en-US" dirty="0"/>
              <a:t>Inter-departmental collaboration and processes are key to review/implementation. Training of planners to promote metrics is also key. </a:t>
            </a:r>
          </a:p>
          <a:p>
            <a:r>
              <a:rPr lang="en-US" dirty="0"/>
              <a:t>Regular reviews and updates to metrics and process. </a:t>
            </a:r>
          </a:p>
        </p:txBody>
      </p:sp>
    </p:spTree>
    <p:extLst>
      <p:ext uri="{BB962C8B-B14F-4D97-AF65-F5344CB8AC3E}">
        <p14:creationId xmlns:p14="http://schemas.microsoft.com/office/powerpoint/2010/main" val="167870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2595-E3CF-5C4B-BE69-BE85E80314D1}"/>
              </a:ext>
            </a:extLst>
          </p:cNvPr>
          <p:cNvSpPr>
            <a:spLocks noGrp="1"/>
          </p:cNvSpPr>
          <p:nvPr>
            <p:ph type="title"/>
          </p:nvPr>
        </p:nvSpPr>
        <p:spPr/>
        <p:txBody>
          <a:bodyPr/>
          <a:lstStyle/>
          <a:p>
            <a:r>
              <a:rPr lang="en-US" dirty="0"/>
              <a:t>City of Vaughan Update</a:t>
            </a:r>
          </a:p>
        </p:txBody>
      </p:sp>
      <p:sp>
        <p:nvSpPr>
          <p:cNvPr id="3" name="Content Placeholder 2">
            <a:extLst>
              <a:ext uri="{FF2B5EF4-FFF2-40B4-BE49-F238E27FC236}">
                <a16:creationId xmlns:a16="http://schemas.microsoft.com/office/drawing/2014/main" id="{6CCE979D-757A-AC4F-8D4B-4DD34B716981}"/>
              </a:ext>
            </a:extLst>
          </p:cNvPr>
          <p:cNvSpPr>
            <a:spLocks noGrp="1"/>
          </p:cNvSpPr>
          <p:nvPr>
            <p:ph idx="1"/>
          </p:nvPr>
        </p:nvSpPr>
        <p:spPr>
          <a:xfrm>
            <a:off x="838200" y="1571448"/>
            <a:ext cx="10515600" cy="5405821"/>
          </a:xfrm>
        </p:spPr>
        <p:txBody>
          <a:bodyPr>
            <a:normAutofit lnSpcReduction="10000"/>
          </a:bodyPr>
          <a:lstStyle/>
          <a:p>
            <a:r>
              <a:rPr lang="en-US" sz="2400" dirty="0"/>
              <a:t>Green Development Standards program is moving through a </a:t>
            </a:r>
            <a:r>
              <a:rPr lang="en-US" sz="2400" i="1" u="sng" dirty="0"/>
              <a:t>testing stage</a:t>
            </a:r>
            <a:r>
              <a:rPr lang="en-US" sz="2400" dirty="0"/>
              <a:t>.</a:t>
            </a:r>
          </a:p>
          <a:p>
            <a:r>
              <a:rPr lang="en-GB" sz="2400" dirty="0"/>
              <a:t>City has:</a:t>
            </a:r>
          </a:p>
          <a:p>
            <a:pPr lvl="1"/>
            <a:r>
              <a:rPr lang="en-GB" sz="1900" dirty="0"/>
              <a:t>Identified appropriate building performance thresholds (bronze, silver and gold) as derived from data gathering efforts during the testing stage.</a:t>
            </a:r>
          </a:p>
          <a:p>
            <a:pPr lvl="1"/>
            <a:r>
              <a:rPr lang="en-GB" sz="1900" dirty="0"/>
              <a:t>Made clarifications to the performance metrics to be used</a:t>
            </a:r>
          </a:p>
          <a:p>
            <a:pPr lvl="1"/>
            <a:r>
              <a:rPr lang="en-GB" sz="1900" dirty="0"/>
              <a:t>Undertaken staff training activities</a:t>
            </a:r>
          </a:p>
          <a:p>
            <a:pPr lvl="1"/>
            <a:r>
              <a:rPr lang="en-GB" sz="1900" dirty="0"/>
              <a:t>Undertaken community outreach activities with the York chapter of Bild</a:t>
            </a:r>
            <a:endParaRPr lang="en-GB" dirty="0"/>
          </a:p>
          <a:p>
            <a:pPr lvl="0"/>
            <a:r>
              <a:rPr lang="en-GB" sz="2400" dirty="0"/>
              <a:t>City is streamlining implementation efforts by:</a:t>
            </a:r>
          </a:p>
          <a:p>
            <a:pPr lvl="1"/>
            <a:r>
              <a:rPr lang="en-GB" sz="1900" dirty="0"/>
              <a:t>Ensuring planners are circulating sustainability metric materials appropriately to developers; </a:t>
            </a:r>
          </a:p>
          <a:p>
            <a:pPr lvl="1"/>
            <a:r>
              <a:rPr lang="en-GB" sz="1900" dirty="0"/>
              <a:t>Ensuring that planners are providing recommendations to applicants on how to achieve higher sustainability point scores to meet the performance expectations as per City </a:t>
            </a:r>
            <a:r>
              <a:rPr lang="en-GB" sz="1900" dirty="0" smtClean="0"/>
              <a:t>Council.</a:t>
            </a:r>
          </a:p>
          <a:p>
            <a:pPr lvl="1"/>
            <a:r>
              <a:rPr lang="en-US" sz="1900" dirty="0"/>
              <a:t>Delivering staff additional training and consultation where skill/expertise gaps </a:t>
            </a:r>
            <a:r>
              <a:rPr lang="en-US" sz="1900" dirty="0" smtClean="0"/>
              <a:t>arise, this </a:t>
            </a:r>
            <a:r>
              <a:rPr lang="en-US" sz="1900" dirty="0"/>
              <a:t>has been a critical driver to Planning Department buy-in and self-sustaining implementation.</a:t>
            </a:r>
          </a:p>
          <a:p>
            <a:pPr lvl="1"/>
            <a:r>
              <a:rPr lang="en-GB" sz="1900" dirty="0" smtClean="0"/>
              <a:t>Ensuring </a:t>
            </a:r>
            <a:r>
              <a:rPr lang="en-GB" sz="1900" dirty="0"/>
              <a:t>performance metrics align with recent provincial legislative updates and existing best practices.</a:t>
            </a:r>
          </a:p>
          <a:p>
            <a:r>
              <a:rPr lang="en-GB" sz="2400" dirty="0"/>
              <a:t>City is also producing a </a:t>
            </a:r>
            <a:r>
              <a:rPr lang="en-GB" sz="2400" i="1" u="sng" dirty="0"/>
              <a:t>Green Development Standards Toolkit </a:t>
            </a:r>
            <a:r>
              <a:rPr lang="en-GB" sz="2400" dirty="0"/>
              <a:t>(ideally online) as an one-stop “information package” for developers to </a:t>
            </a:r>
            <a:r>
              <a:rPr lang="en-GB" sz="2400" i="1" u="sng" dirty="0"/>
              <a:t>add simplicity and clarity</a:t>
            </a:r>
            <a:r>
              <a:rPr lang="en-GB" sz="2400" dirty="0"/>
              <a:t>.</a:t>
            </a:r>
          </a:p>
          <a:p>
            <a:endParaRPr lang="en-GB" dirty="0"/>
          </a:p>
        </p:txBody>
      </p:sp>
    </p:spTree>
    <p:extLst>
      <p:ext uri="{BB962C8B-B14F-4D97-AF65-F5344CB8AC3E}">
        <p14:creationId xmlns:p14="http://schemas.microsoft.com/office/powerpoint/2010/main" val="208782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Town of Halton Hills </a:t>
            </a:r>
          </a:p>
        </p:txBody>
      </p:sp>
      <p:sp>
        <p:nvSpPr>
          <p:cNvPr id="3" name="Content Placeholder 2"/>
          <p:cNvSpPr>
            <a:spLocks noGrp="1"/>
          </p:cNvSpPr>
          <p:nvPr>
            <p:ph idx="1"/>
          </p:nvPr>
        </p:nvSpPr>
        <p:spPr/>
        <p:txBody>
          <a:bodyPr>
            <a:normAutofit lnSpcReduction="10000"/>
          </a:bodyPr>
          <a:lstStyle/>
          <a:p>
            <a:r>
              <a:rPr lang="en-US" dirty="0"/>
              <a:t>Similar process and metrics to Vaughan, Brampton and Richmond Hill GDS. </a:t>
            </a:r>
          </a:p>
          <a:p>
            <a:r>
              <a:rPr lang="en-US" dirty="0"/>
              <a:t>Looking to advance resilience opportunities </a:t>
            </a:r>
          </a:p>
          <a:p>
            <a:pPr lvl="0"/>
            <a:r>
              <a:rPr lang="en-CA" dirty="0"/>
              <a:t>Town is developing a Secondary Plan for a 1,000-acre new community in a greenfield area. As a subcomponent of the plan, the Town is developing an Energy Conservation and Water Conservation Strategy and a Sustainable Neighbourhood Design Guideline (required in the Terms of Reference for the Secondary Plan). These new mechanisms will be considered to be incorporated within the broader encompassing GDS Checklists updates.</a:t>
            </a:r>
            <a:endParaRPr lang="en-US" dirty="0"/>
          </a:p>
          <a:p>
            <a:pPr lvl="0"/>
            <a:r>
              <a:rPr lang="en-CA" dirty="0"/>
              <a:t>Town of </a:t>
            </a:r>
            <a:r>
              <a:rPr lang="en-CA" dirty="0" err="1"/>
              <a:t>Halton</a:t>
            </a:r>
            <a:r>
              <a:rPr lang="en-CA" dirty="0"/>
              <a:t> Hills </a:t>
            </a:r>
            <a:r>
              <a:rPr lang="en-CA" u="sng" dirty="0">
                <a:hlinkClick r:id="rId2"/>
              </a:rPr>
              <a:t>Green Development Standards and Strategy.</a:t>
            </a:r>
            <a:r>
              <a:rPr lang="en-CA" dirty="0"/>
              <a:t> </a:t>
            </a:r>
            <a:endParaRPr lang="en-US" dirty="0"/>
          </a:p>
          <a:p>
            <a:endParaRPr lang="en-US" dirty="0"/>
          </a:p>
        </p:txBody>
      </p:sp>
    </p:spTree>
    <p:extLst>
      <p:ext uri="{BB962C8B-B14F-4D97-AF65-F5344CB8AC3E}">
        <p14:creationId xmlns:p14="http://schemas.microsoft.com/office/powerpoint/2010/main" val="692521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Mississauga </a:t>
            </a:r>
          </a:p>
        </p:txBody>
      </p:sp>
      <p:sp>
        <p:nvSpPr>
          <p:cNvPr id="3" name="Content Placeholder 2"/>
          <p:cNvSpPr>
            <a:spLocks noGrp="1"/>
          </p:cNvSpPr>
          <p:nvPr>
            <p:ph idx="1"/>
          </p:nvPr>
        </p:nvSpPr>
        <p:spPr/>
        <p:txBody>
          <a:bodyPr>
            <a:normAutofit/>
          </a:bodyPr>
          <a:lstStyle/>
          <a:p>
            <a:pPr lvl="0"/>
            <a:r>
              <a:rPr lang="en-CA" dirty="0" smtClean="0"/>
              <a:t>For the current GDS the </a:t>
            </a:r>
            <a:r>
              <a:rPr lang="en-CA" dirty="0" smtClean="0"/>
              <a:t>City </a:t>
            </a:r>
            <a:r>
              <a:rPr lang="en-CA" dirty="0"/>
              <a:t>focused on metrics that related to </a:t>
            </a:r>
            <a:r>
              <a:rPr lang="en-CA" dirty="0" err="1"/>
              <a:t>stormwater</a:t>
            </a:r>
            <a:r>
              <a:rPr lang="en-CA" dirty="0"/>
              <a:t> and reducing flooding risk; therefore LID features and precipitation on-site practices were the primary area of focus. </a:t>
            </a:r>
            <a:endParaRPr lang="en-US" dirty="0"/>
          </a:p>
          <a:p>
            <a:pPr lvl="0"/>
            <a:r>
              <a:rPr lang="en-CA" dirty="0"/>
              <a:t>A focus was placed on educating and increasing awareness through municipal departments (not just the planning department) about the benefits associated with LID measures.</a:t>
            </a:r>
          </a:p>
          <a:p>
            <a:pPr lvl="0"/>
            <a:r>
              <a:rPr lang="en-CA" dirty="0"/>
              <a:t>Connected with their </a:t>
            </a:r>
            <a:r>
              <a:rPr lang="en-CA" dirty="0" err="1"/>
              <a:t>stormwater</a:t>
            </a:r>
            <a:r>
              <a:rPr lang="en-CA" dirty="0"/>
              <a:t> charge mechanism increased uptake. </a:t>
            </a:r>
          </a:p>
          <a:p>
            <a:pPr lvl="0"/>
            <a:endParaRPr lang="en-CA" dirty="0"/>
          </a:p>
          <a:p>
            <a:pPr lvl="0"/>
            <a:endParaRPr lang="en-US" dirty="0"/>
          </a:p>
          <a:p>
            <a:endParaRPr lang="en-US" dirty="0"/>
          </a:p>
        </p:txBody>
      </p:sp>
    </p:spTree>
    <p:extLst>
      <p:ext uri="{BB962C8B-B14F-4D97-AF65-F5344CB8AC3E}">
        <p14:creationId xmlns:p14="http://schemas.microsoft.com/office/powerpoint/2010/main" val="3068229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0BC1-1883-CB45-B73C-0F9EC844E570}"/>
              </a:ext>
            </a:extLst>
          </p:cNvPr>
          <p:cNvSpPr>
            <a:spLocks noGrp="1"/>
          </p:cNvSpPr>
          <p:nvPr>
            <p:ph type="title"/>
          </p:nvPr>
        </p:nvSpPr>
        <p:spPr/>
        <p:txBody>
          <a:bodyPr/>
          <a:lstStyle/>
          <a:p>
            <a:r>
              <a:rPr lang="en-US" dirty="0"/>
              <a:t>City of Mississauga Update</a:t>
            </a:r>
          </a:p>
        </p:txBody>
      </p:sp>
      <p:sp>
        <p:nvSpPr>
          <p:cNvPr id="3" name="Content Placeholder 2">
            <a:extLst>
              <a:ext uri="{FF2B5EF4-FFF2-40B4-BE49-F238E27FC236}">
                <a16:creationId xmlns:a16="http://schemas.microsoft.com/office/drawing/2014/main" id="{781EAE92-A450-B241-9D38-4B6FDD8C5CF3}"/>
              </a:ext>
            </a:extLst>
          </p:cNvPr>
          <p:cNvSpPr>
            <a:spLocks noGrp="1"/>
          </p:cNvSpPr>
          <p:nvPr>
            <p:ph idx="1"/>
          </p:nvPr>
        </p:nvSpPr>
        <p:spPr>
          <a:xfrm>
            <a:off x="838199" y="1557337"/>
            <a:ext cx="10515600" cy="5519323"/>
          </a:xfrm>
        </p:spPr>
        <p:txBody>
          <a:bodyPr>
            <a:normAutofit/>
          </a:bodyPr>
          <a:lstStyle/>
          <a:p>
            <a:pPr marL="0" indent="0">
              <a:buNone/>
            </a:pPr>
            <a:r>
              <a:rPr lang="en-US" dirty="0"/>
              <a:t>City currently has 3 different strands of work:</a:t>
            </a:r>
          </a:p>
          <a:p>
            <a:pPr marL="514338" indent="-514338">
              <a:buAutoNum type="arabicParenR"/>
            </a:pPr>
            <a:r>
              <a:rPr lang="en-US" dirty="0"/>
              <a:t>City is developing a Climate Action Plan (corporate &amp; community, adaptation &amp; mitigation) containing green development standards (to be integrated into their OP).</a:t>
            </a:r>
          </a:p>
          <a:p>
            <a:pPr marL="971526" lvl="1" indent="-514338">
              <a:buAutoNum type="arabicParenR"/>
            </a:pPr>
            <a:r>
              <a:rPr lang="en-US" sz="2000" dirty="0"/>
              <a:t>OP integration process plans to insert more language around green development standards and/or sustainability-related recommendations for land use planning and development at the strategic level.</a:t>
            </a:r>
          </a:p>
          <a:p>
            <a:pPr marL="514338" indent="-514338">
              <a:buAutoNum type="arabicParenR"/>
            </a:pPr>
            <a:r>
              <a:rPr lang="en-US" dirty="0"/>
              <a:t>Legal Department has been examining Bill 68 (“Modernizing Ontario’s Municipal Legislation Act 2017”).</a:t>
            </a:r>
          </a:p>
          <a:p>
            <a:pPr marL="971526" lvl="1" indent="-514338">
              <a:buAutoNum type="arabicParenR"/>
            </a:pPr>
            <a:r>
              <a:rPr lang="en-US" sz="2000" dirty="0"/>
              <a:t>City has identified that Bill 68 gives municipalities increased authority to create bylaws requiring building sector GHG emission reductions.</a:t>
            </a:r>
          </a:p>
          <a:p>
            <a:pPr marL="514338" indent="-514338">
              <a:buAutoNum type="arabicParenR"/>
            </a:pPr>
            <a:r>
              <a:rPr lang="en-US" dirty="0"/>
              <a:t>City continues to focus on </a:t>
            </a:r>
            <a:r>
              <a:rPr lang="en-US" dirty="0" err="1"/>
              <a:t>stormwater</a:t>
            </a:r>
            <a:r>
              <a:rPr lang="en-US" dirty="0"/>
              <a:t> management-related performance metrics and the implementation of </a:t>
            </a:r>
            <a:r>
              <a:rPr lang="en-US" dirty="0" err="1"/>
              <a:t>stormwater</a:t>
            </a:r>
            <a:r>
              <a:rPr lang="en-US" dirty="0"/>
              <a:t> LID features across the city.</a:t>
            </a:r>
          </a:p>
        </p:txBody>
      </p:sp>
    </p:spTree>
    <p:extLst>
      <p:ext uri="{BB962C8B-B14F-4D97-AF65-F5344CB8AC3E}">
        <p14:creationId xmlns:p14="http://schemas.microsoft.com/office/powerpoint/2010/main" val="1852511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Markham</a:t>
            </a:r>
          </a:p>
        </p:txBody>
      </p:sp>
      <p:sp>
        <p:nvSpPr>
          <p:cNvPr id="3" name="Content Placeholder 2"/>
          <p:cNvSpPr>
            <a:spLocks noGrp="1"/>
          </p:cNvSpPr>
          <p:nvPr>
            <p:ph idx="1"/>
          </p:nvPr>
        </p:nvSpPr>
        <p:spPr/>
        <p:txBody>
          <a:bodyPr/>
          <a:lstStyle/>
          <a:p>
            <a:r>
              <a:rPr lang="en-CA" dirty="0"/>
              <a:t>Markham’s GDS Checklist is in a draft form and is being reviewed by senior management. </a:t>
            </a:r>
          </a:p>
          <a:p>
            <a:r>
              <a:rPr lang="en-CA" dirty="0"/>
              <a:t>In addition, consultations are taking place between the City and the development community. </a:t>
            </a:r>
          </a:p>
          <a:p>
            <a:r>
              <a:rPr lang="en-CA" dirty="0"/>
              <a:t>The City has not developed any incentives as of yet but there are requirements for developers building on greenfield areas located north of Markham to submit energy plans. </a:t>
            </a:r>
            <a:endParaRPr lang="en-US" dirty="0"/>
          </a:p>
        </p:txBody>
      </p:sp>
    </p:spTree>
    <p:extLst>
      <p:ext uri="{BB962C8B-B14F-4D97-AF65-F5344CB8AC3E}">
        <p14:creationId xmlns:p14="http://schemas.microsoft.com/office/powerpoint/2010/main" val="2403505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8E2A8-980A-8B4C-8609-3243E05DB283}"/>
              </a:ext>
            </a:extLst>
          </p:cNvPr>
          <p:cNvSpPr>
            <a:spLocks noGrp="1"/>
          </p:cNvSpPr>
          <p:nvPr>
            <p:ph type="title"/>
          </p:nvPr>
        </p:nvSpPr>
        <p:spPr/>
        <p:txBody>
          <a:bodyPr/>
          <a:lstStyle/>
          <a:p>
            <a:r>
              <a:rPr lang="en-US" dirty="0"/>
              <a:t>City of Kitchener Update</a:t>
            </a:r>
          </a:p>
        </p:txBody>
      </p:sp>
      <p:sp>
        <p:nvSpPr>
          <p:cNvPr id="3" name="Content Placeholder 2">
            <a:extLst>
              <a:ext uri="{FF2B5EF4-FFF2-40B4-BE49-F238E27FC236}">
                <a16:creationId xmlns:a16="http://schemas.microsoft.com/office/drawing/2014/main" id="{BF4E64FF-8816-D448-A20F-09E2B513561D}"/>
              </a:ext>
            </a:extLst>
          </p:cNvPr>
          <p:cNvSpPr>
            <a:spLocks noGrp="1"/>
          </p:cNvSpPr>
          <p:nvPr>
            <p:ph idx="1"/>
          </p:nvPr>
        </p:nvSpPr>
        <p:spPr>
          <a:xfrm>
            <a:off x="838199" y="1557338"/>
            <a:ext cx="10515600" cy="5300663"/>
          </a:xfrm>
        </p:spPr>
        <p:txBody>
          <a:bodyPr>
            <a:normAutofit fontScale="85000" lnSpcReduction="20000"/>
          </a:bodyPr>
          <a:lstStyle/>
          <a:p>
            <a:r>
              <a:rPr lang="en-US" dirty="0"/>
              <a:t>City is currently in a </a:t>
            </a:r>
            <a:r>
              <a:rPr lang="en-US" i="1" u="sng" dirty="0"/>
              <a:t>planning stage </a:t>
            </a:r>
            <a:r>
              <a:rPr lang="en-US" dirty="0"/>
              <a:t>over Green Development Standards.</a:t>
            </a:r>
          </a:p>
          <a:p>
            <a:r>
              <a:rPr lang="en-US" dirty="0"/>
              <a:t>Consultations are ongoing between Waterloo, Cambridge and Kitchener municipalities and NGOs to identify next steps in the development of a regional approach to standards.</a:t>
            </a:r>
          </a:p>
          <a:p>
            <a:pPr lvl="1"/>
            <a:r>
              <a:rPr lang="en-US" dirty="0"/>
              <a:t>Local planning heads and chief building officials have recently joined and reinvigorated discussions.</a:t>
            </a:r>
          </a:p>
          <a:p>
            <a:pPr marL="0" indent="0">
              <a:buNone/>
            </a:pPr>
            <a:endParaRPr lang="en-US" dirty="0"/>
          </a:p>
          <a:p>
            <a:r>
              <a:rPr lang="en-US" dirty="0"/>
              <a:t>City also has 2 other items:</a:t>
            </a:r>
          </a:p>
          <a:p>
            <a:pPr marL="971526" lvl="1" indent="-514338">
              <a:buAutoNum type="arabicParenR"/>
            </a:pPr>
            <a:r>
              <a:rPr lang="en-US" dirty="0"/>
              <a:t>Urban Design Manual</a:t>
            </a:r>
          </a:p>
          <a:p>
            <a:pPr marL="1428715" lvl="2" indent="-514338">
              <a:buAutoNum type="arabicParenR"/>
            </a:pPr>
            <a:r>
              <a:rPr lang="en-US" dirty="0"/>
              <a:t>This piece is under review to include more sustainable development guidelines.</a:t>
            </a:r>
          </a:p>
          <a:p>
            <a:pPr marL="971526" lvl="1" indent="-514338">
              <a:buAutoNum type="arabicParenR"/>
            </a:pPr>
            <a:r>
              <a:rPr lang="en-US" dirty="0"/>
              <a:t>Sustainability statements</a:t>
            </a:r>
          </a:p>
          <a:p>
            <a:pPr marL="1428715" lvl="2" indent="-514338">
              <a:buAutoNum type="arabicParenR"/>
            </a:pPr>
            <a:r>
              <a:rPr lang="en-US" dirty="0"/>
              <a:t>Developers are required to submit a sustainability statement, as per a Terms of Reference in their OP, on their sustainability metrics.</a:t>
            </a:r>
          </a:p>
          <a:p>
            <a:pPr marL="1428715" lvl="2" indent="-514338">
              <a:buAutoNum type="arabicParenR"/>
            </a:pPr>
            <a:r>
              <a:rPr lang="en-US" dirty="0"/>
              <a:t>This piece is under review.</a:t>
            </a:r>
          </a:p>
          <a:p>
            <a:pPr marL="0" indent="0">
              <a:buNone/>
            </a:pPr>
            <a:endParaRPr lang="en-US" dirty="0"/>
          </a:p>
          <a:p>
            <a:r>
              <a:rPr lang="en-US" dirty="0"/>
              <a:t>Current issues:</a:t>
            </a:r>
          </a:p>
          <a:p>
            <a:pPr marL="1428715" lvl="2" indent="-514338">
              <a:buAutoNum type="arabicParenR"/>
            </a:pPr>
            <a:r>
              <a:rPr lang="en-US" dirty="0"/>
              <a:t>Staff capacity</a:t>
            </a:r>
          </a:p>
          <a:p>
            <a:pPr marL="1428715" lvl="2" indent="-514338">
              <a:buAutoNum type="arabicParenR"/>
            </a:pPr>
            <a:r>
              <a:rPr lang="en-US" dirty="0"/>
              <a:t>Development community engagement </a:t>
            </a:r>
          </a:p>
          <a:p>
            <a:pPr lvl="1"/>
            <a:endParaRPr lang="en-US" dirty="0"/>
          </a:p>
        </p:txBody>
      </p:sp>
    </p:spTree>
    <p:extLst>
      <p:ext uri="{BB962C8B-B14F-4D97-AF65-F5344CB8AC3E}">
        <p14:creationId xmlns:p14="http://schemas.microsoft.com/office/powerpoint/2010/main" val="169340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48B5-C1B3-5D46-913D-F6DEA25AE8FD}"/>
              </a:ext>
            </a:extLst>
          </p:cNvPr>
          <p:cNvSpPr>
            <a:spLocks noGrp="1"/>
          </p:cNvSpPr>
          <p:nvPr>
            <p:ph type="title"/>
          </p:nvPr>
        </p:nvSpPr>
        <p:spPr/>
        <p:txBody>
          <a:bodyPr/>
          <a:lstStyle/>
          <a:p>
            <a:r>
              <a:rPr lang="en-US" dirty="0" smtClean="0"/>
              <a:t>Town </a:t>
            </a:r>
            <a:r>
              <a:rPr lang="en-US" dirty="0"/>
              <a:t>of </a:t>
            </a:r>
            <a:r>
              <a:rPr lang="en-US" dirty="0" err="1" smtClean="0"/>
              <a:t>Innisfil</a:t>
            </a:r>
            <a:endParaRPr lang="en-US" dirty="0"/>
          </a:p>
        </p:txBody>
      </p:sp>
      <p:sp>
        <p:nvSpPr>
          <p:cNvPr id="3" name="Content Placeholder 2">
            <a:extLst>
              <a:ext uri="{FF2B5EF4-FFF2-40B4-BE49-F238E27FC236}">
                <a16:creationId xmlns:a16="http://schemas.microsoft.com/office/drawing/2014/main" id="{22CD064F-3D93-8D4E-A8CA-206FD0801B34}"/>
              </a:ext>
            </a:extLst>
          </p:cNvPr>
          <p:cNvSpPr>
            <a:spLocks noGrp="1"/>
          </p:cNvSpPr>
          <p:nvPr>
            <p:ph idx="1"/>
          </p:nvPr>
        </p:nvSpPr>
        <p:spPr/>
        <p:txBody>
          <a:bodyPr/>
          <a:lstStyle/>
          <a:p>
            <a:r>
              <a:rPr lang="en-US" dirty="0"/>
              <a:t>The municipality is in a </a:t>
            </a:r>
            <a:r>
              <a:rPr lang="en-US" i="1" u="sng" dirty="0"/>
              <a:t>very early exploratory stage</a:t>
            </a:r>
            <a:r>
              <a:rPr lang="en-US" dirty="0"/>
              <a:t> on green development standards program.</a:t>
            </a:r>
          </a:p>
          <a:p>
            <a:endParaRPr lang="en-US" dirty="0"/>
          </a:p>
          <a:p>
            <a:r>
              <a:rPr lang="en-US" dirty="0"/>
              <a:t>Staff are interested in connecting with other small municipalities to share knowledge, experience and lessons learned.</a:t>
            </a:r>
          </a:p>
        </p:txBody>
      </p:sp>
    </p:spTree>
    <p:extLst>
      <p:ext uri="{BB962C8B-B14F-4D97-AF65-F5344CB8AC3E}">
        <p14:creationId xmlns:p14="http://schemas.microsoft.com/office/powerpoint/2010/main" val="241878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GDS Implementation </a:t>
            </a:r>
          </a:p>
        </p:txBody>
      </p:sp>
      <p:sp>
        <p:nvSpPr>
          <p:cNvPr id="3" name="Content Placeholder 2"/>
          <p:cNvSpPr>
            <a:spLocks noGrp="1"/>
          </p:cNvSpPr>
          <p:nvPr>
            <p:ph idx="1"/>
          </p:nvPr>
        </p:nvSpPr>
        <p:spPr>
          <a:xfrm>
            <a:off x="838200" y="1531346"/>
            <a:ext cx="10515600" cy="4884581"/>
          </a:xfrm>
        </p:spPr>
        <p:txBody>
          <a:bodyPr>
            <a:normAutofit lnSpcReduction="10000"/>
          </a:bodyPr>
          <a:lstStyle/>
          <a:p>
            <a:r>
              <a:rPr lang="en-US" dirty="0"/>
              <a:t>Mid 2000’s – a number of municipalities developed GD checklists/incentives </a:t>
            </a:r>
          </a:p>
          <a:p>
            <a:r>
              <a:rPr lang="en-US" dirty="0"/>
              <a:t>Uptake (insert sad face here) – but did serve an educational outcome </a:t>
            </a:r>
          </a:p>
          <a:p>
            <a:r>
              <a:rPr lang="en-US" dirty="0"/>
              <a:t>East </a:t>
            </a:r>
            <a:r>
              <a:rPr lang="en-US" dirty="0" err="1"/>
              <a:t>Gwillimbury</a:t>
            </a:r>
            <a:r>
              <a:rPr lang="en-US" dirty="0"/>
              <a:t>- Energy Star for new homes. Vaughan followed shortly thereafter</a:t>
            </a:r>
          </a:p>
          <a:p>
            <a:r>
              <a:rPr lang="en-US" dirty="0"/>
              <a:t>2006 Toronto Green Standard (voluntary) ; Tier 1 mandatory in 2010; Tier 2 incented via DC rebate </a:t>
            </a:r>
          </a:p>
          <a:p>
            <a:r>
              <a:rPr lang="en-US" dirty="0"/>
              <a:t>2008 Vaughan, Richmond Hill and Brampton jointly develop GDS </a:t>
            </a:r>
          </a:p>
          <a:p>
            <a:r>
              <a:rPr lang="en-US" dirty="0" err="1"/>
              <a:t>Halton</a:t>
            </a:r>
            <a:r>
              <a:rPr lang="en-US" dirty="0"/>
              <a:t> Hills requires GDS process and level </a:t>
            </a:r>
          </a:p>
          <a:p>
            <a:r>
              <a:rPr lang="en-US" dirty="0"/>
              <a:t>Mississauga adopts Green Development Strategy - but aligns it with </a:t>
            </a:r>
            <a:r>
              <a:rPr lang="en-US" dirty="0" err="1"/>
              <a:t>stormwater</a:t>
            </a:r>
            <a:r>
              <a:rPr lang="en-US" dirty="0"/>
              <a:t> fee) Uptake increases (funny that ah?!) </a:t>
            </a:r>
          </a:p>
          <a:p>
            <a:endParaRPr lang="en-US" dirty="0"/>
          </a:p>
          <a:p>
            <a:endParaRPr lang="en-US" dirty="0"/>
          </a:p>
        </p:txBody>
      </p:sp>
    </p:spTree>
    <p:extLst>
      <p:ext uri="{BB962C8B-B14F-4D97-AF65-F5344CB8AC3E}">
        <p14:creationId xmlns:p14="http://schemas.microsoft.com/office/powerpoint/2010/main" val="402404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Act </a:t>
            </a:r>
          </a:p>
        </p:txBody>
      </p:sp>
      <p:sp>
        <p:nvSpPr>
          <p:cNvPr id="3" name="Content Placeholder 2"/>
          <p:cNvSpPr>
            <a:spLocks noGrp="1"/>
          </p:cNvSpPr>
          <p:nvPr>
            <p:ph idx="1"/>
          </p:nvPr>
        </p:nvSpPr>
        <p:spPr>
          <a:xfrm>
            <a:off x="838200" y="1410161"/>
            <a:ext cx="10515600" cy="4939833"/>
          </a:xfrm>
        </p:spPr>
        <p:txBody>
          <a:bodyPr>
            <a:normAutofit/>
          </a:bodyPr>
          <a:lstStyle/>
          <a:p>
            <a:r>
              <a:rPr lang="en-US" dirty="0"/>
              <a:t>Bill 51 amendments to Planning Act provide for exterior sustainable design elements as part of Site Plan control. </a:t>
            </a:r>
          </a:p>
          <a:p>
            <a:r>
              <a:rPr lang="en-US" dirty="0"/>
              <a:t>Site Plan Approval s. 114(5)2. iv) also Section 41 of the Planning Act </a:t>
            </a:r>
          </a:p>
          <a:p>
            <a:r>
              <a:rPr lang="en-US" dirty="0"/>
              <a:t>Often requires Official Plan Update. Ex. Richmond Hill </a:t>
            </a:r>
          </a:p>
          <a:p>
            <a:r>
              <a:rPr lang="en-US" dirty="0"/>
              <a:t>“The Town shall develop Sustainable Design Criteria to ensure the sustainable design policies of this Plan are addressed through individual development applications”. </a:t>
            </a:r>
          </a:p>
          <a:p>
            <a:r>
              <a:rPr lang="en-US" sz="1900" dirty="0"/>
              <a:t>Policy 3.2.3(2) of RHOP: “The Site Plan Control By-law to be enacted by Council shall provide that for the purposes of ensuring consistency with the requirements of this Plan, high quality exterior design and the incorporation of sustainable design elements, the following matters (among others)  shall be subject to the approval of Council: a. Matters relating to exterior design, including without limitation to the character, scale, appearance and design features of buildings and their sustainable design; (Policy 5.14(3) of RHOP)</a:t>
            </a:r>
          </a:p>
          <a:p>
            <a:endParaRPr lang="en-US" dirty="0"/>
          </a:p>
          <a:p>
            <a:endParaRPr lang="en-US" dirty="0"/>
          </a:p>
        </p:txBody>
      </p:sp>
    </p:spTree>
    <p:extLst>
      <p:ext uri="{BB962C8B-B14F-4D97-AF65-F5344CB8AC3E}">
        <p14:creationId xmlns:p14="http://schemas.microsoft.com/office/powerpoint/2010/main" val="1547509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8" y="365125"/>
            <a:ext cx="7588761" cy="1325563"/>
          </a:xfrm>
        </p:spPr>
        <p:txBody>
          <a:bodyPr/>
          <a:lstStyle/>
          <a:p>
            <a:r>
              <a:rPr lang="en-US" dirty="0"/>
              <a:t>Municipal Act Change to Planning Act </a:t>
            </a:r>
          </a:p>
        </p:txBody>
      </p:sp>
      <p:sp>
        <p:nvSpPr>
          <p:cNvPr id="3" name="Content Placeholder 2"/>
          <p:cNvSpPr>
            <a:spLocks noGrp="1"/>
          </p:cNvSpPr>
          <p:nvPr>
            <p:ph idx="1"/>
          </p:nvPr>
        </p:nvSpPr>
        <p:spPr>
          <a:xfrm>
            <a:off x="838200" y="2009504"/>
            <a:ext cx="10515600" cy="4351339"/>
          </a:xfrm>
        </p:spPr>
        <p:txBody>
          <a:bodyPr/>
          <a:lstStyle/>
          <a:p>
            <a:r>
              <a:rPr lang="en-US" dirty="0"/>
              <a:t>Adding Climate Change as a Provincial Interest: Section 2 of the Planning Act </a:t>
            </a:r>
          </a:p>
          <a:p>
            <a:r>
              <a:rPr lang="en-US" dirty="0"/>
              <a:t>11. (1)Section 2 of the Planning Act is amended by adding the following clause:</a:t>
            </a:r>
          </a:p>
          <a:p>
            <a:r>
              <a:rPr lang="en-US" dirty="0"/>
              <a:t>The mitigation of greenhouse gas emissions and adaptation to a changing climate </a:t>
            </a:r>
          </a:p>
        </p:txBody>
      </p:sp>
    </p:spTree>
    <p:extLst>
      <p:ext uri="{BB962C8B-B14F-4D97-AF65-F5344CB8AC3E}">
        <p14:creationId xmlns:p14="http://schemas.microsoft.com/office/powerpoint/2010/main" val="25001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Provincial Policy Statement </a:t>
            </a:r>
          </a:p>
        </p:txBody>
      </p:sp>
      <p:sp>
        <p:nvSpPr>
          <p:cNvPr id="3" name="Content Placeholder 2"/>
          <p:cNvSpPr>
            <a:spLocks noGrp="1"/>
          </p:cNvSpPr>
          <p:nvPr>
            <p:ph idx="1"/>
          </p:nvPr>
        </p:nvSpPr>
        <p:spPr>
          <a:xfrm>
            <a:off x="838200" y="1597447"/>
            <a:ext cx="10515600" cy="4818480"/>
          </a:xfrm>
        </p:spPr>
        <p:txBody>
          <a:bodyPr>
            <a:normAutofit fontScale="47500" lnSpcReduction="20000"/>
          </a:bodyPr>
          <a:lstStyle/>
          <a:p>
            <a:pPr marL="0" indent="0">
              <a:buNone/>
            </a:pPr>
            <a:r>
              <a:rPr lang="en-US" sz="4700" dirty="0"/>
              <a:t>1.8 Energy Conservation, Air Quality and Climate Change </a:t>
            </a:r>
          </a:p>
          <a:p>
            <a:pPr marL="0" indent="0">
              <a:buNone/>
            </a:pPr>
            <a:r>
              <a:rPr lang="en-US" sz="4700" dirty="0"/>
              <a:t>1.8.1 Planning authorities shall support energy conservation and efficiency, improved air quality, reduced green house gas emissions and climate change adaptation through land use and development patterns which:</a:t>
            </a:r>
            <a:br>
              <a:rPr lang="en-US" sz="4700" dirty="0"/>
            </a:br>
            <a:endParaRPr lang="en-US" sz="4700" dirty="0"/>
          </a:p>
          <a:p>
            <a:pPr marL="231769" indent="-231769">
              <a:buNone/>
            </a:pPr>
            <a:r>
              <a:rPr lang="en-US" sz="3300" dirty="0"/>
              <a:t>a) 	Promote compact form and a structure of nodes and corridors;</a:t>
            </a:r>
          </a:p>
          <a:p>
            <a:pPr marL="231769" indent="-231769">
              <a:buNone/>
            </a:pPr>
            <a:r>
              <a:rPr lang="en-US" sz="3300" dirty="0"/>
              <a:t>b) 	Promote the use of active transportation and transit in and between residential employment and institutional uses and other areas</a:t>
            </a:r>
          </a:p>
          <a:p>
            <a:pPr marL="231769" indent="-231769">
              <a:buNone/>
            </a:pPr>
            <a:r>
              <a:rPr lang="en-US" sz="3300" dirty="0"/>
              <a:t>c) 	Focus major employment, commercial and other travel intensive land uses on sites which are well served by transit where this exists or is to be developed, or designing these to facilitate the establishment of transit in the future; </a:t>
            </a:r>
          </a:p>
          <a:p>
            <a:pPr marL="231769" indent="-231769">
              <a:buNone/>
            </a:pPr>
            <a:r>
              <a:rPr lang="en-US" sz="3300" dirty="0"/>
              <a:t>d) 	Focus freight intensive land uses to areas well served by major highways, airports, rail facilities, and marine facilities. </a:t>
            </a:r>
          </a:p>
          <a:p>
            <a:pPr marL="231769" indent="-231769">
              <a:buNone/>
            </a:pPr>
            <a:r>
              <a:rPr lang="en-US" sz="3300" dirty="0"/>
              <a:t>e) 	Improve the mix of employment and housing uses to shorten commute journeys and decrease transportation congestion;</a:t>
            </a:r>
          </a:p>
          <a:p>
            <a:pPr marL="231769" indent="-231769">
              <a:buNone/>
            </a:pPr>
            <a:r>
              <a:rPr lang="en-US" sz="3300" dirty="0"/>
              <a:t>f) 	Promote design and orientation which: maximizes energy efficiency and conservation, and considers the mitigating effects of vegetation; and maximizes opportunities for renewable energy systems and alternative energy systems; and </a:t>
            </a:r>
          </a:p>
          <a:p>
            <a:pPr marL="231769" indent="-231769">
              <a:buNone/>
            </a:pPr>
            <a:r>
              <a:rPr lang="en-US" sz="3300" dirty="0"/>
              <a:t>g) 	Maximize vegetation within settlement areas, where feasible. </a:t>
            </a:r>
          </a:p>
          <a:p>
            <a:pPr marL="0" indent="0">
              <a:buNone/>
            </a:pPr>
            <a:endParaRPr lang="en-US" dirty="0"/>
          </a:p>
        </p:txBody>
      </p:sp>
    </p:spTree>
    <p:extLst>
      <p:ext uri="{BB962C8B-B14F-4D97-AF65-F5344CB8AC3E}">
        <p14:creationId xmlns:p14="http://schemas.microsoft.com/office/powerpoint/2010/main" val="122332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to Municipal Act/COTA </a:t>
            </a:r>
            <a:r>
              <a:rPr lang="en-US" dirty="0"/>
              <a:t>Act </a:t>
            </a:r>
          </a:p>
        </p:txBody>
      </p:sp>
      <p:sp>
        <p:nvSpPr>
          <p:cNvPr id="3" name="Content Placeholder 2"/>
          <p:cNvSpPr>
            <a:spLocks noGrp="1"/>
          </p:cNvSpPr>
          <p:nvPr>
            <p:ph idx="1"/>
          </p:nvPr>
        </p:nvSpPr>
        <p:spPr>
          <a:xfrm>
            <a:off x="838200" y="1608465"/>
            <a:ext cx="10515600" cy="4796447"/>
          </a:xfrm>
        </p:spPr>
        <p:txBody>
          <a:bodyPr>
            <a:normAutofit/>
          </a:bodyPr>
          <a:lstStyle/>
          <a:p>
            <a:r>
              <a:rPr lang="en-US" dirty="0"/>
              <a:t>Change # 1: Schedule 1: added in: Economic, social and environmental well being of the municipality, including respecting climate change. </a:t>
            </a:r>
          </a:p>
          <a:p>
            <a:r>
              <a:rPr lang="en-US" dirty="0"/>
              <a:t>Change # 2: Green Standards and Green/Alternative Roofs: Environmental Standards, construction of buildings </a:t>
            </a:r>
          </a:p>
          <a:p>
            <a:r>
              <a:rPr lang="en-US" dirty="0"/>
              <a:t>Authorize a local municipality to pass a by-law respecting the protection or conservation of the environment that requires buildings to be constructed in accordance with provisions of the building code under the Building Code Act, 1992 that are prescribed under that act, subject to such conditions and limits as may be prescribed under that Act. </a:t>
            </a:r>
          </a:p>
        </p:txBody>
      </p:sp>
    </p:spTree>
    <p:extLst>
      <p:ext uri="{BB962C8B-B14F-4D97-AF65-F5344CB8AC3E}">
        <p14:creationId xmlns:p14="http://schemas.microsoft.com/office/powerpoint/2010/main" val="307211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819" y="365125"/>
            <a:ext cx="7467576" cy="1325563"/>
          </a:xfrm>
        </p:spPr>
        <p:txBody>
          <a:bodyPr/>
          <a:lstStyle/>
          <a:p>
            <a:r>
              <a:rPr lang="en-US" dirty="0"/>
              <a:t>Municipal Act/ COTA Act (</a:t>
            </a:r>
            <a:r>
              <a:rPr lang="en-US" dirty="0" err="1"/>
              <a:t>cont</a:t>
            </a:r>
            <a:r>
              <a:rPr lang="en-US" dirty="0"/>
              <a:t>…)</a:t>
            </a:r>
          </a:p>
        </p:txBody>
      </p:sp>
      <p:sp>
        <p:nvSpPr>
          <p:cNvPr id="3" name="Content Placeholder 2"/>
          <p:cNvSpPr>
            <a:spLocks noGrp="1"/>
          </p:cNvSpPr>
          <p:nvPr>
            <p:ph idx="1"/>
          </p:nvPr>
        </p:nvSpPr>
        <p:spPr>
          <a:xfrm>
            <a:off x="838200" y="1828801"/>
            <a:ext cx="10515600" cy="4840515"/>
          </a:xfrm>
        </p:spPr>
        <p:txBody>
          <a:bodyPr/>
          <a:lstStyle/>
          <a:p>
            <a:r>
              <a:rPr lang="en-US" dirty="0"/>
              <a:t>Green Roofs or alternative roof surfaces </a:t>
            </a:r>
          </a:p>
          <a:p>
            <a:r>
              <a:rPr lang="en-US" dirty="0"/>
              <a:t>Without limiting sections 9,10 and 11, the power described in subsection (1) includes the power to require the construction of green roofs or alternative roofs surfaces that achieve similar performance to green roofs.  </a:t>
            </a:r>
          </a:p>
          <a:p>
            <a:r>
              <a:rPr lang="en-US" dirty="0"/>
              <a:t>Change # 3: Municipalities may provide for or participate in long-term energy planning for energy use in the municipality. </a:t>
            </a:r>
          </a:p>
          <a:p>
            <a:r>
              <a:rPr lang="en-US" dirty="0"/>
              <a:t>Change # 4: 33. Subsection 270 (1) of the Act adds in: The manner is which the municipality will protect and enhance the tree canopy and natural vegetation in the municipality. </a:t>
            </a:r>
          </a:p>
        </p:txBody>
      </p:sp>
    </p:spTree>
    <p:extLst>
      <p:ext uri="{BB962C8B-B14F-4D97-AF65-F5344CB8AC3E}">
        <p14:creationId xmlns:p14="http://schemas.microsoft.com/office/powerpoint/2010/main" val="395525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OBC and Municipal/COT Act </a:t>
            </a:r>
          </a:p>
        </p:txBody>
      </p:sp>
      <p:sp>
        <p:nvSpPr>
          <p:cNvPr id="3" name="Content Placeholder 2"/>
          <p:cNvSpPr>
            <a:spLocks noGrp="1"/>
          </p:cNvSpPr>
          <p:nvPr>
            <p:ph idx="1"/>
          </p:nvPr>
        </p:nvSpPr>
        <p:spPr>
          <a:xfrm>
            <a:off x="838200" y="1690689"/>
            <a:ext cx="10515600" cy="4752380"/>
          </a:xfrm>
        </p:spPr>
        <p:txBody>
          <a:bodyPr>
            <a:normAutofit fontScale="92500" lnSpcReduction="20000"/>
          </a:bodyPr>
          <a:lstStyle/>
          <a:p>
            <a:r>
              <a:rPr lang="en-US" dirty="0"/>
              <a:t>Building Code is still king – municipalities still do not have the authority to mandate energy efficiency standards above building code </a:t>
            </a:r>
          </a:p>
          <a:p>
            <a:r>
              <a:rPr lang="en-US" dirty="0"/>
              <a:t>Developers can volunteer to build above code but those above minimum code items need to be agreed to by the developer and implemented through site plan or subdivision agreements </a:t>
            </a:r>
          </a:p>
          <a:p>
            <a:r>
              <a:rPr lang="en-US" dirty="0"/>
              <a:t>Once agreed to and signed on though they became a requirement to follow through on</a:t>
            </a:r>
          </a:p>
          <a:p>
            <a:r>
              <a:rPr lang="en-US" dirty="0"/>
              <a:t>Enforcement is a challenge though </a:t>
            </a:r>
          </a:p>
          <a:p>
            <a:r>
              <a:rPr lang="en-US" dirty="0"/>
              <a:t>How could the MA/COTA work together with the building code?</a:t>
            </a:r>
          </a:p>
          <a:p>
            <a:r>
              <a:rPr lang="en-US" dirty="0" smtClean="0"/>
              <a:t>Possible Opening</a:t>
            </a:r>
            <a:r>
              <a:rPr lang="en-US" dirty="0"/>
              <a:t>: If there are </a:t>
            </a:r>
            <a:r>
              <a:rPr lang="en-US" dirty="0" smtClean="0"/>
              <a:t>voluntary standards/measures </a:t>
            </a:r>
            <a:r>
              <a:rPr lang="en-US" dirty="0"/>
              <a:t>in the OBC; then </a:t>
            </a:r>
            <a:r>
              <a:rPr lang="en-US" dirty="0" smtClean="0"/>
              <a:t>there could be the option to make them mandatory </a:t>
            </a:r>
            <a:r>
              <a:rPr lang="en-US" dirty="0"/>
              <a:t>through a municipal </a:t>
            </a:r>
            <a:r>
              <a:rPr lang="en-US" dirty="0" smtClean="0"/>
              <a:t>GDS. This is not yet the case, but the next OBC update could include it. It would likely require a concerted effort by municipalities to get this possibility in place. </a:t>
            </a:r>
            <a:endParaRPr lang="en-US" dirty="0"/>
          </a:p>
          <a:p>
            <a:endParaRPr lang="en-US" dirty="0"/>
          </a:p>
        </p:txBody>
      </p:sp>
    </p:spTree>
    <p:extLst>
      <p:ext uri="{BB962C8B-B14F-4D97-AF65-F5344CB8AC3E}">
        <p14:creationId xmlns:p14="http://schemas.microsoft.com/office/powerpoint/2010/main" val="2385893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1577</TotalTime>
  <Words>2621</Words>
  <Application>Microsoft Office PowerPoint</Application>
  <PresentationFormat>Widescreen</PresentationFormat>
  <Paragraphs>173</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The Evolution of the Green Development Standards Story </vt:lpstr>
      <vt:lpstr>GDS Implementation </vt:lpstr>
      <vt:lpstr>Planning Act </vt:lpstr>
      <vt:lpstr>Municipal Act Change to Planning Act </vt:lpstr>
      <vt:lpstr>Provincial Policy Statement </vt:lpstr>
      <vt:lpstr>Updates to Municipal Act/COTA Act </vt:lpstr>
      <vt:lpstr>Municipal Act/ COTA Act (cont…)</vt:lpstr>
      <vt:lpstr>OBC and Municipal/COT Act </vt:lpstr>
      <vt:lpstr>Green Development Standard Resources </vt:lpstr>
      <vt:lpstr>Lesson Learned Thus Far </vt:lpstr>
      <vt:lpstr>Roundtable Updates </vt:lpstr>
      <vt:lpstr>Roundtable Updates </vt:lpstr>
      <vt:lpstr>GDS Possible To Dos </vt:lpstr>
      <vt:lpstr>City of Toronto Update </vt:lpstr>
      <vt:lpstr>City of Toronto Update </vt:lpstr>
      <vt:lpstr>City of Toronto Update </vt:lpstr>
      <vt:lpstr>City of Toronto Update</vt:lpstr>
      <vt:lpstr>Burlington and Clarington </vt:lpstr>
      <vt:lpstr>Town of East Gwillimbury </vt:lpstr>
      <vt:lpstr>Richmond Hill, Vaughan and Brampton </vt:lpstr>
      <vt:lpstr>City of Vaughan Update</vt:lpstr>
      <vt:lpstr>Town of Halton Hills </vt:lpstr>
      <vt:lpstr>City of Mississauga </vt:lpstr>
      <vt:lpstr>City of Mississauga Update</vt:lpstr>
      <vt:lpstr>City of Markham</vt:lpstr>
      <vt:lpstr>City of Kitchener Update</vt:lpstr>
      <vt:lpstr>Town of Innisfil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Behan</dc:creator>
  <cp:lastModifiedBy>Gaby Kalapos</cp:lastModifiedBy>
  <cp:revision>48</cp:revision>
  <dcterms:created xsi:type="dcterms:W3CDTF">2016-09-22T17:24:58Z</dcterms:created>
  <dcterms:modified xsi:type="dcterms:W3CDTF">2018-11-09T20:25:04Z</dcterms:modified>
</cp:coreProperties>
</file>