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2" r:id="rId3"/>
    <p:sldId id="257" r:id="rId4"/>
    <p:sldId id="259" r:id="rId5"/>
    <p:sldId id="305" r:id="rId6"/>
    <p:sldId id="294" r:id="rId7"/>
    <p:sldId id="258" r:id="rId8"/>
    <p:sldId id="291" r:id="rId9"/>
    <p:sldId id="306" r:id="rId10"/>
    <p:sldId id="262" r:id="rId11"/>
    <p:sldId id="260" r:id="rId12"/>
    <p:sldId id="263" r:id="rId13"/>
    <p:sldId id="264" r:id="rId14"/>
    <p:sldId id="298" r:id="rId15"/>
    <p:sldId id="265" r:id="rId16"/>
    <p:sldId id="266" r:id="rId17"/>
    <p:sldId id="267" r:id="rId18"/>
    <p:sldId id="299" r:id="rId19"/>
    <p:sldId id="268" r:id="rId20"/>
    <p:sldId id="300" r:id="rId21"/>
    <p:sldId id="304" r:id="rId22"/>
    <p:sldId id="269" r:id="rId23"/>
    <p:sldId id="301" r:id="rId24"/>
    <p:sldId id="270" r:id="rId25"/>
    <p:sldId id="271" r:id="rId26"/>
    <p:sldId id="273" r:id="rId27"/>
    <p:sldId id="274" r:id="rId28"/>
    <p:sldId id="293" r:id="rId29"/>
    <p:sldId id="275" r:id="rId30"/>
    <p:sldId id="276" r:id="rId31"/>
    <p:sldId id="278" r:id="rId32"/>
    <p:sldId id="303" r:id="rId33"/>
    <p:sldId id="280" r:id="rId34"/>
    <p:sldId id="281" r:id="rId35"/>
    <p:sldId id="282" r:id="rId36"/>
    <p:sldId id="283" r:id="rId37"/>
    <p:sldId id="284" r:id="rId38"/>
    <p:sldId id="285" r:id="rId39"/>
    <p:sldId id="302" r:id="rId40"/>
    <p:sldId id="286" r:id="rId41"/>
    <p:sldId id="287" r:id="rId42"/>
    <p:sldId id="289" r:id="rId43"/>
    <p:sldId id="290" r:id="rId44"/>
    <p:sldId id="297" r:id="rId45"/>
    <p:sldId id="295" r:id="rId46"/>
    <p:sldId id="307" r:id="rId47"/>
    <p:sldId id="30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75588" autoAdjust="0"/>
  </p:normalViewPr>
  <p:slideViewPr>
    <p:cSldViewPr snapToGrid="0">
      <p:cViewPr varScale="1">
        <p:scale>
          <a:sx n="51" d="100"/>
          <a:sy n="51" d="100"/>
        </p:scale>
        <p:origin x="11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7434E-D1DE-40BE-9BB0-DF0686EC272E}"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EA573-43FA-47A6-948B-A9F43AF870B8}" type="slidenum">
              <a:rPr lang="en-US" smtClean="0"/>
              <a:t>‹#›</a:t>
            </a:fld>
            <a:endParaRPr lang="en-US"/>
          </a:p>
        </p:txBody>
      </p:sp>
    </p:spTree>
    <p:extLst>
      <p:ext uri="{BB962C8B-B14F-4D97-AF65-F5344CB8AC3E}">
        <p14:creationId xmlns:p14="http://schemas.microsoft.com/office/powerpoint/2010/main" val="99668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Morten Hansen, Collaboration: How Leaders Avoid the Traps, Create unity and Reap Big Results. May 2009. Harvard Business School. Boston. Harvard Business Review. </a:t>
            </a:r>
          </a:p>
          <a:p>
            <a:r>
              <a:rPr lang="en-US" sz="1200" kern="1200" dirty="0" smtClean="0">
                <a:solidFill>
                  <a:schemeClr val="tx1"/>
                </a:solidFill>
                <a:effectLst/>
                <a:latin typeface="+mn-lt"/>
                <a:ea typeface="+mn-ea"/>
                <a:cs typeface="+mn-cs"/>
              </a:rPr>
              <a:t>HBR’s 10 Must Reads On Collaboration. 2008. Harvard Business School Publishing Corporation. Daniel Goleman and Richard </a:t>
            </a:r>
            <a:r>
              <a:rPr lang="en-US" sz="1200" kern="1200" dirty="0" err="1" smtClean="0">
                <a:solidFill>
                  <a:schemeClr val="tx1"/>
                </a:solidFill>
                <a:effectLst/>
                <a:latin typeface="+mn-lt"/>
                <a:ea typeface="+mn-ea"/>
                <a:cs typeface="+mn-cs"/>
              </a:rPr>
              <a:t>Boyatzis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Smart Collaboration: How Professionals and Their Firms Succeed By Breaking Down Silos. Heidi Gardner.</a:t>
            </a:r>
          </a:p>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6</a:t>
            </a:fld>
            <a:endParaRPr lang="en-US"/>
          </a:p>
        </p:txBody>
      </p:sp>
    </p:spTree>
    <p:extLst>
      <p:ext uri="{BB962C8B-B14F-4D97-AF65-F5344CB8AC3E}">
        <p14:creationId xmlns:p14="http://schemas.microsoft.com/office/powerpoint/2010/main" val="353561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94EA573-43FA-47A6-948B-A9F43AF870B8}" type="slidenum">
              <a:rPr lang="en-US" smtClean="0"/>
              <a:t>27</a:t>
            </a:fld>
            <a:endParaRPr lang="en-US"/>
          </a:p>
        </p:txBody>
      </p:sp>
    </p:spTree>
    <p:extLst>
      <p:ext uri="{BB962C8B-B14F-4D97-AF65-F5344CB8AC3E}">
        <p14:creationId xmlns:p14="http://schemas.microsoft.com/office/powerpoint/2010/main" val="69596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28</a:t>
            </a:fld>
            <a:endParaRPr lang="en-US"/>
          </a:p>
        </p:txBody>
      </p:sp>
    </p:spTree>
    <p:extLst>
      <p:ext uri="{BB962C8B-B14F-4D97-AF65-F5344CB8AC3E}">
        <p14:creationId xmlns:p14="http://schemas.microsoft.com/office/powerpoint/2010/main" val="329898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30</a:t>
            </a:fld>
            <a:endParaRPr lang="en-US"/>
          </a:p>
        </p:txBody>
      </p:sp>
    </p:spTree>
    <p:extLst>
      <p:ext uri="{BB962C8B-B14F-4D97-AF65-F5344CB8AC3E}">
        <p14:creationId xmlns:p14="http://schemas.microsoft.com/office/powerpoint/2010/main" val="258405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31</a:t>
            </a:fld>
            <a:endParaRPr lang="en-US"/>
          </a:p>
        </p:txBody>
      </p:sp>
    </p:spTree>
    <p:extLst>
      <p:ext uri="{BB962C8B-B14F-4D97-AF65-F5344CB8AC3E}">
        <p14:creationId xmlns:p14="http://schemas.microsoft.com/office/powerpoint/2010/main" val="2622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33</a:t>
            </a:fld>
            <a:endParaRPr lang="en-US"/>
          </a:p>
        </p:txBody>
      </p:sp>
    </p:spTree>
    <p:extLst>
      <p:ext uri="{BB962C8B-B14F-4D97-AF65-F5344CB8AC3E}">
        <p14:creationId xmlns:p14="http://schemas.microsoft.com/office/powerpoint/2010/main" val="190453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34</a:t>
            </a:fld>
            <a:endParaRPr lang="en-US"/>
          </a:p>
        </p:txBody>
      </p:sp>
    </p:spTree>
    <p:extLst>
      <p:ext uri="{BB962C8B-B14F-4D97-AF65-F5344CB8AC3E}">
        <p14:creationId xmlns:p14="http://schemas.microsoft.com/office/powerpoint/2010/main" val="338586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36</a:t>
            </a:fld>
            <a:endParaRPr lang="en-US"/>
          </a:p>
        </p:txBody>
      </p:sp>
    </p:spTree>
    <p:extLst>
      <p:ext uri="{BB962C8B-B14F-4D97-AF65-F5344CB8AC3E}">
        <p14:creationId xmlns:p14="http://schemas.microsoft.com/office/powerpoint/2010/main" val="266601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37</a:t>
            </a:fld>
            <a:endParaRPr lang="en-US"/>
          </a:p>
        </p:txBody>
      </p:sp>
    </p:spTree>
    <p:extLst>
      <p:ext uri="{BB962C8B-B14F-4D97-AF65-F5344CB8AC3E}">
        <p14:creationId xmlns:p14="http://schemas.microsoft.com/office/powerpoint/2010/main" val="70064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41</a:t>
            </a:fld>
            <a:endParaRPr lang="en-US"/>
          </a:p>
        </p:txBody>
      </p:sp>
    </p:spTree>
    <p:extLst>
      <p:ext uri="{BB962C8B-B14F-4D97-AF65-F5344CB8AC3E}">
        <p14:creationId xmlns:p14="http://schemas.microsoft.com/office/powerpoint/2010/main" val="234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42</a:t>
            </a:fld>
            <a:endParaRPr lang="en-US"/>
          </a:p>
        </p:txBody>
      </p:sp>
    </p:spTree>
    <p:extLst>
      <p:ext uri="{BB962C8B-B14F-4D97-AF65-F5344CB8AC3E}">
        <p14:creationId xmlns:p14="http://schemas.microsoft.com/office/powerpoint/2010/main" val="102929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10</a:t>
            </a:fld>
            <a:endParaRPr lang="en-US"/>
          </a:p>
        </p:txBody>
      </p:sp>
    </p:spTree>
    <p:extLst>
      <p:ext uri="{BB962C8B-B14F-4D97-AF65-F5344CB8AC3E}">
        <p14:creationId xmlns:p14="http://schemas.microsoft.com/office/powerpoint/2010/main" val="3467804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43</a:t>
            </a:fld>
            <a:endParaRPr lang="en-US"/>
          </a:p>
        </p:txBody>
      </p:sp>
    </p:spTree>
    <p:extLst>
      <p:ext uri="{BB962C8B-B14F-4D97-AF65-F5344CB8AC3E}">
        <p14:creationId xmlns:p14="http://schemas.microsoft.com/office/powerpoint/2010/main" val="80626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11</a:t>
            </a:fld>
            <a:endParaRPr lang="en-US"/>
          </a:p>
        </p:txBody>
      </p:sp>
    </p:spTree>
    <p:extLst>
      <p:ext uri="{BB962C8B-B14F-4D97-AF65-F5344CB8AC3E}">
        <p14:creationId xmlns:p14="http://schemas.microsoft.com/office/powerpoint/2010/main" val="374874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15</a:t>
            </a:fld>
            <a:endParaRPr lang="en-US"/>
          </a:p>
        </p:txBody>
      </p:sp>
    </p:spTree>
    <p:extLst>
      <p:ext uri="{BB962C8B-B14F-4D97-AF65-F5344CB8AC3E}">
        <p14:creationId xmlns:p14="http://schemas.microsoft.com/office/powerpoint/2010/main" val="280006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17</a:t>
            </a:fld>
            <a:endParaRPr lang="en-US"/>
          </a:p>
        </p:txBody>
      </p:sp>
    </p:spTree>
    <p:extLst>
      <p:ext uri="{BB962C8B-B14F-4D97-AF65-F5344CB8AC3E}">
        <p14:creationId xmlns:p14="http://schemas.microsoft.com/office/powerpoint/2010/main" val="413537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19</a:t>
            </a:fld>
            <a:endParaRPr lang="en-US"/>
          </a:p>
        </p:txBody>
      </p:sp>
    </p:spTree>
    <p:extLst>
      <p:ext uri="{BB962C8B-B14F-4D97-AF65-F5344CB8AC3E}">
        <p14:creationId xmlns:p14="http://schemas.microsoft.com/office/powerpoint/2010/main" val="357877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22</a:t>
            </a:fld>
            <a:endParaRPr lang="en-US"/>
          </a:p>
        </p:txBody>
      </p:sp>
    </p:spTree>
    <p:extLst>
      <p:ext uri="{BB962C8B-B14F-4D97-AF65-F5344CB8AC3E}">
        <p14:creationId xmlns:p14="http://schemas.microsoft.com/office/powerpoint/2010/main" val="40378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25</a:t>
            </a:fld>
            <a:endParaRPr lang="en-US"/>
          </a:p>
        </p:txBody>
      </p:sp>
    </p:spTree>
    <p:extLst>
      <p:ext uri="{BB962C8B-B14F-4D97-AF65-F5344CB8AC3E}">
        <p14:creationId xmlns:p14="http://schemas.microsoft.com/office/powerpoint/2010/main" val="310933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A573-43FA-47A6-948B-A9F43AF870B8}" type="slidenum">
              <a:rPr lang="en-US" smtClean="0"/>
              <a:t>26</a:t>
            </a:fld>
            <a:endParaRPr lang="en-US"/>
          </a:p>
        </p:txBody>
      </p:sp>
    </p:spTree>
    <p:extLst>
      <p:ext uri="{BB962C8B-B14F-4D97-AF65-F5344CB8AC3E}">
        <p14:creationId xmlns:p14="http://schemas.microsoft.com/office/powerpoint/2010/main" val="66244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84239-638F-420E-91AE-794DBFF30289}"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287107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4239-638F-420E-91AE-794DBFF30289}"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77539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4239-638F-420E-91AE-794DBFF30289}"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90739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4239-638F-420E-91AE-794DBFF30289}"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2E0E-43DB-47F2-AF43-D1AA7A907D35}" type="slidenum">
              <a:rPr lang="en-US" smtClean="0"/>
              <a:t>‹#›</a:t>
            </a:fld>
            <a:endParaRPr lang="en-US"/>
          </a:p>
        </p:txBody>
      </p:sp>
      <p:pic>
        <p:nvPicPr>
          <p:cNvPr id="7" name="Picture 6"/>
          <p:cNvPicPr>
            <a:picLocks noChangeAspect="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20398" b="22389"/>
          <a:stretch/>
        </p:blipFill>
        <p:spPr>
          <a:xfrm>
            <a:off x="0" y="5805054"/>
            <a:ext cx="12192000" cy="1233053"/>
          </a:xfrm>
          <a:prstGeom prst="rect">
            <a:avLst/>
          </a:prstGeom>
        </p:spPr>
      </p:pic>
    </p:spTree>
    <p:extLst>
      <p:ext uri="{BB962C8B-B14F-4D97-AF65-F5344CB8AC3E}">
        <p14:creationId xmlns:p14="http://schemas.microsoft.com/office/powerpoint/2010/main" val="37505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84239-638F-420E-91AE-794DBFF30289}"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2E0E-43DB-47F2-AF43-D1AA7A907D35}" type="slidenum">
              <a:rPr lang="en-US" smtClean="0"/>
              <a:t>‹#›</a:t>
            </a:fld>
            <a:endParaRPr lang="en-US"/>
          </a:p>
        </p:txBody>
      </p:sp>
      <p:pic>
        <p:nvPicPr>
          <p:cNvPr id="7" name="Picture 6"/>
          <p:cNvPicPr>
            <a:picLocks noChangeAspect="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20398" b="22389"/>
          <a:stretch/>
        </p:blipFill>
        <p:spPr>
          <a:xfrm>
            <a:off x="0" y="5805054"/>
            <a:ext cx="12192000" cy="1233053"/>
          </a:xfrm>
          <a:prstGeom prst="rect">
            <a:avLst/>
          </a:prstGeom>
        </p:spPr>
      </p:pic>
    </p:spTree>
    <p:extLst>
      <p:ext uri="{BB962C8B-B14F-4D97-AF65-F5344CB8AC3E}">
        <p14:creationId xmlns:p14="http://schemas.microsoft.com/office/powerpoint/2010/main" val="4696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84239-638F-420E-91AE-794DBFF30289}"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2586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84239-638F-420E-91AE-794DBFF30289}"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162136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84239-638F-420E-91AE-794DBFF30289}"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62E0E-43DB-47F2-AF43-D1AA7A907D35}" type="slidenum">
              <a:rPr lang="en-US" smtClean="0"/>
              <a:t>‹#›</a:t>
            </a:fld>
            <a:endParaRPr lang="en-US"/>
          </a:p>
        </p:txBody>
      </p:sp>
      <p:pic>
        <p:nvPicPr>
          <p:cNvPr id="6" name="Picture 5"/>
          <p:cNvPicPr>
            <a:picLocks noChangeAspect="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20398" b="22389"/>
          <a:stretch/>
        </p:blipFill>
        <p:spPr>
          <a:xfrm>
            <a:off x="0" y="5805054"/>
            <a:ext cx="12192000" cy="1233053"/>
          </a:xfrm>
          <a:prstGeom prst="rect">
            <a:avLst/>
          </a:prstGeom>
        </p:spPr>
      </p:pic>
    </p:spTree>
    <p:extLst>
      <p:ext uri="{BB962C8B-B14F-4D97-AF65-F5344CB8AC3E}">
        <p14:creationId xmlns:p14="http://schemas.microsoft.com/office/powerpoint/2010/main" val="11223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4239-638F-420E-91AE-794DBFF30289}"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268449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84239-638F-420E-91AE-794DBFF30289}"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3358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84239-638F-420E-91AE-794DBFF30289}"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62E0E-43DB-47F2-AF43-D1AA7A907D35}" type="slidenum">
              <a:rPr lang="en-US" smtClean="0"/>
              <a:t>‹#›</a:t>
            </a:fld>
            <a:endParaRPr lang="en-US"/>
          </a:p>
        </p:txBody>
      </p:sp>
    </p:spTree>
    <p:extLst>
      <p:ext uri="{BB962C8B-B14F-4D97-AF65-F5344CB8AC3E}">
        <p14:creationId xmlns:p14="http://schemas.microsoft.com/office/powerpoint/2010/main" val="26723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4239-638F-420E-91AE-794DBFF30289}"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62E0E-43DB-47F2-AF43-D1AA7A907D35}" type="slidenum">
              <a:rPr lang="en-US" smtClean="0"/>
              <a:t>‹#›</a:t>
            </a:fld>
            <a:endParaRPr lang="en-US"/>
          </a:p>
        </p:txBody>
      </p:sp>
    </p:spTree>
    <p:extLst>
      <p:ext uri="{BB962C8B-B14F-4D97-AF65-F5344CB8AC3E}">
        <p14:creationId xmlns:p14="http://schemas.microsoft.com/office/powerpoint/2010/main" val="377185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654" y="2708834"/>
            <a:ext cx="5223164" cy="2387600"/>
          </a:xfrm>
        </p:spPr>
        <p:txBody>
          <a:bodyPr>
            <a:normAutofit fontScale="90000"/>
          </a:bodyPr>
          <a:lstStyle/>
          <a:p>
            <a:r>
              <a:rPr lang="en-US" b="1" dirty="0" smtClean="0">
                <a:latin typeface="+mn-lt"/>
              </a:rPr>
              <a:t>The Art and Science of Collaboration </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080653" y="4483859"/>
            <a:ext cx="3906983" cy="1655762"/>
          </a:xfrm>
        </p:spPr>
        <p:txBody>
          <a:bodyPr/>
          <a:lstStyle/>
          <a:p>
            <a:r>
              <a:rPr lang="en-US" i="1" dirty="0" smtClean="0"/>
              <a:t>Thank You for Being Our Guinea </a:t>
            </a:r>
            <a:r>
              <a:rPr lang="en-US" i="1" dirty="0"/>
              <a:t>P</a:t>
            </a:r>
            <a:r>
              <a:rPr lang="en-US" i="1" dirty="0" smtClean="0"/>
              <a:t>igs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0860" y="386349"/>
            <a:ext cx="4381916" cy="1057848"/>
          </a:xfrm>
          <a:prstGeom prst="rect">
            <a:avLst/>
          </a:prstGeom>
        </p:spPr>
      </p:pic>
      <p:pic>
        <p:nvPicPr>
          <p:cNvPr id="5" name="Picture 4"/>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20398" b="22389"/>
          <a:stretch/>
        </p:blipFill>
        <p:spPr>
          <a:xfrm>
            <a:off x="0" y="5805054"/>
            <a:ext cx="12192000" cy="12330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122" y="2073240"/>
            <a:ext cx="4838700" cy="3238500"/>
          </a:xfrm>
          <a:prstGeom prst="rect">
            <a:avLst/>
          </a:prstGeom>
        </p:spPr>
      </p:pic>
    </p:spTree>
    <p:extLst>
      <p:ext uri="{BB962C8B-B14F-4D97-AF65-F5344CB8AC3E}">
        <p14:creationId xmlns:p14="http://schemas.microsoft.com/office/powerpoint/2010/main" val="178096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Challenges of Collaboration </a:t>
            </a:r>
            <a:endParaRPr lang="en-US" b="1" dirty="0">
              <a:latin typeface="+mn-lt"/>
            </a:endParaRPr>
          </a:p>
        </p:txBody>
      </p:sp>
      <p:sp>
        <p:nvSpPr>
          <p:cNvPr id="3" name="Content Placeholder 2"/>
          <p:cNvSpPr>
            <a:spLocks noGrp="1"/>
          </p:cNvSpPr>
          <p:nvPr>
            <p:ph idx="1"/>
          </p:nvPr>
        </p:nvSpPr>
        <p:spPr>
          <a:xfrm>
            <a:off x="838200" y="1246909"/>
            <a:ext cx="10515600" cy="4447309"/>
          </a:xfrm>
        </p:spPr>
        <p:txBody>
          <a:bodyPr>
            <a:normAutofit fontScale="85000" lnSpcReduction="20000"/>
          </a:bodyPr>
          <a:lstStyle/>
          <a:p>
            <a:r>
              <a:rPr lang="en-US" dirty="0"/>
              <a:t>Collaboration in Hostile </a:t>
            </a:r>
            <a:r>
              <a:rPr lang="en-US" dirty="0" smtClean="0"/>
              <a:t>Territory</a:t>
            </a:r>
            <a:endParaRPr lang="en-US" dirty="0"/>
          </a:p>
          <a:p>
            <a:r>
              <a:rPr lang="en-US" dirty="0"/>
              <a:t>Collaboration fails in environments that are designed for the opposite practice – competition and independence. </a:t>
            </a:r>
            <a:endParaRPr lang="en-US" dirty="0" smtClean="0"/>
          </a:p>
          <a:p>
            <a:r>
              <a:rPr lang="en-US" dirty="0" smtClean="0"/>
              <a:t>The </a:t>
            </a:r>
            <a:r>
              <a:rPr lang="en-US" dirty="0"/>
              <a:t>trap is to believe that competing units can collaborate and launch ambitious projects in such unreceptive environments. </a:t>
            </a:r>
            <a:endParaRPr lang="en-US" dirty="0" smtClean="0"/>
          </a:p>
          <a:p>
            <a:r>
              <a:rPr lang="en-US" dirty="0"/>
              <a:t>Misdiagnosing the problem: Misdiagnosing the reason people don’t collaborate or why collaboration isn’t working.</a:t>
            </a:r>
          </a:p>
          <a:p>
            <a:r>
              <a:rPr lang="en-US" dirty="0"/>
              <a:t>Implementing the wrong solution</a:t>
            </a:r>
          </a:p>
          <a:p>
            <a:r>
              <a:rPr lang="en-US" dirty="0"/>
              <a:t>The wrong solution trap often accompanies the misdiagnosing solution.  </a:t>
            </a:r>
            <a:endParaRPr lang="en-US" dirty="0" smtClean="0"/>
          </a:p>
          <a:p>
            <a:r>
              <a:rPr lang="en-US" dirty="0" smtClean="0"/>
              <a:t>Different </a:t>
            </a:r>
            <a:r>
              <a:rPr lang="en-US" dirty="0"/>
              <a:t>barriers to collaboration require different solutions. </a:t>
            </a:r>
          </a:p>
          <a:p>
            <a:r>
              <a:rPr lang="en-US" dirty="0"/>
              <a:t>All these traps lead to bad collaboration – collaboration characterized by high friction and a poor focus on results. </a:t>
            </a:r>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5184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The Down Side of Collaboration</a:t>
            </a:r>
            <a:endParaRPr lang="en-US" b="1" dirty="0">
              <a:latin typeface="+mn-lt"/>
            </a:endParaRPr>
          </a:p>
        </p:txBody>
      </p:sp>
      <p:sp>
        <p:nvSpPr>
          <p:cNvPr id="3" name="Content Placeholder 2"/>
          <p:cNvSpPr>
            <a:spLocks noGrp="1"/>
          </p:cNvSpPr>
          <p:nvPr>
            <p:ph idx="1"/>
          </p:nvPr>
        </p:nvSpPr>
        <p:spPr>
          <a:xfrm>
            <a:off x="838200" y="1219200"/>
            <a:ext cx="10515600" cy="4419600"/>
          </a:xfrm>
        </p:spPr>
        <p:txBody>
          <a:bodyPr>
            <a:normAutofit fontScale="77500" lnSpcReduction="20000"/>
          </a:bodyPr>
          <a:lstStyle/>
          <a:p>
            <a:r>
              <a:rPr lang="en-US" dirty="0"/>
              <a:t>Good collaboration amplifies </a:t>
            </a:r>
            <a:r>
              <a:rPr lang="en-US" dirty="0" smtClean="0"/>
              <a:t>strengths</a:t>
            </a:r>
          </a:p>
          <a:p>
            <a:r>
              <a:rPr lang="en-US" dirty="0" smtClean="0"/>
              <a:t>BUT poor </a:t>
            </a:r>
            <a:r>
              <a:rPr lang="en-US" dirty="0"/>
              <a:t>collaboration is worse than no collaboration at </a:t>
            </a:r>
            <a:r>
              <a:rPr lang="en-US" dirty="0" smtClean="0"/>
              <a:t>all</a:t>
            </a:r>
          </a:p>
          <a:p>
            <a:r>
              <a:rPr lang="en-US" dirty="0"/>
              <a:t>Consumes increasing amounts of time with not a lot of results being </a:t>
            </a:r>
            <a:r>
              <a:rPr lang="en-US" dirty="0" smtClean="0"/>
              <a:t>achieved</a:t>
            </a:r>
          </a:p>
          <a:p>
            <a:r>
              <a:rPr lang="en-US" dirty="0" smtClean="0"/>
              <a:t>Collaboration </a:t>
            </a:r>
            <a:r>
              <a:rPr lang="en-US" dirty="0"/>
              <a:t>should not be undertaken for its own </a:t>
            </a:r>
            <a:r>
              <a:rPr lang="en-US" dirty="0" smtClean="0"/>
              <a:t>sake, it </a:t>
            </a:r>
            <a:r>
              <a:rPr lang="en-US" dirty="0"/>
              <a:t>is meant and needs to be set up to achieve a result and monitor progress towards that result. </a:t>
            </a:r>
          </a:p>
          <a:p>
            <a:r>
              <a:rPr lang="en-US" b="1" dirty="0"/>
              <a:t>Overshooting the Potential Value </a:t>
            </a:r>
          </a:p>
          <a:p>
            <a:r>
              <a:rPr lang="en-US" dirty="0"/>
              <a:t>There is the trap of overshooting the potential of collaboration. It’s easy to get carried away, believing there is huge synergy benefits to be gained by collaborating across departments. </a:t>
            </a:r>
          </a:p>
          <a:p>
            <a:r>
              <a:rPr lang="en-US" dirty="0"/>
              <a:t>Underestimating the Costs of Collaboration</a:t>
            </a:r>
          </a:p>
          <a:p>
            <a:r>
              <a:rPr lang="en-US" dirty="0"/>
              <a:t>Not accounting for the challenges associated with collaboration and assuming collaboration will go smoothly and without barriers.  </a:t>
            </a:r>
            <a:endParaRPr lang="en-US" dirty="0" smtClean="0"/>
          </a:p>
          <a:p>
            <a:r>
              <a:rPr lang="en-US" dirty="0" smtClean="0"/>
              <a:t>Don’t </a:t>
            </a:r>
            <a:r>
              <a:rPr lang="en-US" dirty="0"/>
              <a:t>underestimate the challenges and the costs associated with working across an organization and resolving conflict. </a:t>
            </a:r>
          </a:p>
          <a:p>
            <a:endParaRPr lang="en-US" dirty="0"/>
          </a:p>
          <a:p>
            <a:endParaRPr lang="en-US" dirty="0"/>
          </a:p>
          <a:p>
            <a:endParaRPr lang="en-US" dirty="0"/>
          </a:p>
        </p:txBody>
      </p:sp>
    </p:spTree>
    <p:extLst>
      <p:ext uri="{BB962C8B-B14F-4D97-AF65-F5344CB8AC3E}">
        <p14:creationId xmlns:p14="http://schemas.microsoft.com/office/powerpoint/2010/main" val="49861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77" y="0"/>
            <a:ext cx="10515600" cy="1325563"/>
          </a:xfrm>
        </p:spPr>
        <p:txBody>
          <a:bodyPr/>
          <a:lstStyle/>
          <a:p>
            <a:r>
              <a:rPr lang="en-US" b="1" dirty="0" smtClean="0">
                <a:latin typeface="+mn-lt"/>
              </a:rPr>
              <a:t>The Collaboration Solution </a:t>
            </a:r>
            <a:endParaRPr lang="en-US" b="1" dirty="0">
              <a:latin typeface="+mn-lt"/>
            </a:endParaRPr>
          </a:p>
        </p:txBody>
      </p:sp>
      <p:sp>
        <p:nvSpPr>
          <p:cNvPr id="3" name="Content Placeholder 2"/>
          <p:cNvSpPr>
            <a:spLocks noGrp="1"/>
          </p:cNvSpPr>
          <p:nvPr>
            <p:ph idx="1"/>
          </p:nvPr>
        </p:nvSpPr>
        <p:spPr>
          <a:xfrm>
            <a:off x="838200" y="1160585"/>
            <a:ext cx="11029950" cy="5016378"/>
          </a:xfrm>
        </p:spPr>
        <p:txBody>
          <a:bodyPr>
            <a:normAutofit/>
          </a:bodyPr>
          <a:lstStyle/>
          <a:p>
            <a:r>
              <a:rPr lang="en-US" dirty="0" smtClean="0"/>
              <a:t>Disciplined Collaboration</a:t>
            </a:r>
          </a:p>
          <a:p>
            <a:r>
              <a:rPr lang="en-US" dirty="0"/>
              <a:t>the leadership practice </a:t>
            </a:r>
            <a:r>
              <a:rPr lang="en-US" dirty="0" smtClean="0"/>
              <a:t>of properly </a:t>
            </a:r>
            <a:r>
              <a:rPr lang="en-US" dirty="0"/>
              <a:t>assessing when to collaborate (and when not to</a:t>
            </a:r>
            <a:r>
              <a:rPr lang="en-US" dirty="0" smtClean="0"/>
              <a:t>)</a:t>
            </a:r>
          </a:p>
          <a:p>
            <a:r>
              <a:rPr lang="en-US" dirty="0"/>
              <a:t>I</a:t>
            </a:r>
            <a:r>
              <a:rPr lang="en-US" dirty="0" smtClean="0"/>
              <a:t>nstilling </a:t>
            </a:r>
            <a:r>
              <a:rPr lang="en-US" dirty="0"/>
              <a:t>in people both the willingness and the ability to collaborate when required. </a:t>
            </a:r>
            <a:endParaRPr lang="en-US" dirty="0" smtClean="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88" t="6398" r="17045" b="49831"/>
          <a:stretch/>
        </p:blipFill>
        <p:spPr>
          <a:xfrm>
            <a:off x="1950427" y="3300413"/>
            <a:ext cx="7962900" cy="2476500"/>
          </a:xfrm>
          <a:prstGeom prst="rect">
            <a:avLst/>
          </a:prstGeom>
        </p:spPr>
      </p:pic>
    </p:spTree>
    <p:extLst>
      <p:ext uri="{BB962C8B-B14F-4D97-AF65-F5344CB8AC3E}">
        <p14:creationId xmlns:p14="http://schemas.microsoft.com/office/powerpoint/2010/main" val="130100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Modern Management and Collaboration </a:t>
            </a:r>
            <a:endParaRPr lang="en-US" b="1" dirty="0">
              <a:latin typeface="+mn-lt"/>
            </a:endParaRPr>
          </a:p>
        </p:txBody>
      </p:sp>
      <p:sp>
        <p:nvSpPr>
          <p:cNvPr id="3" name="Content Placeholder 2"/>
          <p:cNvSpPr>
            <a:spLocks noGrp="1"/>
          </p:cNvSpPr>
          <p:nvPr>
            <p:ph idx="1"/>
          </p:nvPr>
        </p:nvSpPr>
        <p:spPr>
          <a:xfrm>
            <a:off x="756138" y="1031631"/>
            <a:ext cx="10597662" cy="5169877"/>
          </a:xfrm>
        </p:spPr>
        <p:txBody>
          <a:bodyPr>
            <a:normAutofit fontScale="62500" lnSpcReduction="20000"/>
          </a:bodyPr>
          <a:lstStyle/>
          <a:p>
            <a:r>
              <a:rPr lang="en-US" dirty="0"/>
              <a:t>Collaboration rarely occurs naturally because leaders often unintentionally erect barriers that block people from collaborating many people have a natural tendency to collaborate, but they are not left to their own devices. And the culprit is modern management. </a:t>
            </a:r>
          </a:p>
          <a:p>
            <a:r>
              <a:rPr lang="en-US" dirty="0"/>
              <a:t>Managers and management thinkers celebrate decentralization which works like this: you delegate responsibilities for operations, products service </a:t>
            </a:r>
            <a:r>
              <a:rPr lang="en-US" dirty="0" smtClean="0"/>
              <a:t>areas to </a:t>
            </a:r>
            <a:r>
              <a:rPr lang="en-US" dirty="0"/>
              <a:t>a group of managers. The clearer the lines of responsibility the better. You then develop objectives and metrics for each manager so that he or she knows what to achieve for a given time period. To improve the chances for success you give the managers considerable freedom – they run their own unit. You then hold them accountable for their results and put in place incentives to motivate them. </a:t>
            </a:r>
          </a:p>
          <a:p>
            <a:r>
              <a:rPr lang="en-US" b="1" dirty="0"/>
              <a:t>This is the essence of modern management </a:t>
            </a:r>
          </a:p>
          <a:p>
            <a:r>
              <a:rPr lang="en-US" dirty="0"/>
              <a:t>A decentralized system with clear lines of communication and a great deal of accountability and rewards for performance. It </a:t>
            </a:r>
            <a:r>
              <a:rPr lang="en-US" dirty="0" smtClean="0"/>
              <a:t>delivers </a:t>
            </a:r>
            <a:r>
              <a:rPr lang="en-US" dirty="0"/>
              <a:t>very good performance up to a point. The problem </a:t>
            </a:r>
            <a:r>
              <a:rPr lang="en-US" dirty="0" smtClean="0"/>
              <a:t>is </a:t>
            </a:r>
            <a:r>
              <a:rPr lang="en-US" dirty="0"/>
              <a:t>that each manager becomes increasingly independent and </a:t>
            </a:r>
            <a:r>
              <a:rPr lang="en-US" dirty="0" smtClean="0"/>
              <a:t>tries to </a:t>
            </a:r>
            <a:r>
              <a:rPr lang="en-US" dirty="0"/>
              <a:t>maximize his or her </a:t>
            </a:r>
            <a:r>
              <a:rPr lang="en-US" dirty="0" smtClean="0"/>
              <a:t>own unit. </a:t>
            </a:r>
            <a:r>
              <a:rPr lang="en-US" dirty="0"/>
              <a:t>A</a:t>
            </a:r>
            <a:r>
              <a:rPr lang="en-US" dirty="0" smtClean="0"/>
              <a:t>fter </a:t>
            </a:r>
            <a:r>
              <a:rPr lang="en-US" dirty="0"/>
              <a:t>all that is how </a:t>
            </a:r>
            <a:r>
              <a:rPr lang="en-US" dirty="0" smtClean="0"/>
              <a:t>their </a:t>
            </a:r>
            <a:r>
              <a:rPr lang="en-US" dirty="0"/>
              <a:t>job is defined. </a:t>
            </a:r>
            <a:endParaRPr lang="en-US" dirty="0" smtClean="0"/>
          </a:p>
          <a:p>
            <a:r>
              <a:rPr lang="en-US" dirty="0" smtClean="0"/>
              <a:t>Very few job descriptions take </a:t>
            </a:r>
            <a:r>
              <a:rPr lang="en-US" dirty="0"/>
              <a:t>into account synergies or misalignments between different </a:t>
            </a:r>
            <a:r>
              <a:rPr lang="en-US" dirty="0" smtClean="0"/>
              <a:t>departments’ </a:t>
            </a:r>
            <a:r>
              <a:rPr lang="en-US" dirty="0"/>
              <a:t>objectives. </a:t>
            </a:r>
          </a:p>
          <a:p>
            <a:r>
              <a:rPr lang="en-US" dirty="0" smtClean="0"/>
              <a:t>The </a:t>
            </a:r>
            <a:r>
              <a:rPr lang="en-US" dirty="0"/>
              <a:t>solution however is not to dismantle the decentralized system and go for the opposite – extreme centralization- where a few people at the top decide and filter information. </a:t>
            </a:r>
          </a:p>
          <a:p>
            <a:r>
              <a:rPr lang="en-US" dirty="0"/>
              <a:t>That is throwing the baby out with the bath water. After all the decentralized approach produces </a:t>
            </a:r>
            <a:r>
              <a:rPr lang="en-US" dirty="0" smtClean="0"/>
              <a:t>benefits.</a:t>
            </a:r>
          </a:p>
          <a:p>
            <a:r>
              <a:rPr lang="en-US" dirty="0" smtClean="0"/>
              <a:t>Discipline </a:t>
            </a:r>
            <a:r>
              <a:rPr lang="en-US" dirty="0"/>
              <a:t>collaboration requires the organization to be decentralized and coordinated. </a:t>
            </a:r>
          </a:p>
          <a:p>
            <a:endParaRPr lang="en-US" dirty="0"/>
          </a:p>
        </p:txBody>
      </p:sp>
    </p:spTree>
    <p:extLst>
      <p:ext uri="{BB962C8B-B14F-4D97-AF65-F5344CB8AC3E}">
        <p14:creationId xmlns:p14="http://schemas.microsoft.com/office/powerpoint/2010/main" val="169508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7400" cy="7119938"/>
          </a:xfrm>
          <a:prstGeom prst="rect">
            <a:avLst/>
          </a:prstGeom>
        </p:spPr>
      </p:pic>
    </p:spTree>
    <p:extLst>
      <p:ext uri="{BB962C8B-B14F-4D97-AF65-F5344CB8AC3E}">
        <p14:creationId xmlns:p14="http://schemas.microsoft.com/office/powerpoint/2010/main" val="4955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Inter-Departmental Collaboration Path </a:t>
            </a:r>
            <a:endParaRPr lang="en-US" b="1" dirty="0">
              <a:latin typeface="+mn-lt"/>
            </a:endParaRPr>
          </a:p>
        </p:txBody>
      </p:sp>
      <p:sp>
        <p:nvSpPr>
          <p:cNvPr id="3" name="Content Placeholder 2"/>
          <p:cNvSpPr>
            <a:spLocks noGrp="1"/>
          </p:cNvSpPr>
          <p:nvPr>
            <p:ph idx="1"/>
          </p:nvPr>
        </p:nvSpPr>
        <p:spPr>
          <a:xfrm>
            <a:off x="838200" y="1239470"/>
            <a:ext cx="10515600" cy="4774467"/>
          </a:xfrm>
        </p:spPr>
        <p:txBody>
          <a:bodyPr>
            <a:normAutofit fontScale="70000" lnSpcReduction="20000"/>
          </a:bodyPr>
          <a:lstStyle/>
          <a:p>
            <a:r>
              <a:rPr lang="en-US" b="1" dirty="0"/>
              <a:t>Step 1: Evaluate Opportunities to Collaborate</a:t>
            </a:r>
            <a:r>
              <a:rPr lang="en-US" dirty="0"/>
              <a:t>: </a:t>
            </a:r>
            <a:r>
              <a:rPr lang="en-US" dirty="0" smtClean="0"/>
              <a:t>Identify when you need to collaborate, for what outcome and why you can’t go it alone, and who you need to collaborate with </a:t>
            </a:r>
          </a:p>
          <a:p>
            <a:r>
              <a:rPr lang="en-US" dirty="0"/>
              <a:t>Once you have answered yes to the question on whether there is an upside to collaboration the next question is: What are the barriers blocking people from collaboration well? </a:t>
            </a:r>
          </a:p>
          <a:p>
            <a:r>
              <a:rPr lang="en-US" b="1" dirty="0" smtClean="0"/>
              <a:t>Step </a:t>
            </a:r>
            <a:r>
              <a:rPr lang="en-US" b="1" dirty="0"/>
              <a:t>2: Spot Barriers to Collaboration </a:t>
            </a:r>
          </a:p>
          <a:p>
            <a:r>
              <a:rPr lang="en-US" dirty="0" smtClean="0"/>
              <a:t>People </a:t>
            </a:r>
            <a:r>
              <a:rPr lang="en-US" dirty="0"/>
              <a:t>do not collaborate well for various reasons. Lack of motivation. People are not willing. Why aren’t </a:t>
            </a:r>
            <a:r>
              <a:rPr lang="en-US" dirty="0" smtClean="0"/>
              <a:t>they not </a:t>
            </a:r>
            <a:r>
              <a:rPr lang="en-US" dirty="0"/>
              <a:t>willing? </a:t>
            </a:r>
          </a:p>
          <a:p>
            <a:r>
              <a:rPr lang="en-US" dirty="0" smtClean="0"/>
              <a:t>Other barriers </a:t>
            </a:r>
            <a:r>
              <a:rPr lang="en-US" dirty="0"/>
              <a:t>have to do with ability. People can’t do it easily. What would make collaboration easier for them? </a:t>
            </a:r>
          </a:p>
          <a:p>
            <a:pPr lvl="0"/>
            <a:r>
              <a:rPr lang="en-US" b="1" dirty="0" smtClean="0"/>
              <a:t>The </a:t>
            </a:r>
            <a:r>
              <a:rPr lang="en-US" b="1" dirty="0"/>
              <a:t>not invented here barrier </a:t>
            </a:r>
            <a:r>
              <a:rPr lang="en-US" dirty="0"/>
              <a:t>(people are unwilling to reach out to others or listen to others) </a:t>
            </a:r>
          </a:p>
          <a:p>
            <a:pPr lvl="0"/>
            <a:r>
              <a:rPr lang="en-US" b="1" dirty="0"/>
              <a:t>The hoarding barrier </a:t>
            </a:r>
            <a:r>
              <a:rPr lang="en-US" dirty="0"/>
              <a:t>(people are unwilling to provide help) </a:t>
            </a:r>
          </a:p>
          <a:p>
            <a:pPr lvl="0"/>
            <a:r>
              <a:rPr lang="en-US" b="1" dirty="0"/>
              <a:t>The search barrier </a:t>
            </a:r>
            <a:r>
              <a:rPr lang="en-US" dirty="0"/>
              <a:t>(people are not able to find the help they are looking for) </a:t>
            </a:r>
          </a:p>
          <a:p>
            <a:pPr lvl="0"/>
            <a:r>
              <a:rPr lang="en-US" b="1" dirty="0"/>
              <a:t>The Transfer barrier </a:t>
            </a:r>
            <a:r>
              <a:rPr lang="en-US" dirty="0"/>
              <a:t>(people are not able to work with people they don’t know well</a:t>
            </a:r>
            <a:r>
              <a:rPr lang="en-US" dirty="0" smtClean="0"/>
              <a:t>.</a:t>
            </a:r>
          </a:p>
          <a:p>
            <a:r>
              <a:rPr lang="en-US" dirty="0"/>
              <a:t>All four barriers need to be low before effective collaboration can really take place. </a:t>
            </a:r>
          </a:p>
          <a:p>
            <a:endParaRPr lang="en-US" dirty="0"/>
          </a:p>
        </p:txBody>
      </p:sp>
    </p:spTree>
    <p:extLst>
      <p:ext uri="{BB962C8B-B14F-4D97-AF65-F5344CB8AC3E}">
        <p14:creationId xmlns:p14="http://schemas.microsoft.com/office/powerpoint/2010/main" val="72185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latin typeface="+mn-lt"/>
              </a:rPr>
              <a:t>Inter-Departmental Collaboration Path </a:t>
            </a:r>
            <a:endParaRPr lang="en-US" dirty="0">
              <a:latin typeface="+mn-lt"/>
            </a:endParaRPr>
          </a:p>
        </p:txBody>
      </p:sp>
      <p:sp>
        <p:nvSpPr>
          <p:cNvPr id="3" name="Content Placeholder 2"/>
          <p:cNvSpPr>
            <a:spLocks noGrp="1"/>
          </p:cNvSpPr>
          <p:nvPr>
            <p:ph idx="1"/>
          </p:nvPr>
        </p:nvSpPr>
        <p:spPr>
          <a:xfrm>
            <a:off x="838199" y="1325563"/>
            <a:ext cx="11166231" cy="4351338"/>
          </a:xfrm>
        </p:spPr>
        <p:txBody>
          <a:bodyPr>
            <a:normAutofit fontScale="55000" lnSpcReduction="20000"/>
          </a:bodyPr>
          <a:lstStyle/>
          <a:p>
            <a:r>
              <a:rPr lang="en-US" sz="3300" b="1" dirty="0"/>
              <a:t>Step 3: Tailor solutions to tear down the barriers </a:t>
            </a:r>
          </a:p>
          <a:p>
            <a:r>
              <a:rPr lang="en-US" sz="3300" dirty="0"/>
              <a:t>Different barriers require different solutions </a:t>
            </a:r>
          </a:p>
          <a:p>
            <a:r>
              <a:rPr lang="en-US" sz="3300" dirty="0"/>
              <a:t>Ability barriers mean that leaders need to pull levers that enable motivated people to collaborate. </a:t>
            </a:r>
          </a:p>
          <a:p>
            <a:r>
              <a:rPr lang="en-US" sz="3300" dirty="0"/>
              <a:t>Unification lever – crafting common goals, articulating a strong value of cross departmental teamwork and talk the talk of collaboration to send strong signals that lift peoples sights beyond narrow interests and toward a common goal. </a:t>
            </a:r>
          </a:p>
          <a:p>
            <a:r>
              <a:rPr lang="en-US" sz="3300" dirty="0"/>
              <a:t>People lever: cultivate a certain type of management. Get the right people to collaborate on the right projects. </a:t>
            </a:r>
          </a:p>
          <a:p>
            <a:r>
              <a:rPr lang="en-US" sz="3300" dirty="0"/>
              <a:t>T shaped management people simultaneously concentrate on the performance of their unit and across boundaries. </a:t>
            </a:r>
            <a:endParaRPr lang="en-US" sz="3300" dirty="0" smtClean="0"/>
          </a:p>
          <a:p>
            <a:r>
              <a:rPr lang="en-US" sz="3300" dirty="0" smtClean="0"/>
              <a:t>They are </a:t>
            </a:r>
            <a:r>
              <a:rPr lang="en-US" sz="3300" dirty="0"/>
              <a:t>willing </a:t>
            </a:r>
            <a:r>
              <a:rPr lang="en-US" sz="3300" dirty="0" smtClean="0"/>
              <a:t>and </a:t>
            </a:r>
            <a:r>
              <a:rPr lang="en-US" sz="3300" dirty="0"/>
              <a:t>able to collaborate when </a:t>
            </a:r>
            <a:r>
              <a:rPr lang="en-US" sz="3300" dirty="0" smtClean="0"/>
              <a:t>needed, </a:t>
            </a:r>
            <a:r>
              <a:rPr lang="en-US" sz="3300" dirty="0"/>
              <a:t>but disciplined enough to say no when it is wrong or not necessary or working. </a:t>
            </a:r>
            <a:endParaRPr lang="en-US" sz="3300" dirty="0" smtClean="0"/>
          </a:p>
          <a:p>
            <a:r>
              <a:rPr lang="en-US" sz="3300" dirty="0"/>
              <a:t>Network lever: build nimble inter-personal networks across the company so that employees are more able to </a:t>
            </a:r>
            <a:r>
              <a:rPr lang="en-US" sz="3300" dirty="0" smtClean="0"/>
              <a:t>collaborate.</a:t>
            </a:r>
          </a:p>
          <a:p>
            <a:r>
              <a:rPr lang="en-US" sz="3300" dirty="0" smtClean="0"/>
              <a:t>Collaboration </a:t>
            </a:r>
            <a:r>
              <a:rPr lang="en-US" sz="3300" dirty="0"/>
              <a:t>works more through interpersonal networks and less through formal </a:t>
            </a:r>
            <a:r>
              <a:rPr lang="en-US" sz="3300" dirty="0" smtClean="0"/>
              <a:t>hierarchies</a:t>
            </a:r>
            <a:endParaRPr lang="en-US" sz="3300" dirty="0"/>
          </a:p>
          <a:p>
            <a:r>
              <a:rPr lang="en-US" sz="3300" dirty="0"/>
              <a:t>When people spend more time networking than getting work done collaboration destroys results. </a:t>
            </a:r>
          </a:p>
          <a:p>
            <a:r>
              <a:rPr lang="en-US" sz="3300" dirty="0"/>
              <a:t>Cultivating collaboration in others and cultivating collaboration in individual leaders </a:t>
            </a:r>
            <a:endParaRPr lang="en-US" sz="3300" dirty="0" smtClean="0"/>
          </a:p>
          <a:p>
            <a:pPr marL="0" indent="0">
              <a:buNone/>
            </a:pPr>
            <a:endParaRPr lang="en-US" dirty="0"/>
          </a:p>
          <a:p>
            <a:endParaRPr lang="en-US" dirty="0"/>
          </a:p>
        </p:txBody>
      </p:sp>
    </p:spTree>
    <p:extLst>
      <p:ext uri="{BB962C8B-B14F-4D97-AF65-F5344CB8AC3E}">
        <p14:creationId xmlns:p14="http://schemas.microsoft.com/office/powerpoint/2010/main" val="213644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Collaboration Barrier # 1: The Not Invented Here Barrier </a:t>
            </a:r>
            <a:endParaRPr lang="en-US" b="1" dirty="0">
              <a:latin typeface="+mn-lt"/>
            </a:endParaRPr>
          </a:p>
        </p:txBody>
      </p:sp>
      <p:sp>
        <p:nvSpPr>
          <p:cNvPr id="3" name="Content Placeholder 2"/>
          <p:cNvSpPr>
            <a:spLocks noGrp="1"/>
          </p:cNvSpPr>
          <p:nvPr>
            <p:ph idx="1"/>
          </p:nvPr>
        </p:nvSpPr>
        <p:spPr>
          <a:xfrm>
            <a:off x="560439" y="1325562"/>
            <a:ext cx="11135032" cy="5030994"/>
          </a:xfrm>
        </p:spPr>
        <p:txBody>
          <a:bodyPr>
            <a:normAutofit/>
          </a:bodyPr>
          <a:lstStyle/>
          <a:p>
            <a:r>
              <a:rPr lang="en-US" sz="1600" dirty="0"/>
              <a:t>Arises when people are not willing to reach beyond their own units to get input and collaborate. Why don’t people reach out and seek help? </a:t>
            </a:r>
          </a:p>
          <a:p>
            <a:r>
              <a:rPr lang="en-US" sz="1600" b="1" dirty="0" smtClean="0"/>
              <a:t>Insular </a:t>
            </a:r>
            <a:r>
              <a:rPr lang="en-US" sz="1600" b="1" dirty="0"/>
              <a:t>culture </a:t>
            </a:r>
            <a:r>
              <a:rPr lang="en-US" sz="1600" dirty="0"/>
              <a:t>(communication mainly inside the group) </a:t>
            </a:r>
          </a:p>
          <a:p>
            <a:r>
              <a:rPr lang="en-US" sz="1600" b="1" dirty="0"/>
              <a:t>Status gap </a:t>
            </a:r>
            <a:r>
              <a:rPr lang="en-US" sz="1600" dirty="0"/>
              <a:t>(don’t want to cross status lines) </a:t>
            </a:r>
          </a:p>
          <a:p>
            <a:r>
              <a:rPr lang="en-US" sz="1600" b="1" dirty="0"/>
              <a:t>Self reliance </a:t>
            </a:r>
            <a:r>
              <a:rPr lang="en-US" sz="1600" dirty="0"/>
              <a:t>(should fix your own problems) </a:t>
            </a:r>
          </a:p>
          <a:p>
            <a:r>
              <a:rPr lang="en-US" sz="1600" b="1" dirty="0"/>
              <a:t>Fear</a:t>
            </a:r>
            <a:r>
              <a:rPr lang="en-US" sz="1600" dirty="0"/>
              <a:t> (do not want to reveal problems) </a:t>
            </a:r>
          </a:p>
          <a:p>
            <a:r>
              <a:rPr lang="en-US" sz="1600" dirty="0" smtClean="0"/>
              <a:t>People </a:t>
            </a:r>
            <a:r>
              <a:rPr lang="en-US" sz="1600" dirty="0"/>
              <a:t>who work together can develop an insular culture. T</a:t>
            </a:r>
            <a:r>
              <a:rPr lang="en-US" sz="1600" dirty="0" smtClean="0"/>
              <a:t>hey </a:t>
            </a:r>
            <a:r>
              <a:rPr lang="en-US" sz="1600" dirty="0"/>
              <a:t>spend time with each other to the exclusion of others, they restrict the influx of new viewpoints and reinforce their already help points of view. </a:t>
            </a:r>
            <a:endParaRPr lang="en-US" sz="1600" dirty="0" smtClean="0"/>
          </a:p>
          <a:p>
            <a:r>
              <a:rPr lang="en-US" sz="1600" dirty="0" smtClean="0"/>
              <a:t>Status </a:t>
            </a:r>
            <a:r>
              <a:rPr lang="en-US" sz="1600" dirty="0"/>
              <a:t>g</a:t>
            </a:r>
            <a:r>
              <a:rPr lang="en-US" sz="1600" dirty="0" smtClean="0"/>
              <a:t>ap </a:t>
            </a:r>
            <a:r>
              <a:rPr lang="en-US" sz="1600" dirty="0"/>
              <a:t>– If individuals think they have higher status than others they will not reach out to collaborate with those lower down the status chain folks. </a:t>
            </a:r>
          </a:p>
          <a:p>
            <a:r>
              <a:rPr lang="en-US" sz="1600" dirty="0"/>
              <a:t>Status gaps run both ways – high status people do not want to sully their image of themselves and low status people do not want high status people making them feel bad about their circumstances. Both attitude create a barrier to collaboration. </a:t>
            </a:r>
          </a:p>
          <a:p>
            <a:r>
              <a:rPr lang="en-US" sz="1600" dirty="0"/>
              <a:t>Self Reliance – People can have a deep seated belief that people need to solve their problems by themselves and asking for help is a sign of weakness of incompetence. You can see how that would stop people from reaching out to others for help. </a:t>
            </a:r>
          </a:p>
          <a:p>
            <a:r>
              <a:rPr lang="en-US" sz="1600" dirty="0"/>
              <a:t>Fear of revealing shortcomings – people often fear exposing their weaknesses to others especially to their peers and even experts. </a:t>
            </a:r>
            <a:endParaRPr lang="en-US" sz="1600" dirty="0" smtClean="0"/>
          </a:p>
        </p:txBody>
      </p:sp>
    </p:spTree>
    <p:extLst>
      <p:ext uri="{BB962C8B-B14F-4D97-AF65-F5344CB8AC3E}">
        <p14:creationId xmlns:p14="http://schemas.microsoft.com/office/powerpoint/2010/main" val="377505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9450"/>
          </a:xfrm>
          <a:prstGeom prst="rect">
            <a:avLst/>
          </a:prstGeom>
        </p:spPr>
      </p:pic>
    </p:spTree>
    <p:extLst>
      <p:ext uri="{BB962C8B-B14F-4D97-AF65-F5344CB8AC3E}">
        <p14:creationId xmlns:p14="http://schemas.microsoft.com/office/powerpoint/2010/main" val="82427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b="1" dirty="0" smtClean="0">
                <a:latin typeface="+mn-lt"/>
              </a:rPr>
              <a:t>Collaboration Barrier # 2: </a:t>
            </a:r>
            <a:r>
              <a:rPr lang="en-US" b="1" dirty="0">
                <a:latin typeface="+mn-lt"/>
              </a:rPr>
              <a:t>The </a:t>
            </a:r>
            <a:r>
              <a:rPr lang="en-US" b="1" dirty="0" smtClean="0">
                <a:latin typeface="+mn-lt"/>
              </a:rPr>
              <a:t>Hoarding Barrier </a:t>
            </a:r>
            <a:r>
              <a:rPr lang="en-US" dirty="0"/>
              <a:t/>
            </a:r>
            <a:br>
              <a:rPr lang="en-US" dirty="0"/>
            </a:br>
            <a:endParaRPr lang="en-US" b="1" dirty="0"/>
          </a:p>
        </p:txBody>
      </p:sp>
      <p:sp>
        <p:nvSpPr>
          <p:cNvPr id="3" name="Content Placeholder 2"/>
          <p:cNvSpPr>
            <a:spLocks noGrp="1"/>
          </p:cNvSpPr>
          <p:nvPr>
            <p:ph idx="1"/>
          </p:nvPr>
        </p:nvSpPr>
        <p:spPr>
          <a:xfrm>
            <a:off x="838200" y="890955"/>
            <a:ext cx="10515600" cy="4742930"/>
          </a:xfrm>
        </p:spPr>
        <p:txBody>
          <a:bodyPr>
            <a:normAutofit fontScale="77500" lnSpcReduction="20000"/>
          </a:bodyPr>
          <a:lstStyle/>
          <a:p>
            <a:r>
              <a:rPr lang="en-US" dirty="0" smtClean="0"/>
              <a:t>Some </a:t>
            </a:r>
            <a:r>
              <a:rPr lang="en-US" dirty="0"/>
              <a:t>people deliberately do not want to share with others; their withhold their help, information time and effort. </a:t>
            </a:r>
            <a:endParaRPr lang="en-US" dirty="0" smtClean="0"/>
          </a:p>
          <a:p>
            <a:r>
              <a:rPr lang="en-US" dirty="0" smtClean="0"/>
              <a:t>Competition </a:t>
            </a:r>
            <a:r>
              <a:rPr lang="en-US" dirty="0"/>
              <a:t>undermines peoples willingness to collaborate. </a:t>
            </a:r>
            <a:r>
              <a:rPr lang="en-US" dirty="0" smtClean="0"/>
              <a:t>Narrow </a:t>
            </a:r>
            <a:r>
              <a:rPr lang="en-US" dirty="0"/>
              <a:t>incentives rewards for own goals only </a:t>
            </a:r>
          </a:p>
          <a:p>
            <a:r>
              <a:rPr lang="en-US" dirty="0" smtClean="0"/>
              <a:t>No </a:t>
            </a:r>
            <a:r>
              <a:rPr lang="en-US" dirty="0"/>
              <a:t>time to help others </a:t>
            </a:r>
          </a:p>
          <a:p>
            <a:r>
              <a:rPr lang="en-US" dirty="0" smtClean="0"/>
              <a:t>The </a:t>
            </a:r>
            <a:r>
              <a:rPr lang="en-US" dirty="0"/>
              <a:t>emphasis on performance management over the past decade has created a time famine at work. People feel pressured to perform based on metric s which likely do not include metrics for how often they work across division or how often they help others in other divisions. Collaboration can just be seem as a burden without any benefit to them under these circumstances. </a:t>
            </a:r>
          </a:p>
          <a:p>
            <a:r>
              <a:rPr lang="en-US" dirty="0"/>
              <a:t>Fear of </a:t>
            </a:r>
            <a:r>
              <a:rPr lang="en-US" dirty="0" smtClean="0"/>
              <a:t>loss </a:t>
            </a:r>
            <a:r>
              <a:rPr lang="en-US" dirty="0"/>
              <a:t>of power if sharing information </a:t>
            </a:r>
          </a:p>
          <a:p>
            <a:r>
              <a:rPr lang="en-US" dirty="0"/>
              <a:t>Knowledge is power. Implying that that person is more powerful the more they know and the less others know. </a:t>
            </a:r>
            <a:r>
              <a:rPr lang="en-US" dirty="0" smtClean="0"/>
              <a:t>So </a:t>
            </a:r>
            <a:r>
              <a:rPr lang="en-US" dirty="0"/>
              <a:t>why share that </a:t>
            </a:r>
            <a:r>
              <a:rPr lang="en-US" dirty="0" smtClean="0"/>
              <a:t>information?  </a:t>
            </a:r>
          </a:p>
          <a:p>
            <a:r>
              <a:rPr lang="en-US" dirty="0" smtClean="0"/>
              <a:t>If </a:t>
            </a:r>
            <a:r>
              <a:rPr lang="en-US" dirty="0"/>
              <a:t>people feel they will becomes less powerful or more redundant you can see why they may not want to collaborate or share the information they have. </a:t>
            </a:r>
          </a:p>
          <a:p>
            <a:r>
              <a:rPr lang="en-US" dirty="0"/>
              <a:t>All leads to hoarding where people are unwilling to help and share what they know. </a:t>
            </a:r>
          </a:p>
          <a:p>
            <a:pPr marL="0" indent="0">
              <a:buNone/>
            </a:pPr>
            <a:endParaRPr lang="en-US" dirty="0"/>
          </a:p>
          <a:p>
            <a:endParaRPr lang="en-US" dirty="0"/>
          </a:p>
        </p:txBody>
      </p:sp>
    </p:spTree>
    <p:extLst>
      <p:ext uri="{BB962C8B-B14F-4D97-AF65-F5344CB8AC3E}">
        <p14:creationId xmlns:p14="http://schemas.microsoft.com/office/powerpoint/2010/main" val="315443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Thinking Behind The Art and Science of Collaboration </a:t>
            </a:r>
            <a:endParaRPr lang="en-US" b="1" dirty="0">
              <a:latin typeface="+mn-lt"/>
            </a:endParaRPr>
          </a:p>
        </p:txBody>
      </p:sp>
      <p:sp>
        <p:nvSpPr>
          <p:cNvPr id="3" name="Content Placeholder 2"/>
          <p:cNvSpPr>
            <a:spLocks noGrp="1"/>
          </p:cNvSpPr>
          <p:nvPr>
            <p:ph idx="1"/>
          </p:nvPr>
        </p:nvSpPr>
        <p:spPr>
          <a:xfrm>
            <a:off x="316923" y="1325563"/>
            <a:ext cx="6255327" cy="4351338"/>
          </a:xfrm>
        </p:spPr>
        <p:txBody>
          <a:bodyPr/>
          <a:lstStyle/>
          <a:p>
            <a:r>
              <a:rPr lang="en-US" dirty="0" smtClean="0"/>
              <a:t>Very few of us have been trained in collaboration </a:t>
            </a:r>
          </a:p>
          <a:p>
            <a:r>
              <a:rPr lang="en-US" dirty="0" smtClean="0"/>
              <a:t>Professional development is expensive and difficult to secure </a:t>
            </a:r>
          </a:p>
          <a:p>
            <a:r>
              <a:rPr lang="en-US" dirty="0"/>
              <a:t>We have been learning by doing </a:t>
            </a:r>
          </a:p>
          <a:p>
            <a:r>
              <a:rPr lang="en-US" dirty="0" smtClean="0"/>
              <a:t>What have we been doing right?</a:t>
            </a:r>
          </a:p>
          <a:p>
            <a:r>
              <a:rPr lang="en-US" dirty="0" smtClean="0"/>
              <a:t>What have we been doing wrong?</a:t>
            </a:r>
          </a:p>
          <a:p>
            <a:r>
              <a:rPr lang="en-US" dirty="0" smtClean="0"/>
              <a:t>What trips us up and what can we do about it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1553369"/>
            <a:ext cx="5291346" cy="3380582"/>
          </a:xfrm>
          <a:prstGeom prst="rect">
            <a:avLst/>
          </a:prstGeom>
        </p:spPr>
      </p:pic>
    </p:spTree>
    <p:extLst>
      <p:ext uri="{BB962C8B-B14F-4D97-AF65-F5344CB8AC3E}">
        <p14:creationId xmlns:p14="http://schemas.microsoft.com/office/powerpoint/2010/main" val="28409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6600"/>
          </a:xfrm>
          <a:prstGeom prst="rect">
            <a:avLst/>
          </a:prstGeom>
        </p:spPr>
      </p:pic>
    </p:spTree>
    <p:extLst>
      <p:ext uri="{BB962C8B-B14F-4D97-AF65-F5344CB8AC3E}">
        <p14:creationId xmlns:p14="http://schemas.microsoft.com/office/powerpoint/2010/main" val="166367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959"/>
          <a:stretch/>
        </p:blipFill>
        <p:spPr>
          <a:xfrm>
            <a:off x="0" y="1"/>
            <a:ext cx="12192000" cy="7040032"/>
          </a:xfrm>
          <a:prstGeom prst="rect">
            <a:avLst/>
          </a:prstGeom>
        </p:spPr>
      </p:pic>
    </p:spTree>
    <p:extLst>
      <p:ext uri="{BB962C8B-B14F-4D97-AF65-F5344CB8AC3E}">
        <p14:creationId xmlns:p14="http://schemas.microsoft.com/office/powerpoint/2010/main" val="133093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5" y="0"/>
            <a:ext cx="10515600" cy="1325563"/>
          </a:xfrm>
        </p:spPr>
        <p:txBody>
          <a:bodyPr/>
          <a:lstStyle/>
          <a:p>
            <a:r>
              <a:rPr lang="en-US" b="1" dirty="0" smtClean="0">
                <a:latin typeface="+mn-lt"/>
              </a:rPr>
              <a:t>Collaboration Barrier # 3: The Search Barrier </a:t>
            </a:r>
            <a:endParaRPr lang="en-US" b="1" dirty="0">
              <a:latin typeface="+mn-lt"/>
            </a:endParaRPr>
          </a:p>
        </p:txBody>
      </p:sp>
      <p:sp>
        <p:nvSpPr>
          <p:cNvPr id="3" name="Content Placeholder 2"/>
          <p:cNvSpPr>
            <a:spLocks noGrp="1"/>
          </p:cNvSpPr>
          <p:nvPr>
            <p:ph idx="1"/>
          </p:nvPr>
        </p:nvSpPr>
        <p:spPr>
          <a:xfrm>
            <a:off x="838200" y="1172308"/>
            <a:ext cx="10515600" cy="4560277"/>
          </a:xfrm>
        </p:spPr>
        <p:txBody>
          <a:bodyPr>
            <a:normAutofit/>
          </a:bodyPr>
          <a:lstStyle/>
          <a:p>
            <a:r>
              <a:rPr lang="en-US" dirty="0" smtClean="0"/>
              <a:t>Unlike </a:t>
            </a:r>
            <a:r>
              <a:rPr lang="en-US" dirty="0"/>
              <a:t>the first two barriers where people are unwilling to collaborate the search barrier concerns the inability to find information and people in a company. </a:t>
            </a:r>
          </a:p>
          <a:p>
            <a:r>
              <a:rPr lang="en-US" b="1" dirty="0"/>
              <a:t>Why the search barrier </a:t>
            </a:r>
            <a:r>
              <a:rPr lang="en-US" b="1" dirty="0" smtClean="0"/>
              <a:t>happens…</a:t>
            </a:r>
            <a:endParaRPr lang="en-US" b="1" dirty="0"/>
          </a:p>
          <a:p>
            <a:r>
              <a:rPr lang="en-US" dirty="0" smtClean="0"/>
              <a:t>Organization size </a:t>
            </a:r>
            <a:r>
              <a:rPr lang="en-US" dirty="0"/>
              <a:t>– big </a:t>
            </a:r>
            <a:r>
              <a:rPr lang="en-US" dirty="0" smtClean="0"/>
              <a:t>organizations </a:t>
            </a:r>
            <a:r>
              <a:rPr lang="en-US" dirty="0"/>
              <a:t>face search challenges </a:t>
            </a:r>
          </a:p>
          <a:p>
            <a:r>
              <a:rPr lang="en-US" dirty="0"/>
              <a:t>Physical distance – distance makes search difficult </a:t>
            </a:r>
          </a:p>
          <a:p>
            <a:r>
              <a:rPr lang="en-US" dirty="0"/>
              <a:t>Information overload – too much information worsens search </a:t>
            </a:r>
          </a:p>
          <a:p>
            <a:r>
              <a:rPr lang="en-US" dirty="0"/>
              <a:t>Poverty of network – lack of links </a:t>
            </a:r>
            <a:r>
              <a:rPr lang="en-US" dirty="0" smtClean="0"/>
              <a:t>between departments undermines </a:t>
            </a:r>
            <a:r>
              <a:rPr lang="en-US" dirty="0"/>
              <a:t>search </a:t>
            </a:r>
          </a:p>
          <a:p>
            <a:endParaRPr lang="en-US" dirty="0"/>
          </a:p>
        </p:txBody>
      </p:sp>
    </p:spTree>
    <p:extLst>
      <p:ext uri="{BB962C8B-B14F-4D97-AF65-F5344CB8AC3E}">
        <p14:creationId xmlns:p14="http://schemas.microsoft.com/office/powerpoint/2010/main" val="351062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9450"/>
          </a:xfrm>
          <a:prstGeom prst="rect">
            <a:avLst/>
          </a:prstGeom>
        </p:spPr>
      </p:pic>
    </p:spTree>
    <p:extLst>
      <p:ext uri="{BB962C8B-B14F-4D97-AF65-F5344CB8AC3E}">
        <p14:creationId xmlns:p14="http://schemas.microsoft.com/office/powerpoint/2010/main" val="67058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0"/>
            <a:ext cx="11543071" cy="1325563"/>
          </a:xfrm>
        </p:spPr>
        <p:txBody>
          <a:bodyPr/>
          <a:lstStyle/>
          <a:p>
            <a:r>
              <a:rPr lang="en-US" b="1" dirty="0" smtClean="0">
                <a:latin typeface="+mn-lt"/>
              </a:rPr>
              <a:t>Collaboration Barrier # 4: The Transfer Barrier </a:t>
            </a:r>
            <a:endParaRPr lang="en-US" b="1" dirty="0">
              <a:latin typeface="+mn-lt"/>
            </a:endParaRPr>
          </a:p>
        </p:txBody>
      </p:sp>
      <p:sp>
        <p:nvSpPr>
          <p:cNvPr id="3" name="Content Placeholder 2"/>
          <p:cNvSpPr>
            <a:spLocks noGrp="1"/>
          </p:cNvSpPr>
          <p:nvPr>
            <p:ph idx="1"/>
          </p:nvPr>
        </p:nvSpPr>
        <p:spPr>
          <a:xfrm>
            <a:off x="838200" y="1090246"/>
            <a:ext cx="10515600" cy="5086717"/>
          </a:xfrm>
        </p:spPr>
        <p:txBody>
          <a:bodyPr>
            <a:normAutofit fontScale="85000" lnSpcReduction="10000"/>
          </a:bodyPr>
          <a:lstStyle/>
          <a:p>
            <a:r>
              <a:rPr lang="en-US" dirty="0" smtClean="0"/>
              <a:t>People </a:t>
            </a:r>
            <a:r>
              <a:rPr lang="en-US" dirty="0"/>
              <a:t>run into problems in transferring expertise know how and technologies when people from the different units do not know how to work together. This transfer problem is not based on motivation but rather on abilities. People can be highly motivated to work together but they can find it difficult to do so. </a:t>
            </a:r>
          </a:p>
          <a:p>
            <a:r>
              <a:rPr lang="en-US" b="1" dirty="0" smtClean="0"/>
              <a:t>No </a:t>
            </a:r>
            <a:r>
              <a:rPr lang="en-US" b="1" dirty="0"/>
              <a:t>common frame </a:t>
            </a:r>
          </a:p>
          <a:p>
            <a:r>
              <a:rPr lang="en-US" dirty="0"/>
              <a:t>People who do not know each other have no common frame and understanding of each others working habits subtle ways of articulating something a liking for each other and an appreciation of each other’s moods or styles. This may not seem like a big deal but it is. This common frame can play a big role in helping to address a number of barriers or at least the willingness to try. </a:t>
            </a:r>
          </a:p>
          <a:p>
            <a:r>
              <a:rPr lang="en-US" b="1" dirty="0"/>
              <a:t>Weak ties</a:t>
            </a:r>
          </a:p>
          <a:p>
            <a:r>
              <a:rPr lang="en-US" dirty="0"/>
              <a:t>People find it hard to transfer knowledge when they don’t know each other very well. They need strong ties relationships where people talk and have a close working relationship. Weak ties create havoc when people need to transfer tacit knowledge. </a:t>
            </a:r>
          </a:p>
          <a:p>
            <a:endParaRPr lang="en-US" dirty="0"/>
          </a:p>
        </p:txBody>
      </p:sp>
    </p:spTree>
    <p:extLst>
      <p:ext uri="{BB962C8B-B14F-4D97-AF65-F5344CB8AC3E}">
        <p14:creationId xmlns:p14="http://schemas.microsoft.com/office/powerpoint/2010/main" val="36002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From Barriers to Solutions </a:t>
            </a:r>
            <a:endParaRPr lang="en-US" b="1" dirty="0">
              <a:latin typeface="+mn-lt"/>
            </a:endParaRPr>
          </a:p>
        </p:txBody>
      </p:sp>
      <p:sp>
        <p:nvSpPr>
          <p:cNvPr id="3" name="Content Placeholder 2"/>
          <p:cNvSpPr>
            <a:spLocks noGrp="1"/>
          </p:cNvSpPr>
          <p:nvPr>
            <p:ph idx="1"/>
          </p:nvPr>
        </p:nvSpPr>
        <p:spPr>
          <a:xfrm>
            <a:off x="838199" y="1066800"/>
            <a:ext cx="10755923" cy="5110163"/>
          </a:xfrm>
        </p:spPr>
        <p:txBody>
          <a:bodyPr>
            <a:normAutofit fontScale="77500" lnSpcReduction="20000"/>
          </a:bodyPr>
          <a:lstStyle/>
          <a:p>
            <a:r>
              <a:rPr lang="en-US" dirty="0"/>
              <a:t>To build this model leaders need to detect the barriers to collaboration and overcome them without reducing the benefits of a decentralized approach. </a:t>
            </a:r>
          </a:p>
          <a:p>
            <a:r>
              <a:rPr lang="en-US" dirty="0" smtClean="0"/>
              <a:t>The </a:t>
            </a:r>
            <a:r>
              <a:rPr lang="en-US" dirty="0"/>
              <a:t>first step in overcoming barriers is to accurately assess which barriers you are dealing with. </a:t>
            </a:r>
            <a:endParaRPr lang="en-US" dirty="0" smtClean="0"/>
          </a:p>
          <a:p>
            <a:r>
              <a:rPr lang="en-US" dirty="0" smtClean="0"/>
              <a:t>The </a:t>
            </a:r>
            <a:r>
              <a:rPr lang="en-US" dirty="0"/>
              <a:t>second step is to tailor management solutions to each barrier. </a:t>
            </a:r>
          </a:p>
          <a:p>
            <a:r>
              <a:rPr lang="en-US" dirty="0" smtClean="0"/>
              <a:t>Notice </a:t>
            </a:r>
            <a:r>
              <a:rPr lang="en-US" dirty="0"/>
              <a:t>that the first two barriers (not invented here and hoarding) concern motivational issues. The two barriers exist because people are not willing to collaborate. This means that management solutions must motivate people to collaborate. </a:t>
            </a:r>
            <a:endParaRPr lang="en-US" dirty="0" smtClean="0"/>
          </a:p>
          <a:p>
            <a:r>
              <a:rPr lang="en-US" b="1" dirty="0" smtClean="0"/>
              <a:t>Unify people: </a:t>
            </a:r>
            <a:r>
              <a:rPr lang="en-US" dirty="0" smtClean="0"/>
              <a:t>craft </a:t>
            </a:r>
            <a:r>
              <a:rPr lang="en-US" dirty="0"/>
              <a:t>a unifying </a:t>
            </a:r>
            <a:r>
              <a:rPr lang="en-US" dirty="0" smtClean="0"/>
              <a:t>goal, state </a:t>
            </a:r>
            <a:r>
              <a:rPr lang="en-US" dirty="0"/>
              <a:t>a core value of teamwork and use the leadership pulpit to signal collaboration </a:t>
            </a:r>
          </a:p>
          <a:p>
            <a:r>
              <a:rPr lang="en-US" b="1" dirty="0"/>
              <a:t>Cultivate T shaped management: </a:t>
            </a:r>
            <a:r>
              <a:rPr lang="en-US" dirty="0"/>
              <a:t>Use recruitment, promotion, firing and rewards to cultivate </a:t>
            </a:r>
            <a:r>
              <a:rPr lang="en-US" dirty="0" smtClean="0"/>
              <a:t>collaboration. </a:t>
            </a:r>
            <a:endParaRPr lang="en-US" dirty="0"/>
          </a:p>
          <a:p>
            <a:r>
              <a:rPr lang="en-US" dirty="0"/>
              <a:t>These solutions help select the right people </a:t>
            </a:r>
            <a:r>
              <a:rPr lang="en-US" dirty="0" smtClean="0"/>
              <a:t>who </a:t>
            </a:r>
            <a:r>
              <a:rPr lang="en-US" dirty="0"/>
              <a:t>are motivated to collaborate in the first place and </a:t>
            </a:r>
            <a:r>
              <a:rPr lang="en-US" dirty="0" smtClean="0"/>
              <a:t>helps to change </a:t>
            </a:r>
            <a:r>
              <a:rPr lang="en-US" dirty="0"/>
              <a:t>the attitude of others. </a:t>
            </a:r>
            <a:endParaRPr lang="en-US" dirty="0" smtClean="0"/>
          </a:p>
          <a:p>
            <a:r>
              <a:rPr lang="en-US" b="1" dirty="0" smtClean="0"/>
              <a:t>Build </a:t>
            </a:r>
            <a:r>
              <a:rPr lang="en-US" b="1" dirty="0"/>
              <a:t>nimble networks: encourage formation of the right kinds of cross unit personal relationships to help search and reduce transfer problems. </a:t>
            </a:r>
          </a:p>
          <a:p>
            <a:endParaRPr lang="en-US" dirty="0"/>
          </a:p>
        </p:txBody>
      </p:sp>
    </p:spTree>
    <p:extLst>
      <p:ext uri="{BB962C8B-B14F-4D97-AF65-F5344CB8AC3E}">
        <p14:creationId xmlns:p14="http://schemas.microsoft.com/office/powerpoint/2010/main" val="134829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Barrier Interventions</a:t>
            </a:r>
            <a:endParaRPr lang="en-US" b="1" dirty="0">
              <a:latin typeface="+mn-lt"/>
            </a:endParaRPr>
          </a:p>
        </p:txBody>
      </p:sp>
      <p:sp>
        <p:nvSpPr>
          <p:cNvPr id="3" name="Content Placeholder 2"/>
          <p:cNvSpPr>
            <a:spLocks noGrp="1"/>
          </p:cNvSpPr>
          <p:nvPr>
            <p:ph idx="1"/>
          </p:nvPr>
        </p:nvSpPr>
        <p:spPr>
          <a:xfrm>
            <a:off x="838200" y="1066800"/>
            <a:ext cx="10515600" cy="5110163"/>
          </a:xfrm>
        </p:spPr>
        <p:txBody>
          <a:bodyPr>
            <a:normAutofit/>
          </a:bodyPr>
          <a:lstStyle/>
          <a:p>
            <a:r>
              <a:rPr lang="en-US" dirty="0"/>
              <a:t>Leaders can easily pit groups in their organization against each other and induce competition. Leaders need to learn how easily i</a:t>
            </a:r>
            <a:r>
              <a:rPr lang="en-US" dirty="0" smtClean="0"/>
              <a:t>nternal rivalry </a:t>
            </a:r>
            <a:r>
              <a:rPr lang="en-US" dirty="0"/>
              <a:t>can take hold and undermine collaboration. </a:t>
            </a:r>
          </a:p>
          <a:p>
            <a:r>
              <a:rPr lang="en-US" dirty="0"/>
              <a:t>Leaders also have the power to unite separate groups by the actions they take. Leadership is ultimately about uniting and empowering people. </a:t>
            </a:r>
          </a:p>
          <a:p>
            <a:r>
              <a:rPr lang="en-US" dirty="0" smtClean="0"/>
              <a:t>Unification mechanisms </a:t>
            </a:r>
            <a:r>
              <a:rPr lang="en-US" dirty="0"/>
              <a:t>allow a leader to translate the lofty aspiration of unity into concrete </a:t>
            </a:r>
            <a:r>
              <a:rPr lang="en-US" dirty="0" smtClean="0"/>
              <a:t>measures</a:t>
            </a:r>
          </a:p>
          <a:p>
            <a:r>
              <a:rPr lang="en-US" dirty="0" smtClean="0"/>
              <a:t>1</a:t>
            </a:r>
            <a:r>
              <a:rPr lang="en-US" dirty="0"/>
              <a:t>. Create a unifying goal </a:t>
            </a:r>
          </a:p>
          <a:p>
            <a:r>
              <a:rPr lang="en-US" dirty="0"/>
              <a:t>2. </a:t>
            </a:r>
            <a:r>
              <a:rPr lang="en-US" dirty="0" smtClean="0"/>
              <a:t>Incite a </a:t>
            </a:r>
            <a:r>
              <a:rPr lang="en-US" dirty="0"/>
              <a:t>common value of team work </a:t>
            </a:r>
            <a:r>
              <a:rPr lang="en-US" dirty="0" smtClean="0"/>
              <a:t> </a:t>
            </a:r>
            <a:endParaRPr lang="en-US" dirty="0"/>
          </a:p>
          <a:p>
            <a:endParaRPr lang="en-US" dirty="0"/>
          </a:p>
        </p:txBody>
      </p:sp>
    </p:spTree>
    <p:extLst>
      <p:ext uri="{BB962C8B-B14F-4D97-AF65-F5344CB8AC3E}">
        <p14:creationId xmlns:p14="http://schemas.microsoft.com/office/powerpoint/2010/main" val="157637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The Power of a Unifying Goal </a:t>
            </a:r>
            <a:endParaRPr lang="en-US" b="1" dirty="0">
              <a:latin typeface="+mn-lt"/>
            </a:endParaRPr>
          </a:p>
        </p:txBody>
      </p:sp>
      <p:sp>
        <p:nvSpPr>
          <p:cNvPr id="3" name="Content Placeholder 2"/>
          <p:cNvSpPr>
            <a:spLocks noGrp="1"/>
          </p:cNvSpPr>
          <p:nvPr>
            <p:ph idx="1"/>
          </p:nvPr>
        </p:nvSpPr>
        <p:spPr>
          <a:xfrm>
            <a:off x="838200" y="958645"/>
            <a:ext cx="10515600" cy="5218318"/>
          </a:xfrm>
        </p:spPr>
        <p:txBody>
          <a:bodyPr>
            <a:normAutofit/>
          </a:bodyPr>
          <a:lstStyle/>
          <a:p>
            <a:r>
              <a:rPr lang="en-US" b="1" dirty="0" smtClean="0"/>
              <a:t>Criteria </a:t>
            </a:r>
            <a:r>
              <a:rPr lang="en-US" b="1" dirty="0"/>
              <a:t># 1: </a:t>
            </a:r>
            <a:r>
              <a:rPr lang="en-US" dirty="0"/>
              <a:t>The goal must create a common fate </a:t>
            </a:r>
          </a:p>
          <a:p>
            <a:r>
              <a:rPr lang="en-US" dirty="0" smtClean="0"/>
              <a:t>A unifying </a:t>
            </a:r>
            <a:r>
              <a:rPr lang="en-US" dirty="0"/>
              <a:t>goal has power only if all relevant groups need to pull together to make it a </a:t>
            </a:r>
            <a:r>
              <a:rPr lang="en-US" dirty="0" smtClean="0"/>
              <a:t>reality. The greatest benefit of a common fate goal is that it elevates the aspirations of people to something bigger than parochial goals. </a:t>
            </a:r>
          </a:p>
          <a:p>
            <a:r>
              <a:rPr lang="en-US" b="1" dirty="0" smtClean="0"/>
              <a:t>Criteria  #2: </a:t>
            </a:r>
            <a:r>
              <a:rPr lang="en-US" dirty="0" smtClean="0"/>
              <a:t>the goal must be simple and concrete </a:t>
            </a:r>
          </a:p>
          <a:p>
            <a:r>
              <a:rPr lang="en-US" dirty="0" smtClean="0"/>
              <a:t>It </a:t>
            </a:r>
            <a:r>
              <a:rPr lang="en-US" dirty="0"/>
              <a:t>needs to be simple and concrete enough that any person can understand it and know what success looks like without ambiguity. </a:t>
            </a:r>
          </a:p>
          <a:p>
            <a:r>
              <a:rPr lang="en-US" dirty="0" smtClean="0"/>
              <a:t>US </a:t>
            </a:r>
            <a:r>
              <a:rPr lang="en-US" dirty="0"/>
              <a:t>world leadership – preeminence in space </a:t>
            </a:r>
            <a:r>
              <a:rPr lang="en-US" dirty="0" smtClean="0"/>
              <a:t>versus land </a:t>
            </a:r>
            <a:r>
              <a:rPr lang="en-US" dirty="0"/>
              <a:t>a man on the moon. </a:t>
            </a:r>
          </a:p>
          <a:p>
            <a:endParaRPr lang="en-US" dirty="0"/>
          </a:p>
        </p:txBody>
      </p:sp>
    </p:spTree>
    <p:extLst>
      <p:ext uri="{BB962C8B-B14F-4D97-AF65-F5344CB8AC3E}">
        <p14:creationId xmlns:p14="http://schemas.microsoft.com/office/powerpoint/2010/main" val="203449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The Power of a Unifying Goal </a:t>
            </a:r>
            <a:endParaRPr lang="en-US" b="1" dirty="0">
              <a:latin typeface="+mn-lt"/>
            </a:endParaRPr>
          </a:p>
        </p:txBody>
      </p:sp>
      <p:sp>
        <p:nvSpPr>
          <p:cNvPr id="3" name="Content Placeholder 2"/>
          <p:cNvSpPr>
            <a:spLocks noGrp="1"/>
          </p:cNvSpPr>
          <p:nvPr>
            <p:ph idx="1"/>
          </p:nvPr>
        </p:nvSpPr>
        <p:spPr>
          <a:xfrm>
            <a:off x="838200" y="1325563"/>
            <a:ext cx="10515600" cy="4851400"/>
          </a:xfrm>
        </p:spPr>
        <p:txBody>
          <a:bodyPr>
            <a:normAutofit/>
          </a:bodyPr>
          <a:lstStyle/>
          <a:p>
            <a:r>
              <a:rPr lang="en-US" b="1" dirty="0"/>
              <a:t>Criteria # 3: </a:t>
            </a:r>
            <a:r>
              <a:rPr lang="en-US" dirty="0"/>
              <a:t>the goal must stir passion </a:t>
            </a:r>
          </a:p>
          <a:p>
            <a:r>
              <a:rPr lang="en-US" dirty="0"/>
              <a:t>Powerful unifying goals stir passion and inspire. They appeal to peoples hearts and not only their minds. </a:t>
            </a:r>
          </a:p>
          <a:p>
            <a:r>
              <a:rPr lang="en-US" b="1" dirty="0"/>
              <a:t>Criteria # </a:t>
            </a:r>
            <a:r>
              <a:rPr lang="en-US" b="1" dirty="0" smtClean="0"/>
              <a:t>4: </a:t>
            </a:r>
            <a:r>
              <a:rPr lang="en-US" dirty="0"/>
              <a:t>The goal must put competing on the outside</a:t>
            </a:r>
          </a:p>
          <a:p>
            <a:r>
              <a:rPr lang="en-US" dirty="0"/>
              <a:t>Few things unite people better than having a common enemy. </a:t>
            </a:r>
            <a:endParaRPr lang="en-US" dirty="0" smtClean="0"/>
          </a:p>
          <a:p>
            <a:r>
              <a:rPr lang="en-US" dirty="0"/>
              <a:t>Leaders who practice disciplined collaboration get this straight: collaboration does not replace competition. </a:t>
            </a:r>
            <a:endParaRPr lang="en-US" dirty="0" smtClean="0"/>
          </a:p>
          <a:p>
            <a:r>
              <a:rPr lang="en-US" dirty="0" smtClean="0"/>
              <a:t>The </a:t>
            </a:r>
            <a:r>
              <a:rPr lang="en-US" dirty="0"/>
              <a:t>target of the competition should be outside </a:t>
            </a:r>
            <a:r>
              <a:rPr lang="en-US" dirty="0" smtClean="0"/>
              <a:t>the organization </a:t>
            </a:r>
            <a:r>
              <a:rPr lang="en-US" dirty="0"/>
              <a:t>not inside. </a:t>
            </a:r>
          </a:p>
          <a:p>
            <a:endParaRPr lang="en-US" dirty="0"/>
          </a:p>
        </p:txBody>
      </p:sp>
    </p:spTree>
    <p:extLst>
      <p:ext uri="{BB962C8B-B14F-4D97-AF65-F5344CB8AC3E}">
        <p14:creationId xmlns:p14="http://schemas.microsoft.com/office/powerpoint/2010/main" val="205641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Teamwork Values</a:t>
            </a:r>
            <a:endParaRPr lang="en-US" b="1" dirty="0">
              <a:latin typeface="+mn-lt"/>
            </a:endParaRPr>
          </a:p>
        </p:txBody>
      </p:sp>
      <p:sp>
        <p:nvSpPr>
          <p:cNvPr id="3" name="Content Placeholder 2"/>
          <p:cNvSpPr>
            <a:spLocks noGrp="1"/>
          </p:cNvSpPr>
          <p:nvPr>
            <p:ph idx="1"/>
          </p:nvPr>
        </p:nvSpPr>
        <p:spPr>
          <a:xfrm>
            <a:off x="838200" y="1150374"/>
            <a:ext cx="10515600" cy="5026589"/>
          </a:xfrm>
        </p:spPr>
        <p:txBody>
          <a:bodyPr>
            <a:normAutofit fontScale="77500" lnSpcReduction="20000"/>
          </a:bodyPr>
          <a:lstStyle/>
          <a:p>
            <a:r>
              <a:rPr lang="en-US" dirty="0"/>
              <a:t>Create a Core value of teamwork </a:t>
            </a:r>
          </a:p>
          <a:p>
            <a:r>
              <a:rPr lang="en-US" dirty="0"/>
              <a:t>On a board write out feedback from people on what their core values </a:t>
            </a:r>
            <a:r>
              <a:rPr lang="en-US" dirty="0" smtClean="0"/>
              <a:t>are</a:t>
            </a:r>
          </a:p>
          <a:p>
            <a:r>
              <a:rPr lang="en-US" dirty="0"/>
              <a:t>A</a:t>
            </a:r>
            <a:r>
              <a:rPr lang="en-US" dirty="0" smtClean="0"/>
              <a:t>re there values that </a:t>
            </a:r>
            <a:r>
              <a:rPr lang="en-US" dirty="0"/>
              <a:t>conflict with each other? </a:t>
            </a:r>
          </a:p>
          <a:p>
            <a:r>
              <a:rPr lang="en-US" dirty="0"/>
              <a:t>There can often be very different people in the </a:t>
            </a:r>
            <a:r>
              <a:rPr lang="en-US" dirty="0" smtClean="0"/>
              <a:t>room. Some </a:t>
            </a:r>
            <a:r>
              <a:rPr lang="en-US" dirty="0"/>
              <a:t>more team oriented some more individual oriented. </a:t>
            </a:r>
            <a:endParaRPr lang="en-US" dirty="0" smtClean="0"/>
          </a:p>
          <a:p>
            <a:r>
              <a:rPr lang="en-US" dirty="0" smtClean="0"/>
              <a:t>These </a:t>
            </a:r>
            <a:r>
              <a:rPr lang="en-US" dirty="0"/>
              <a:t>opposing beliefs can come out in full force and clash with each other big time. Is one more right than the other? </a:t>
            </a:r>
          </a:p>
          <a:p>
            <a:r>
              <a:rPr lang="en-US" dirty="0"/>
              <a:t>We can be successful by holding onto the different values can we not? </a:t>
            </a:r>
            <a:endParaRPr lang="en-US" dirty="0" smtClean="0"/>
          </a:p>
          <a:p>
            <a:r>
              <a:rPr lang="en-US" dirty="0" smtClean="0"/>
              <a:t>To create </a:t>
            </a:r>
            <a:r>
              <a:rPr lang="en-US" dirty="0"/>
              <a:t>disciplined collaboration both need to be valued. </a:t>
            </a:r>
            <a:endParaRPr lang="en-US" dirty="0" smtClean="0"/>
          </a:p>
          <a:p>
            <a:r>
              <a:rPr lang="en-US" dirty="0" smtClean="0"/>
              <a:t>It </a:t>
            </a:r>
            <a:r>
              <a:rPr lang="en-US" dirty="0"/>
              <a:t>is the combination of team work and individual ownership that leads to disciplined collaboration. </a:t>
            </a:r>
            <a:endParaRPr lang="en-US" dirty="0" smtClean="0"/>
          </a:p>
          <a:p>
            <a:r>
              <a:rPr lang="en-US" dirty="0" smtClean="0"/>
              <a:t>Leaders </a:t>
            </a:r>
            <a:r>
              <a:rPr lang="en-US" dirty="0"/>
              <a:t>need to give voice to the value of team work. They need to create it in a value statement . </a:t>
            </a:r>
            <a:r>
              <a:rPr lang="en-US" dirty="0" smtClean="0"/>
              <a:t>They </a:t>
            </a:r>
            <a:r>
              <a:rPr lang="en-US" dirty="0"/>
              <a:t>need to write it up in a list of required leadership competencies. </a:t>
            </a:r>
            <a:endParaRPr lang="en-US" dirty="0" smtClean="0"/>
          </a:p>
          <a:p>
            <a:r>
              <a:rPr lang="en-US" dirty="0" smtClean="0"/>
              <a:t>But </a:t>
            </a:r>
            <a:r>
              <a:rPr lang="en-US" dirty="0"/>
              <a:t>as they preach teamwork they need to be aware of three sins. </a:t>
            </a:r>
          </a:p>
          <a:p>
            <a:endParaRPr lang="en-US" dirty="0"/>
          </a:p>
        </p:txBody>
      </p:sp>
    </p:spTree>
    <p:extLst>
      <p:ext uri="{BB962C8B-B14F-4D97-AF65-F5344CB8AC3E}">
        <p14:creationId xmlns:p14="http://schemas.microsoft.com/office/powerpoint/2010/main" val="290654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What is Collaboration?  </a:t>
            </a:r>
            <a:endParaRPr lang="en-US" b="1" dirty="0">
              <a:latin typeface="+mn-lt"/>
            </a:endParaRPr>
          </a:p>
        </p:txBody>
      </p:sp>
      <p:sp>
        <p:nvSpPr>
          <p:cNvPr id="3" name="Content Placeholder 2"/>
          <p:cNvSpPr>
            <a:spLocks noGrp="1"/>
          </p:cNvSpPr>
          <p:nvPr>
            <p:ph idx="1"/>
          </p:nvPr>
        </p:nvSpPr>
        <p:spPr>
          <a:xfrm>
            <a:off x="838200" y="1524000"/>
            <a:ext cx="7751618" cy="4652963"/>
          </a:xfrm>
        </p:spPr>
        <p:txBody>
          <a:bodyPr/>
          <a:lstStyle/>
          <a:p>
            <a:pPr marL="0" indent="0">
              <a:buNone/>
            </a:pPr>
            <a:r>
              <a:rPr lang="en-US" b="1" dirty="0"/>
              <a:t>C</a:t>
            </a:r>
            <a:r>
              <a:rPr lang="en-US" b="1" dirty="0" smtClean="0"/>
              <a:t>ollaboration</a:t>
            </a:r>
          </a:p>
          <a:p>
            <a:r>
              <a:rPr lang="en-US" dirty="0" smtClean="0"/>
              <a:t>Noun (often followed by on, with, etc.) </a:t>
            </a:r>
          </a:p>
          <a:p>
            <a:r>
              <a:rPr lang="en-US" dirty="0" smtClean="0"/>
              <a:t>the act of working with another or others on a joint project</a:t>
            </a:r>
          </a:p>
          <a:p>
            <a:r>
              <a:rPr lang="en-US" dirty="0" smtClean="0"/>
              <a:t>something created by working jointly with another or others</a:t>
            </a:r>
          </a:p>
          <a:p>
            <a:r>
              <a:rPr lang="en-US" i="1" dirty="0" smtClean="0"/>
              <a:t>the act of cooperating as a traitor, </a:t>
            </a:r>
            <a:r>
              <a:rPr lang="en-US" i="1" dirty="0" err="1" smtClean="0"/>
              <a:t>esp</a:t>
            </a:r>
            <a:r>
              <a:rPr lang="en-US" i="1" dirty="0" smtClean="0"/>
              <a:t> with an enemy occupying one's own country</a:t>
            </a:r>
          </a:p>
          <a:p>
            <a:r>
              <a:rPr lang="en-US" i="1" dirty="0" smtClean="0"/>
              <a:t>Seriously?! I had no idea…….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18" y="1657350"/>
            <a:ext cx="2989349" cy="2705100"/>
          </a:xfrm>
          <a:prstGeom prst="rect">
            <a:avLst/>
          </a:prstGeom>
        </p:spPr>
      </p:pic>
    </p:spTree>
    <p:extLst>
      <p:ext uri="{BB962C8B-B14F-4D97-AF65-F5344CB8AC3E}">
        <p14:creationId xmlns:p14="http://schemas.microsoft.com/office/powerpoint/2010/main" val="309209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Collaboration Sins </a:t>
            </a:r>
            <a:endParaRPr lang="en-US" b="1" dirty="0">
              <a:latin typeface="+mn-lt"/>
            </a:endParaRPr>
          </a:p>
        </p:txBody>
      </p:sp>
      <p:sp>
        <p:nvSpPr>
          <p:cNvPr id="3" name="Content Placeholder 2"/>
          <p:cNvSpPr>
            <a:spLocks noGrp="1"/>
          </p:cNvSpPr>
          <p:nvPr>
            <p:ph idx="1"/>
          </p:nvPr>
        </p:nvSpPr>
        <p:spPr>
          <a:xfrm>
            <a:off x="838199" y="1002890"/>
            <a:ext cx="11166988" cy="5174073"/>
          </a:xfrm>
        </p:spPr>
        <p:txBody>
          <a:bodyPr>
            <a:normAutofit fontScale="85000" lnSpcReduction="20000"/>
          </a:bodyPr>
          <a:lstStyle/>
          <a:p>
            <a:r>
              <a:rPr lang="en-US" b="1" dirty="0"/>
              <a:t>Sin # 1: Small teamwork kills </a:t>
            </a:r>
          </a:p>
          <a:p>
            <a:r>
              <a:rPr lang="en-US" dirty="0"/>
              <a:t>When managers start instilling teamwork in their own units that leads to team work but not necessarily organization </a:t>
            </a:r>
            <a:r>
              <a:rPr lang="en-US" dirty="0" smtClean="0"/>
              <a:t>collaboration</a:t>
            </a:r>
          </a:p>
          <a:p>
            <a:r>
              <a:rPr lang="en-US" dirty="0" smtClean="0"/>
              <a:t>To </a:t>
            </a:r>
            <a:r>
              <a:rPr lang="en-US" dirty="0"/>
              <a:t>address this danger and tendency leaders need to preach that team work means teaming across the company. </a:t>
            </a:r>
          </a:p>
          <a:p>
            <a:r>
              <a:rPr lang="en-US" b="1" dirty="0"/>
              <a:t>Sin # 2: Everybody do teamwork now (except those </a:t>
            </a:r>
            <a:r>
              <a:rPr lang="en-US" b="1" dirty="0" smtClean="0"/>
              <a:t>at </a:t>
            </a:r>
            <a:r>
              <a:rPr lang="en-US" b="1" dirty="0"/>
              <a:t>the top)</a:t>
            </a:r>
          </a:p>
          <a:p>
            <a:r>
              <a:rPr lang="en-US" dirty="0"/>
              <a:t>When leaders give a sermon about the value of teamwork and then ignore it themselves…. Well everyone hates a hypocrite. </a:t>
            </a:r>
          </a:p>
          <a:p>
            <a:r>
              <a:rPr lang="en-US" dirty="0"/>
              <a:t>If the top executives aren’t working well together the departments will have a more challenging time working together. </a:t>
            </a:r>
          </a:p>
          <a:p>
            <a:r>
              <a:rPr lang="en-US" b="1" dirty="0"/>
              <a:t>Sin # 3: </a:t>
            </a:r>
            <a:r>
              <a:rPr lang="en-US" b="1" dirty="0" smtClean="0"/>
              <a:t>Team </a:t>
            </a:r>
            <a:r>
              <a:rPr lang="en-US" b="1" dirty="0"/>
              <a:t>work becomes the point of it all </a:t>
            </a:r>
          </a:p>
          <a:p>
            <a:r>
              <a:rPr lang="en-US" dirty="0"/>
              <a:t>People judgements about when to in team and when not to get corrupted by a specific norm leading them one direction or another. Remember the point isn’t teamwork or collaboration it is better results. </a:t>
            </a:r>
          </a:p>
          <a:p>
            <a:r>
              <a:rPr lang="en-US" dirty="0" smtClean="0"/>
              <a:t>The </a:t>
            </a:r>
            <a:r>
              <a:rPr lang="en-US" dirty="0"/>
              <a:t>language </a:t>
            </a:r>
            <a:r>
              <a:rPr lang="en-US" dirty="0" smtClean="0"/>
              <a:t>and behaviors a </a:t>
            </a:r>
            <a:r>
              <a:rPr lang="en-US" dirty="0"/>
              <a:t>leader chooses matters a great deal in shaping behavior. </a:t>
            </a:r>
          </a:p>
          <a:p>
            <a:endParaRPr lang="en-US" dirty="0"/>
          </a:p>
        </p:txBody>
      </p:sp>
    </p:spTree>
    <p:extLst>
      <p:ext uri="{BB962C8B-B14F-4D97-AF65-F5344CB8AC3E}">
        <p14:creationId xmlns:p14="http://schemas.microsoft.com/office/powerpoint/2010/main" val="2114940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187" y="0"/>
            <a:ext cx="10515600" cy="1325563"/>
          </a:xfrm>
        </p:spPr>
        <p:txBody>
          <a:bodyPr/>
          <a:lstStyle/>
          <a:p>
            <a:r>
              <a:rPr lang="en-US" b="1" dirty="0">
                <a:latin typeface="+mn-lt"/>
              </a:rPr>
              <a:t>Lever # 2: Cultivate </a:t>
            </a:r>
            <a:r>
              <a:rPr lang="en-US" b="1" dirty="0" smtClean="0">
                <a:latin typeface="+mn-lt"/>
              </a:rPr>
              <a:t>T–Shaped Management </a:t>
            </a:r>
            <a:r>
              <a:rPr lang="en-US" dirty="0"/>
              <a:t/>
            </a:r>
            <a:br>
              <a:rPr lang="en-US" dirty="0"/>
            </a:br>
            <a:endParaRPr lang="en-US" dirty="0"/>
          </a:p>
        </p:txBody>
      </p:sp>
      <p:sp>
        <p:nvSpPr>
          <p:cNvPr id="3" name="Content Placeholder 2"/>
          <p:cNvSpPr>
            <a:spLocks noGrp="1"/>
          </p:cNvSpPr>
          <p:nvPr>
            <p:ph idx="1"/>
          </p:nvPr>
        </p:nvSpPr>
        <p:spPr>
          <a:xfrm>
            <a:off x="838200" y="1061884"/>
            <a:ext cx="10515600" cy="5115079"/>
          </a:xfrm>
        </p:spPr>
        <p:txBody>
          <a:bodyPr>
            <a:normAutofit fontScale="85000" lnSpcReduction="20000"/>
          </a:bodyPr>
          <a:lstStyle/>
          <a:p>
            <a:r>
              <a:rPr lang="en-US" dirty="0" smtClean="0"/>
              <a:t>Leaders </a:t>
            </a:r>
            <a:r>
              <a:rPr lang="en-US" dirty="0"/>
              <a:t>cannot build a collaborative company with lone starts. Sure in companies where individual performance reigns and where company performance is just the sum of individual performers leaders benefit significantly from lone stars. </a:t>
            </a:r>
            <a:endParaRPr lang="en-US" dirty="0" smtClean="0"/>
          </a:p>
          <a:p>
            <a:r>
              <a:rPr lang="en-US" dirty="0" smtClean="0"/>
              <a:t>If </a:t>
            </a:r>
            <a:r>
              <a:rPr lang="en-US" dirty="0"/>
              <a:t>leaders want achievers who work across the organization lone stars will make the task much </a:t>
            </a:r>
            <a:r>
              <a:rPr lang="en-US" dirty="0" smtClean="0"/>
              <a:t>more </a:t>
            </a:r>
            <a:r>
              <a:rPr lang="en-US" dirty="0"/>
              <a:t>challenging. </a:t>
            </a:r>
          </a:p>
          <a:p>
            <a:r>
              <a:rPr lang="en-US" dirty="0" smtClean="0"/>
              <a:t>T-Shaped </a:t>
            </a:r>
            <a:r>
              <a:rPr lang="en-US" dirty="0"/>
              <a:t>management people simultaneously deliver on their individual performance (the vertical part of the T) and deliver results by collaborating across the organizations (the horizontal part of the T). They stand out from the lone stars and the butterfly’s because they perform two things well and not just one. </a:t>
            </a:r>
          </a:p>
          <a:p>
            <a:r>
              <a:rPr lang="en-US" dirty="0" smtClean="0"/>
              <a:t>T-Shaped </a:t>
            </a:r>
            <a:r>
              <a:rPr lang="en-US" dirty="0"/>
              <a:t>managers also differ from butterflies – people who work well across the </a:t>
            </a:r>
            <a:r>
              <a:rPr lang="en-US" dirty="0" smtClean="0"/>
              <a:t>organizations, but </a:t>
            </a:r>
            <a:r>
              <a:rPr lang="en-US" dirty="0"/>
              <a:t>fail to do well in their won jobs. </a:t>
            </a:r>
            <a:endParaRPr lang="en-US" dirty="0" smtClean="0"/>
          </a:p>
          <a:p>
            <a:r>
              <a:rPr lang="en-US" dirty="0" smtClean="0"/>
              <a:t>To </a:t>
            </a:r>
            <a:r>
              <a:rPr lang="en-US" dirty="0"/>
              <a:t>cultivate </a:t>
            </a:r>
            <a:r>
              <a:rPr lang="en-US" dirty="0" smtClean="0"/>
              <a:t>T-Shaped </a:t>
            </a:r>
            <a:r>
              <a:rPr lang="en-US" dirty="0"/>
              <a:t>management leaders need to implement two sided performance management </a:t>
            </a:r>
            <a:endParaRPr lang="en-US" dirty="0" smtClean="0"/>
          </a:p>
          <a:p>
            <a:r>
              <a:rPr lang="en-US" dirty="0"/>
              <a:t>T</a:t>
            </a:r>
            <a:r>
              <a:rPr lang="en-US" dirty="0" smtClean="0"/>
              <a:t>hey </a:t>
            </a:r>
            <a:r>
              <a:rPr lang="en-US" dirty="0"/>
              <a:t>need to regard people for individual results and for contribution to other units. </a:t>
            </a:r>
          </a:p>
          <a:p>
            <a:pPr marL="0" indent="0">
              <a:buNone/>
            </a:pPr>
            <a:endParaRPr lang="en-US" dirty="0"/>
          </a:p>
        </p:txBody>
      </p:sp>
    </p:spTree>
    <p:extLst>
      <p:ext uri="{BB962C8B-B14F-4D97-AF65-F5344CB8AC3E}">
        <p14:creationId xmlns:p14="http://schemas.microsoft.com/office/powerpoint/2010/main" val="379043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05650"/>
          </a:xfrm>
          <a:prstGeom prst="rect">
            <a:avLst/>
          </a:prstGeom>
        </p:spPr>
      </p:pic>
    </p:spTree>
    <p:extLst>
      <p:ext uri="{BB962C8B-B14F-4D97-AF65-F5344CB8AC3E}">
        <p14:creationId xmlns:p14="http://schemas.microsoft.com/office/powerpoint/2010/main" val="313967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151"/>
            <a:ext cx="10515600" cy="1325563"/>
          </a:xfrm>
        </p:spPr>
        <p:txBody>
          <a:bodyPr/>
          <a:lstStyle/>
          <a:p>
            <a:r>
              <a:rPr lang="en-US" b="1" dirty="0" smtClean="0">
                <a:latin typeface="+mn-lt"/>
              </a:rPr>
              <a:t>Performance Structures that Hurt Collaboration </a:t>
            </a:r>
            <a:endParaRPr lang="en-US" b="1" dirty="0">
              <a:latin typeface="+mn-lt"/>
            </a:endParaRPr>
          </a:p>
        </p:txBody>
      </p:sp>
      <p:sp>
        <p:nvSpPr>
          <p:cNvPr id="3" name="Content Placeholder 2"/>
          <p:cNvSpPr>
            <a:spLocks noGrp="1"/>
          </p:cNvSpPr>
          <p:nvPr>
            <p:ph idx="1"/>
          </p:nvPr>
        </p:nvSpPr>
        <p:spPr>
          <a:xfrm>
            <a:off x="545690" y="1454714"/>
            <a:ext cx="11415252" cy="4999704"/>
          </a:xfrm>
        </p:spPr>
        <p:txBody>
          <a:bodyPr>
            <a:normAutofit lnSpcReduction="10000"/>
          </a:bodyPr>
          <a:lstStyle/>
          <a:p>
            <a:r>
              <a:rPr lang="en-US" dirty="0"/>
              <a:t>Bad incentive # 1 : Unit performance only </a:t>
            </a:r>
          </a:p>
          <a:p>
            <a:r>
              <a:rPr lang="en-US" dirty="0" smtClean="0"/>
              <a:t>Bad </a:t>
            </a:r>
            <a:r>
              <a:rPr lang="en-US" dirty="0"/>
              <a:t>incentive # 2: Corporate wide </a:t>
            </a:r>
            <a:r>
              <a:rPr lang="en-US" dirty="0" smtClean="0"/>
              <a:t>performance </a:t>
            </a:r>
            <a:endParaRPr lang="en-US" dirty="0"/>
          </a:p>
          <a:p>
            <a:r>
              <a:rPr lang="en-US" dirty="0" smtClean="0"/>
              <a:t>Link performance evaluation to collaboration</a:t>
            </a:r>
            <a:endParaRPr lang="en-US" dirty="0"/>
          </a:p>
          <a:p>
            <a:r>
              <a:rPr lang="en-US" dirty="0" smtClean="0"/>
              <a:t>It </a:t>
            </a:r>
            <a:r>
              <a:rPr lang="en-US" dirty="0"/>
              <a:t>is difficult to make personal changes when coworkers have come to expect old behaviors. Need to also work with co workers to help expect and </a:t>
            </a:r>
            <a:r>
              <a:rPr lang="en-US" dirty="0" smtClean="0"/>
              <a:t>reinforce </a:t>
            </a:r>
            <a:r>
              <a:rPr lang="en-US" dirty="0"/>
              <a:t>that behavior in the person. </a:t>
            </a:r>
          </a:p>
          <a:p>
            <a:r>
              <a:rPr lang="en-US" dirty="0"/>
              <a:t>Concentrate on changing people behaviors over their attitudes </a:t>
            </a:r>
          </a:p>
          <a:p>
            <a:r>
              <a:rPr lang="en-US" dirty="0"/>
              <a:t>Coaching: person receives coaching to better enable them to build their ability to function on both parts of the T </a:t>
            </a:r>
          </a:p>
          <a:p>
            <a:r>
              <a:rPr lang="en-US" dirty="0"/>
              <a:t>Peer pressure and support – </a:t>
            </a:r>
            <a:r>
              <a:rPr lang="en-US" dirty="0" smtClean="0"/>
              <a:t>creates </a:t>
            </a:r>
            <a:r>
              <a:rPr lang="en-US" dirty="0"/>
              <a:t>the expectation that others are expecting them to </a:t>
            </a:r>
            <a:r>
              <a:rPr lang="en-US" dirty="0" smtClean="0"/>
              <a:t>improve </a:t>
            </a:r>
            <a:r>
              <a:rPr lang="en-US" dirty="0"/>
              <a:t>upon the side of the T they are weak in</a:t>
            </a:r>
            <a:r>
              <a:rPr lang="en-US" dirty="0" smtClean="0"/>
              <a:t>.</a:t>
            </a:r>
            <a:endParaRPr lang="en-US" dirty="0"/>
          </a:p>
        </p:txBody>
      </p:sp>
    </p:spTree>
    <p:extLst>
      <p:ext uri="{BB962C8B-B14F-4D97-AF65-F5344CB8AC3E}">
        <p14:creationId xmlns:p14="http://schemas.microsoft.com/office/powerpoint/2010/main" val="179127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Networking </a:t>
            </a:r>
            <a:endParaRPr lang="en-US" b="1" dirty="0">
              <a:latin typeface="+mn-lt"/>
            </a:endParaRPr>
          </a:p>
        </p:txBody>
      </p:sp>
      <p:sp>
        <p:nvSpPr>
          <p:cNvPr id="3" name="Content Placeholder 2"/>
          <p:cNvSpPr>
            <a:spLocks noGrp="1"/>
          </p:cNvSpPr>
          <p:nvPr>
            <p:ph idx="1"/>
          </p:nvPr>
        </p:nvSpPr>
        <p:spPr>
          <a:xfrm>
            <a:off x="838199" y="1002890"/>
            <a:ext cx="10857271" cy="5174073"/>
          </a:xfrm>
        </p:spPr>
        <p:txBody>
          <a:bodyPr>
            <a:normAutofit lnSpcReduction="10000"/>
          </a:bodyPr>
          <a:lstStyle/>
          <a:p>
            <a:r>
              <a:rPr lang="en-US" dirty="0"/>
              <a:t>Bridges – Who are they? Someone by the virtue of their network can connect the many divisions of a company by </a:t>
            </a:r>
            <a:r>
              <a:rPr lang="en-US" dirty="0" smtClean="0"/>
              <a:t>putting </a:t>
            </a:r>
            <a:r>
              <a:rPr lang="en-US" dirty="0"/>
              <a:t>people in contact with one another. </a:t>
            </a:r>
          </a:p>
          <a:p>
            <a:r>
              <a:rPr lang="en-US" dirty="0" smtClean="0"/>
              <a:t>Myths </a:t>
            </a:r>
            <a:r>
              <a:rPr lang="en-US" dirty="0"/>
              <a:t>about networks networking is always a good thing. </a:t>
            </a:r>
          </a:p>
          <a:p>
            <a:r>
              <a:rPr lang="en-US" dirty="0" smtClean="0"/>
              <a:t>You </a:t>
            </a:r>
            <a:r>
              <a:rPr lang="en-US" dirty="0"/>
              <a:t>cant spend time interacting with others at the expense of completing you </a:t>
            </a:r>
            <a:r>
              <a:rPr lang="en-US" dirty="0" smtClean="0"/>
              <a:t>own </a:t>
            </a:r>
            <a:r>
              <a:rPr lang="en-US" dirty="0"/>
              <a:t>work. </a:t>
            </a:r>
          </a:p>
          <a:p>
            <a:r>
              <a:rPr lang="en-US" dirty="0"/>
              <a:t>Diversity of networks is particularly important </a:t>
            </a:r>
          </a:p>
          <a:p>
            <a:r>
              <a:rPr lang="en-US" dirty="0"/>
              <a:t>Networking is an art but there is a science to it too. Good </a:t>
            </a:r>
            <a:r>
              <a:rPr lang="en-US" dirty="0" smtClean="0"/>
              <a:t>networkers </a:t>
            </a:r>
            <a:r>
              <a:rPr lang="en-US" dirty="0"/>
              <a:t>can be found anywhere. They can be introverts, extroverts, shy, gregarious, insecure or cocky. </a:t>
            </a:r>
          </a:p>
          <a:p>
            <a:r>
              <a:rPr lang="en-US" dirty="0"/>
              <a:t>Network maps can show strong links and gaps what networks look like and how to improve them. </a:t>
            </a:r>
          </a:p>
          <a:p>
            <a:pPr marL="0" indent="0">
              <a:buNone/>
            </a:pPr>
            <a:endParaRPr lang="en-US" dirty="0"/>
          </a:p>
        </p:txBody>
      </p:sp>
    </p:spTree>
    <p:extLst>
      <p:ext uri="{BB962C8B-B14F-4D97-AF65-F5344CB8AC3E}">
        <p14:creationId xmlns:p14="http://schemas.microsoft.com/office/powerpoint/2010/main" val="3367032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What Makes a Difference in Networking? </a:t>
            </a:r>
            <a:endParaRPr lang="en-US" b="1" dirty="0">
              <a:latin typeface="+mn-lt"/>
            </a:endParaRPr>
          </a:p>
        </p:txBody>
      </p:sp>
      <p:sp>
        <p:nvSpPr>
          <p:cNvPr id="3" name="Content Placeholder 2"/>
          <p:cNvSpPr>
            <a:spLocks noGrp="1"/>
          </p:cNvSpPr>
          <p:nvPr>
            <p:ph idx="1"/>
          </p:nvPr>
        </p:nvSpPr>
        <p:spPr>
          <a:xfrm>
            <a:off x="838200" y="1325563"/>
            <a:ext cx="10515600" cy="4851400"/>
          </a:xfrm>
        </p:spPr>
        <p:txBody>
          <a:bodyPr>
            <a:normAutofit fontScale="85000" lnSpcReduction="20000"/>
          </a:bodyPr>
          <a:lstStyle/>
          <a:p>
            <a:r>
              <a:rPr lang="en-US" dirty="0"/>
              <a:t>What matters in networking is diversity. Its more important to know different people in different </a:t>
            </a:r>
            <a:r>
              <a:rPr lang="en-US" dirty="0" smtClean="0"/>
              <a:t>networks.</a:t>
            </a:r>
          </a:p>
          <a:p>
            <a:r>
              <a:rPr lang="en-US" dirty="0" smtClean="0"/>
              <a:t>Build </a:t>
            </a:r>
            <a:r>
              <a:rPr lang="en-US" dirty="0"/>
              <a:t>network diversity. </a:t>
            </a:r>
          </a:p>
          <a:p>
            <a:r>
              <a:rPr lang="en-US" dirty="0"/>
              <a:t>Contacts with different cliques of people (who don’t talk across cliques) </a:t>
            </a:r>
          </a:p>
          <a:p>
            <a:r>
              <a:rPr lang="en-US" dirty="0"/>
              <a:t>Contacts with different technologies</a:t>
            </a:r>
          </a:p>
          <a:p>
            <a:r>
              <a:rPr lang="en-US" dirty="0"/>
              <a:t>Contacts with different types of expertise</a:t>
            </a:r>
          </a:p>
          <a:p>
            <a:r>
              <a:rPr lang="en-US" dirty="0"/>
              <a:t>Contacts of different ages</a:t>
            </a:r>
          </a:p>
          <a:p>
            <a:r>
              <a:rPr lang="en-US" dirty="0"/>
              <a:t>Contacts with different experience </a:t>
            </a:r>
            <a:r>
              <a:rPr lang="en-US" dirty="0" smtClean="0"/>
              <a:t>(</a:t>
            </a:r>
            <a:r>
              <a:rPr lang="en-US" dirty="0" err="1" smtClean="0"/>
              <a:t>newby</a:t>
            </a:r>
            <a:r>
              <a:rPr lang="en-US" dirty="0" smtClean="0"/>
              <a:t> </a:t>
            </a:r>
            <a:r>
              <a:rPr lang="en-US" dirty="0"/>
              <a:t>as well as older more </a:t>
            </a:r>
            <a:r>
              <a:rPr lang="en-US" dirty="0" smtClean="0"/>
              <a:t>established)</a:t>
            </a:r>
            <a:endParaRPr lang="en-US" dirty="0"/>
          </a:p>
          <a:p>
            <a:r>
              <a:rPr lang="en-US" dirty="0"/>
              <a:t>Different gender, nationality and ethnicity</a:t>
            </a:r>
          </a:p>
          <a:p>
            <a:r>
              <a:rPr lang="en-US" dirty="0"/>
              <a:t>What additional diversity does this new contact bring </a:t>
            </a:r>
            <a:r>
              <a:rPr lang="en-US" dirty="0" smtClean="0"/>
              <a:t>me? </a:t>
            </a:r>
            <a:r>
              <a:rPr lang="en-US" dirty="0"/>
              <a:t>Disciplined collaboration means adding contacts that bring more diversity to you network. </a:t>
            </a:r>
          </a:p>
          <a:p>
            <a:r>
              <a:rPr lang="en-US" dirty="0"/>
              <a:t>Better to have a lot of weak ties rather than strong ties as strong ties require more time and effort and strong ties often don’t bring the diversity as we tend to form strong ties with those very similar to us. </a:t>
            </a:r>
          </a:p>
          <a:p>
            <a:endParaRPr lang="en-US" dirty="0"/>
          </a:p>
        </p:txBody>
      </p:sp>
    </p:spTree>
    <p:extLst>
      <p:ext uri="{BB962C8B-B14F-4D97-AF65-F5344CB8AC3E}">
        <p14:creationId xmlns:p14="http://schemas.microsoft.com/office/powerpoint/2010/main" val="321258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b="1" dirty="0">
                <a:latin typeface="+mn-lt"/>
              </a:rPr>
              <a:t>Network rule: Use Bridges </a:t>
            </a:r>
            <a:r>
              <a:rPr lang="en-US" b="1" dirty="0" smtClean="0">
                <a:latin typeface="+mn-lt"/>
              </a:rPr>
              <a:t>Not Familiar Faces </a:t>
            </a:r>
            <a:r>
              <a:rPr lang="en-US" dirty="0"/>
              <a:t/>
            </a:r>
            <a:br>
              <a:rPr lang="en-US" dirty="0"/>
            </a:br>
            <a:endParaRPr lang="en-US" dirty="0"/>
          </a:p>
        </p:txBody>
      </p:sp>
      <p:sp>
        <p:nvSpPr>
          <p:cNvPr id="3" name="Content Placeholder 2"/>
          <p:cNvSpPr>
            <a:spLocks noGrp="1"/>
          </p:cNvSpPr>
          <p:nvPr>
            <p:ph idx="1"/>
          </p:nvPr>
        </p:nvSpPr>
        <p:spPr>
          <a:xfrm>
            <a:off x="838200" y="1209368"/>
            <a:ext cx="10515600" cy="4967595"/>
          </a:xfrm>
        </p:spPr>
        <p:txBody>
          <a:bodyPr>
            <a:normAutofit/>
          </a:bodyPr>
          <a:lstStyle/>
          <a:p>
            <a:r>
              <a:rPr lang="en-US" dirty="0" smtClean="0"/>
              <a:t>People </a:t>
            </a:r>
            <a:r>
              <a:rPr lang="en-US" dirty="0"/>
              <a:t>need to build bridges in their organizational network. Bridges are uniquely placed by virtue of their networks to help people’s search. </a:t>
            </a:r>
            <a:endParaRPr lang="en-US" dirty="0" smtClean="0"/>
          </a:p>
          <a:p>
            <a:r>
              <a:rPr lang="en-US" dirty="0" smtClean="0"/>
              <a:t>People </a:t>
            </a:r>
            <a:r>
              <a:rPr lang="en-US" dirty="0"/>
              <a:t>use them for who they know not what they know. </a:t>
            </a:r>
            <a:endParaRPr lang="en-US" dirty="0" smtClean="0"/>
          </a:p>
          <a:p>
            <a:r>
              <a:rPr lang="en-US" dirty="0" smtClean="0"/>
              <a:t>Leaders </a:t>
            </a:r>
            <a:r>
              <a:rPr lang="en-US" dirty="0"/>
              <a:t>who build powerful organization wide networks ensures that there are enough people performing the bridging role. </a:t>
            </a:r>
            <a:endParaRPr lang="en-US" dirty="0" smtClean="0"/>
          </a:p>
          <a:p>
            <a:r>
              <a:rPr lang="en-US" dirty="0" smtClean="0"/>
              <a:t>Having </a:t>
            </a:r>
            <a:r>
              <a:rPr lang="en-US" dirty="0"/>
              <a:t>only a few bridges across departments indicates a </a:t>
            </a:r>
            <a:r>
              <a:rPr lang="en-US" dirty="0" smtClean="0"/>
              <a:t>network </a:t>
            </a:r>
            <a:r>
              <a:rPr lang="en-US" dirty="0"/>
              <a:t>vulnerable to collapse. </a:t>
            </a:r>
            <a:endParaRPr lang="en-US" dirty="0" smtClean="0"/>
          </a:p>
          <a:p>
            <a:r>
              <a:rPr lang="en-US" dirty="0" smtClean="0"/>
              <a:t>Job </a:t>
            </a:r>
            <a:r>
              <a:rPr lang="en-US" dirty="0"/>
              <a:t>rotation across units. Like public health and planning. </a:t>
            </a:r>
          </a:p>
        </p:txBody>
      </p:sp>
    </p:spTree>
    <p:extLst>
      <p:ext uri="{BB962C8B-B14F-4D97-AF65-F5344CB8AC3E}">
        <p14:creationId xmlns:p14="http://schemas.microsoft.com/office/powerpoint/2010/main" val="3143544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390"/>
            <a:ext cx="10515600" cy="1345687"/>
          </a:xfrm>
        </p:spPr>
        <p:txBody>
          <a:bodyPr>
            <a:normAutofit fontScale="90000"/>
          </a:bodyPr>
          <a:lstStyle/>
          <a:p>
            <a:r>
              <a:rPr lang="en-US" b="1" dirty="0">
                <a:latin typeface="+mn-lt"/>
              </a:rPr>
              <a:t>Network </a:t>
            </a:r>
            <a:r>
              <a:rPr lang="en-US" b="1" dirty="0" smtClean="0">
                <a:latin typeface="+mn-lt"/>
              </a:rPr>
              <a:t>Rule: </a:t>
            </a:r>
            <a:r>
              <a:rPr lang="en-US" b="1" dirty="0">
                <a:latin typeface="+mn-lt"/>
              </a:rPr>
              <a:t>Swarm the </a:t>
            </a:r>
            <a:r>
              <a:rPr lang="en-US" b="1" dirty="0" smtClean="0">
                <a:latin typeface="+mn-lt"/>
              </a:rPr>
              <a:t>Target</a:t>
            </a:r>
            <a:r>
              <a:rPr lang="en-US" b="1" dirty="0">
                <a:latin typeface="+mn-lt"/>
              </a:rPr>
              <a:t>: </a:t>
            </a:r>
            <a:r>
              <a:rPr lang="en-US" b="1" dirty="0" smtClean="0">
                <a:latin typeface="+mn-lt"/>
              </a:rPr>
              <a:t>Do Not Go </a:t>
            </a:r>
            <a:r>
              <a:rPr lang="en-US" b="1" dirty="0">
                <a:latin typeface="+mn-lt"/>
              </a:rPr>
              <a:t>it </a:t>
            </a:r>
            <a:r>
              <a:rPr lang="en-US" b="1" dirty="0" smtClean="0">
                <a:latin typeface="+mn-lt"/>
              </a:rPr>
              <a:t>Alone</a:t>
            </a:r>
            <a:r>
              <a:rPr lang="en-US" b="1" dirty="0">
                <a:latin typeface="+mn-lt"/>
              </a:rPr>
              <a:t>. </a:t>
            </a:r>
            <a:r>
              <a:rPr lang="en-US" dirty="0"/>
              <a:t/>
            </a:r>
            <a:br>
              <a:rPr lang="en-US" dirty="0"/>
            </a:br>
            <a:endParaRPr lang="en-US" dirty="0"/>
          </a:p>
        </p:txBody>
      </p:sp>
      <p:sp>
        <p:nvSpPr>
          <p:cNvPr id="3" name="Content Placeholder 2"/>
          <p:cNvSpPr>
            <a:spLocks noGrp="1"/>
          </p:cNvSpPr>
          <p:nvPr>
            <p:ph idx="1"/>
          </p:nvPr>
        </p:nvSpPr>
        <p:spPr>
          <a:xfrm>
            <a:off x="838200" y="1268361"/>
            <a:ext cx="10515600" cy="4908602"/>
          </a:xfrm>
        </p:spPr>
        <p:txBody>
          <a:bodyPr>
            <a:normAutofit/>
          </a:bodyPr>
          <a:lstStyle/>
          <a:p>
            <a:r>
              <a:rPr lang="en-US" dirty="0" smtClean="0"/>
              <a:t>Invoke </a:t>
            </a:r>
            <a:r>
              <a:rPr lang="en-US" dirty="0"/>
              <a:t>common links. Mention common contacts. Get common contacts to work on your behalf, introductions</a:t>
            </a:r>
            <a:r>
              <a:rPr lang="en-US" dirty="0" smtClean="0"/>
              <a:t>.</a:t>
            </a:r>
            <a:endParaRPr lang="en-US" dirty="0"/>
          </a:p>
          <a:p>
            <a:r>
              <a:rPr lang="en-US" dirty="0" smtClean="0"/>
              <a:t>Network Rule: When it comes to complicated/expert knowledge </a:t>
            </a:r>
          </a:p>
          <a:p>
            <a:r>
              <a:rPr lang="en-US" dirty="0" smtClean="0"/>
              <a:t>Switch </a:t>
            </a:r>
            <a:r>
              <a:rPr lang="en-US" dirty="0"/>
              <a:t>to strong </a:t>
            </a:r>
            <a:r>
              <a:rPr lang="en-US" dirty="0" smtClean="0"/>
              <a:t>ties - do </a:t>
            </a:r>
            <a:r>
              <a:rPr lang="en-US" dirty="0"/>
              <a:t>not rely on weak ones. </a:t>
            </a:r>
          </a:p>
          <a:p>
            <a:r>
              <a:rPr lang="en-US" dirty="0"/>
              <a:t>Molotov cocktail = weak ties X complicated knowledge </a:t>
            </a:r>
          </a:p>
          <a:p>
            <a:r>
              <a:rPr lang="en-US" dirty="0"/>
              <a:t>Easier transfer = strong ties X complicated knowledge</a:t>
            </a:r>
          </a:p>
          <a:p>
            <a:r>
              <a:rPr lang="en-US" dirty="0"/>
              <a:t>Getting people to know each other on short notice sounds difficult but it can often be easier than thought. Managers must act forcefully when they see a situation involving weak ties across units team exercises to build a one-team culture. </a:t>
            </a:r>
          </a:p>
          <a:p>
            <a:endParaRPr lang="en-US" dirty="0"/>
          </a:p>
        </p:txBody>
      </p:sp>
    </p:spTree>
    <p:extLst>
      <p:ext uri="{BB962C8B-B14F-4D97-AF65-F5344CB8AC3E}">
        <p14:creationId xmlns:p14="http://schemas.microsoft.com/office/powerpoint/2010/main" val="4160895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Summary: Nimble network = identify opportunities X capture value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Build </a:t>
            </a:r>
            <a:r>
              <a:rPr lang="en-US" dirty="0"/>
              <a:t>outward</a:t>
            </a:r>
          </a:p>
          <a:p>
            <a:r>
              <a:rPr lang="en-US" dirty="0"/>
              <a:t>Diverse </a:t>
            </a:r>
          </a:p>
          <a:p>
            <a:r>
              <a:rPr lang="en-US" dirty="0"/>
              <a:t>Many weak ties </a:t>
            </a:r>
          </a:p>
          <a:p>
            <a:r>
              <a:rPr lang="en-US" dirty="0"/>
              <a:t>Many bridges </a:t>
            </a:r>
          </a:p>
          <a:p>
            <a:r>
              <a:rPr lang="en-US" dirty="0"/>
              <a:t>Swarming </a:t>
            </a:r>
            <a:r>
              <a:rPr lang="en-US" dirty="0" smtClean="0"/>
              <a:t>targets </a:t>
            </a:r>
            <a:endParaRPr lang="en-US" dirty="0"/>
          </a:p>
          <a:p>
            <a:r>
              <a:rPr lang="en-US" dirty="0"/>
              <a:t>Switching to strong ties </a:t>
            </a:r>
          </a:p>
          <a:p>
            <a:endParaRPr lang="en-US" dirty="0"/>
          </a:p>
        </p:txBody>
      </p:sp>
    </p:spTree>
    <p:extLst>
      <p:ext uri="{BB962C8B-B14F-4D97-AF65-F5344CB8AC3E}">
        <p14:creationId xmlns:p14="http://schemas.microsoft.com/office/powerpoint/2010/main" val="2279293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24700"/>
          </a:xfrm>
          <a:prstGeom prst="rect">
            <a:avLst/>
          </a:prstGeom>
        </p:spPr>
      </p:pic>
    </p:spTree>
    <p:extLst>
      <p:ext uri="{BB962C8B-B14F-4D97-AF65-F5344CB8AC3E}">
        <p14:creationId xmlns:p14="http://schemas.microsoft.com/office/powerpoint/2010/main" val="369081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What the focus of this workshop will be </a:t>
            </a:r>
            <a:endParaRPr lang="en-US" b="1" dirty="0">
              <a:latin typeface="+mn-lt"/>
            </a:endParaRPr>
          </a:p>
        </p:txBody>
      </p:sp>
      <p:sp>
        <p:nvSpPr>
          <p:cNvPr id="3" name="Content Placeholder 2"/>
          <p:cNvSpPr>
            <a:spLocks noGrp="1"/>
          </p:cNvSpPr>
          <p:nvPr>
            <p:ph idx="1"/>
          </p:nvPr>
        </p:nvSpPr>
        <p:spPr>
          <a:xfrm>
            <a:off x="838200" y="1482436"/>
            <a:ext cx="10515600" cy="4694527"/>
          </a:xfrm>
        </p:spPr>
        <p:txBody>
          <a:bodyPr>
            <a:normAutofit/>
          </a:bodyPr>
          <a:lstStyle/>
          <a:p>
            <a:r>
              <a:rPr lang="en-US" dirty="0" smtClean="0"/>
              <a:t>This workshop will focus on collaboration within organizations</a:t>
            </a:r>
          </a:p>
          <a:p>
            <a:r>
              <a:rPr lang="en-US" dirty="0" smtClean="0"/>
              <a:t>Not on collaboration between organizations</a:t>
            </a:r>
          </a:p>
          <a:p>
            <a:r>
              <a:rPr lang="en-US" dirty="0" smtClean="0"/>
              <a:t>Not on collaborations within a department (Unit Collaboration) </a:t>
            </a:r>
          </a:p>
          <a:p>
            <a:r>
              <a:rPr lang="en-US" dirty="0" smtClean="0"/>
              <a:t>But on collaboration between departments (Cross Unit Collaboration)</a:t>
            </a:r>
          </a:p>
          <a:p>
            <a:r>
              <a:rPr lang="en-US" dirty="0"/>
              <a:t>Cross unit collaboration tales place when people from different departments work together in cross-departmental teams on a common task or provide significant help to each other. </a:t>
            </a:r>
            <a:endParaRPr lang="en-US" dirty="0" smtClean="0"/>
          </a:p>
          <a:p>
            <a:r>
              <a:rPr lang="en-US" dirty="0" smtClean="0"/>
              <a:t>It </a:t>
            </a:r>
            <a:r>
              <a:rPr lang="en-US" dirty="0"/>
              <a:t>always involves people. </a:t>
            </a:r>
            <a:endParaRPr lang="en-US" dirty="0" smtClean="0"/>
          </a:p>
          <a:p>
            <a:r>
              <a:rPr lang="en-US" dirty="0" smtClean="0"/>
              <a:t>They </a:t>
            </a:r>
            <a:r>
              <a:rPr lang="en-US" dirty="0"/>
              <a:t>don’t have to each help each other equally. </a:t>
            </a:r>
          </a:p>
        </p:txBody>
      </p:sp>
    </p:spTree>
    <p:extLst>
      <p:ext uri="{BB962C8B-B14F-4D97-AF65-F5344CB8AC3E}">
        <p14:creationId xmlns:p14="http://schemas.microsoft.com/office/powerpoint/2010/main" val="418448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latin typeface="+mn-lt"/>
              </a:rPr>
              <a:t>Cultivating a Collaborative Leadership Style </a:t>
            </a:r>
            <a:r>
              <a:rPr lang="en-US" dirty="0"/>
              <a:t/>
            </a:r>
            <a:br>
              <a:rPr lang="en-US" dirty="0"/>
            </a:br>
            <a:endParaRPr lang="en-US" dirty="0"/>
          </a:p>
        </p:txBody>
      </p:sp>
      <p:sp>
        <p:nvSpPr>
          <p:cNvPr id="3" name="Content Placeholder 2"/>
          <p:cNvSpPr>
            <a:spLocks noGrp="1"/>
          </p:cNvSpPr>
          <p:nvPr>
            <p:ph idx="1"/>
          </p:nvPr>
        </p:nvSpPr>
        <p:spPr>
          <a:xfrm>
            <a:off x="838200" y="914400"/>
            <a:ext cx="10515600" cy="5262563"/>
          </a:xfrm>
        </p:spPr>
        <p:txBody>
          <a:bodyPr>
            <a:normAutofit fontScale="85000" lnSpcReduction="20000"/>
          </a:bodyPr>
          <a:lstStyle/>
          <a:p>
            <a:r>
              <a:rPr lang="en-US" dirty="0" smtClean="0"/>
              <a:t>Redefining </a:t>
            </a:r>
            <a:r>
              <a:rPr lang="en-US" dirty="0"/>
              <a:t>Success: From narrow agendas to bigger goals </a:t>
            </a:r>
          </a:p>
          <a:p>
            <a:r>
              <a:rPr lang="en-US" dirty="0"/>
              <a:t>Collaborative leaders redefine success and focus on goals bigger than their own narrow agendas. </a:t>
            </a:r>
            <a:endParaRPr lang="en-US" dirty="0" smtClean="0"/>
          </a:p>
          <a:p>
            <a:r>
              <a:rPr lang="en-US" dirty="0" smtClean="0"/>
              <a:t>They </a:t>
            </a:r>
            <a:r>
              <a:rPr lang="en-US" dirty="0"/>
              <a:t>seek common ground, look for pragmatic solutions and compromise. </a:t>
            </a:r>
          </a:p>
          <a:p>
            <a:r>
              <a:rPr lang="en-US" dirty="0"/>
              <a:t>Involving others: from autocratic to inclusive decision </a:t>
            </a:r>
            <a:r>
              <a:rPr lang="en-US" dirty="0" smtClean="0"/>
              <a:t>making</a:t>
            </a:r>
          </a:p>
          <a:p>
            <a:r>
              <a:rPr lang="en-US" dirty="0" smtClean="0"/>
              <a:t>Collaborative </a:t>
            </a:r>
            <a:r>
              <a:rPr lang="en-US" dirty="0"/>
              <a:t>leaders involve others in decision making and exhibit and open mind – to alternatives, divergent views, dialogue and working with others. </a:t>
            </a:r>
          </a:p>
          <a:p>
            <a:r>
              <a:rPr lang="en-US" dirty="0" smtClean="0"/>
              <a:t>Collaborative </a:t>
            </a:r>
            <a:r>
              <a:rPr lang="en-US" dirty="0"/>
              <a:t>leaders hold themselves accountable and they demand accountability from others. </a:t>
            </a:r>
          </a:p>
          <a:p>
            <a:r>
              <a:rPr lang="en-US" dirty="0" smtClean="0"/>
              <a:t>Putting </a:t>
            </a:r>
            <a:r>
              <a:rPr lang="en-US" dirty="0"/>
              <a:t>personal Goals and Interests second</a:t>
            </a:r>
          </a:p>
          <a:p>
            <a:r>
              <a:rPr lang="en-US" dirty="0"/>
              <a:t>The collaborative leader has the capacity to subordinate his or her own goals to the larger goals of the institution. </a:t>
            </a:r>
            <a:endParaRPr lang="en-US" dirty="0" smtClean="0"/>
          </a:p>
          <a:p>
            <a:r>
              <a:rPr lang="en-US" dirty="0" smtClean="0"/>
              <a:t>In </a:t>
            </a:r>
            <a:r>
              <a:rPr lang="en-US" dirty="0"/>
              <a:t>most cases there is no conflict of interest between personal interests and the organizational interests. But sometimes self interest and the interests of the enterprise diverge. Collaborative leaders follow a rule in these situations by prioritizing the bigger goals. </a:t>
            </a:r>
          </a:p>
          <a:p>
            <a:endParaRPr lang="en-US" dirty="0"/>
          </a:p>
        </p:txBody>
      </p:sp>
    </p:spTree>
    <p:extLst>
      <p:ext uri="{BB962C8B-B14F-4D97-AF65-F5344CB8AC3E}">
        <p14:creationId xmlns:p14="http://schemas.microsoft.com/office/powerpoint/2010/main" val="176843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Collaborative Leadership Behaviors/Styles </a:t>
            </a:r>
            <a:endParaRPr lang="en-US" b="1" dirty="0">
              <a:latin typeface="+mn-lt"/>
            </a:endParaRPr>
          </a:p>
        </p:txBody>
      </p:sp>
      <p:sp>
        <p:nvSpPr>
          <p:cNvPr id="3" name="Content Placeholder 2"/>
          <p:cNvSpPr>
            <a:spLocks noGrp="1"/>
          </p:cNvSpPr>
          <p:nvPr>
            <p:ph idx="1"/>
          </p:nvPr>
        </p:nvSpPr>
        <p:spPr>
          <a:xfrm>
            <a:off x="190500" y="1091381"/>
            <a:ext cx="11830050" cy="4776020"/>
          </a:xfrm>
        </p:spPr>
        <p:txBody>
          <a:bodyPr>
            <a:normAutofit fontScale="70000" lnSpcReduction="20000"/>
          </a:bodyPr>
          <a:lstStyle/>
          <a:p>
            <a:r>
              <a:rPr lang="en-US" dirty="0"/>
              <a:t>Getting others to transcend their Own </a:t>
            </a:r>
            <a:r>
              <a:rPr lang="en-US" dirty="0" smtClean="0"/>
              <a:t>agendas and support inclusive </a:t>
            </a:r>
            <a:r>
              <a:rPr lang="en-US" dirty="0"/>
              <a:t>decision making </a:t>
            </a:r>
          </a:p>
          <a:p>
            <a:r>
              <a:rPr lang="en-US" dirty="0"/>
              <a:t>Each participant </a:t>
            </a:r>
            <a:r>
              <a:rPr lang="en-US" dirty="0" smtClean="0"/>
              <a:t>functions </a:t>
            </a:r>
            <a:r>
              <a:rPr lang="en-US" dirty="0"/>
              <a:t>as a skeptical generalist focusing on the problem rather than approaching it from his departments standpoint. </a:t>
            </a:r>
            <a:endParaRPr lang="en-US" dirty="0" smtClean="0"/>
          </a:p>
          <a:p>
            <a:r>
              <a:rPr lang="en-US" dirty="0" smtClean="0"/>
              <a:t>Use </a:t>
            </a:r>
            <a:r>
              <a:rPr lang="en-US" dirty="0"/>
              <a:t>informal settings with no formal agenda and protocol </a:t>
            </a:r>
          </a:p>
          <a:p>
            <a:r>
              <a:rPr lang="en-US" dirty="0"/>
              <a:t>Sub groups the team would be broken into that would work on alternatives and then reconvene. Follow leaderless sessions so people aren’t afraid to speak against the leader or person of high status. Encourages everyone to speak as equals. </a:t>
            </a:r>
          </a:p>
          <a:p>
            <a:r>
              <a:rPr lang="en-US" dirty="0"/>
              <a:t>Role playing where people play different pros and cons of approaches. </a:t>
            </a:r>
          </a:p>
          <a:p>
            <a:r>
              <a:rPr lang="en-US" dirty="0"/>
              <a:t>Openness to people: inclusive leaders invite a fairly diverse group of people into their decision making process. </a:t>
            </a:r>
          </a:p>
          <a:p>
            <a:r>
              <a:rPr lang="en-US" dirty="0"/>
              <a:t>Openness to Alternatives: inclusive leaders give serious consideration to different views. They listen well they seek to understand what others think and why. This requires leaders to be empathetic – to put themselves in the shoes of others and see things from their perspective. Being this way is rare in leaders. </a:t>
            </a:r>
          </a:p>
          <a:p>
            <a:r>
              <a:rPr lang="en-US" dirty="0"/>
              <a:t>Openness to debate: inclusive leaders encourage debate and make it safe to voice opinions. People need to feel safe to speak up without fear of retribution. Leaders who praise dissent and alternative suggestions even if they are not followed help create this safety. </a:t>
            </a:r>
          </a:p>
          <a:p>
            <a:r>
              <a:rPr lang="en-US" dirty="0" smtClean="0"/>
              <a:t>Collaborative </a:t>
            </a:r>
            <a:r>
              <a:rPr lang="en-US" dirty="0"/>
              <a:t>leaders who master this inclusive style make better decisions and get better buy-in. it ensures that alternative views are considered and that flaws in thinking are exposed. </a:t>
            </a:r>
          </a:p>
          <a:p>
            <a:endParaRPr lang="en-US" dirty="0"/>
          </a:p>
        </p:txBody>
      </p:sp>
    </p:spTree>
    <p:extLst>
      <p:ext uri="{BB962C8B-B14F-4D97-AF65-F5344CB8AC3E}">
        <p14:creationId xmlns:p14="http://schemas.microsoft.com/office/powerpoint/2010/main" val="164724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Collaboration and Accountability </a:t>
            </a:r>
            <a:endParaRPr lang="en-US" b="1" dirty="0">
              <a:latin typeface="+mn-lt"/>
            </a:endParaRPr>
          </a:p>
        </p:txBody>
      </p:sp>
      <p:sp>
        <p:nvSpPr>
          <p:cNvPr id="3" name="Content Placeholder 2"/>
          <p:cNvSpPr>
            <a:spLocks noGrp="1"/>
          </p:cNvSpPr>
          <p:nvPr>
            <p:ph idx="1"/>
          </p:nvPr>
        </p:nvSpPr>
        <p:spPr>
          <a:xfrm>
            <a:off x="838200" y="1162050"/>
            <a:ext cx="10515600" cy="5429250"/>
          </a:xfrm>
        </p:spPr>
        <p:txBody>
          <a:bodyPr>
            <a:normAutofit fontScale="85000" lnSpcReduction="20000"/>
          </a:bodyPr>
          <a:lstStyle/>
          <a:p>
            <a:r>
              <a:rPr lang="en-US" dirty="0"/>
              <a:t>When everyone is involved who is held accountable? </a:t>
            </a:r>
          </a:p>
          <a:p>
            <a:r>
              <a:rPr lang="en-US" dirty="0" smtClean="0"/>
              <a:t>The bystander and loafer effect is </a:t>
            </a:r>
            <a:r>
              <a:rPr lang="en-US" dirty="0"/>
              <a:t>a vital problem in collaborative work. </a:t>
            </a:r>
            <a:endParaRPr lang="en-US" dirty="0" smtClean="0"/>
          </a:p>
          <a:p>
            <a:r>
              <a:rPr lang="en-US" dirty="0" smtClean="0"/>
              <a:t>When </a:t>
            </a:r>
            <a:r>
              <a:rPr lang="en-US" dirty="0"/>
              <a:t>people can slack off or hide they often do. If individual effort is not tracked and only team effort is </a:t>
            </a:r>
            <a:r>
              <a:rPr lang="en-US" dirty="0" smtClean="0"/>
              <a:t>tracked. </a:t>
            </a:r>
          </a:p>
          <a:p>
            <a:r>
              <a:rPr lang="en-US" dirty="0" smtClean="0"/>
              <a:t>The </a:t>
            </a:r>
            <a:r>
              <a:rPr lang="en-US" dirty="0"/>
              <a:t>antidote to this malaise is the third behavior found in collaborative leadership: a high degree individual accountability. </a:t>
            </a:r>
            <a:r>
              <a:rPr lang="en-US" dirty="0" smtClean="0"/>
              <a:t>Collaborative </a:t>
            </a:r>
            <a:r>
              <a:rPr lang="en-US" dirty="0"/>
              <a:t>leaders hold themselves accountable even though collaborative work often leads to a diffusion of responsibility. </a:t>
            </a:r>
          </a:p>
          <a:p>
            <a:r>
              <a:rPr lang="en-US" dirty="0" smtClean="0"/>
              <a:t>Collaborative </a:t>
            </a:r>
            <a:r>
              <a:rPr lang="en-US" dirty="0"/>
              <a:t>leaders who hold themselves and others accountable engage in a few key practices. </a:t>
            </a:r>
          </a:p>
          <a:p>
            <a:r>
              <a:rPr lang="en-US" dirty="0"/>
              <a:t>They spell out what they are accountable for – which targets what kind of </a:t>
            </a:r>
            <a:r>
              <a:rPr lang="en-US" dirty="0" smtClean="0"/>
              <a:t>actions/jobs</a:t>
            </a:r>
            <a:endParaRPr lang="en-US" dirty="0"/>
          </a:p>
          <a:p>
            <a:r>
              <a:rPr lang="en-US" dirty="0"/>
              <a:t>You can’t hold yourself and others accountable if you don’t know what you are accountable for. </a:t>
            </a:r>
            <a:endParaRPr lang="en-US" dirty="0" smtClean="0"/>
          </a:p>
          <a:p>
            <a:r>
              <a:rPr lang="en-US" dirty="0" smtClean="0"/>
              <a:t>They </a:t>
            </a:r>
            <a:r>
              <a:rPr lang="en-US" dirty="0"/>
              <a:t>then accept responsibility for mistakes and poor performance no matter the circumstances and whether or not others mess up the collaborative effort. </a:t>
            </a:r>
          </a:p>
          <a:p>
            <a:endParaRPr lang="en-US" dirty="0"/>
          </a:p>
        </p:txBody>
      </p:sp>
    </p:spTree>
    <p:extLst>
      <p:ext uri="{BB962C8B-B14F-4D97-AF65-F5344CB8AC3E}">
        <p14:creationId xmlns:p14="http://schemas.microsoft.com/office/powerpoint/2010/main" val="2810698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7"/>
            <a:ext cx="10515600" cy="1325563"/>
          </a:xfrm>
        </p:spPr>
        <p:txBody>
          <a:bodyPr/>
          <a:lstStyle/>
          <a:p>
            <a:r>
              <a:rPr lang="en-US" b="1" dirty="0" smtClean="0">
                <a:latin typeface="+mn-lt"/>
              </a:rPr>
              <a:t>Personal Barriers</a:t>
            </a:r>
            <a:endParaRPr lang="en-US" b="1" dirty="0">
              <a:latin typeface="+mn-lt"/>
            </a:endParaRPr>
          </a:p>
        </p:txBody>
      </p:sp>
      <p:sp>
        <p:nvSpPr>
          <p:cNvPr id="3" name="Content Placeholder 2"/>
          <p:cNvSpPr>
            <a:spLocks noGrp="1"/>
          </p:cNvSpPr>
          <p:nvPr>
            <p:ph idx="1"/>
          </p:nvPr>
        </p:nvSpPr>
        <p:spPr>
          <a:xfrm>
            <a:off x="838200" y="1352550"/>
            <a:ext cx="10515600" cy="4824413"/>
          </a:xfrm>
        </p:spPr>
        <p:txBody>
          <a:bodyPr>
            <a:normAutofit/>
          </a:bodyPr>
          <a:lstStyle/>
          <a:p>
            <a:r>
              <a:rPr lang="en-US" dirty="0" smtClean="0"/>
              <a:t>Hunger </a:t>
            </a:r>
            <a:r>
              <a:rPr lang="en-US" dirty="0"/>
              <a:t>for power: leaders who seek </a:t>
            </a:r>
            <a:r>
              <a:rPr lang="en-US" dirty="0" smtClean="0"/>
              <a:t>power, who </a:t>
            </a:r>
            <a:r>
              <a:rPr lang="en-US" dirty="0"/>
              <a:t>want others to depend on </a:t>
            </a:r>
            <a:r>
              <a:rPr lang="en-US" dirty="0" smtClean="0"/>
              <a:t>them, </a:t>
            </a:r>
            <a:r>
              <a:rPr lang="en-US" dirty="0"/>
              <a:t>do less well in moving beyond their narrow agendas and redefining success as bigger goals. </a:t>
            </a:r>
          </a:p>
          <a:p>
            <a:r>
              <a:rPr lang="en-US" dirty="0"/>
              <a:t>Arrogance: the attitude of I know best. </a:t>
            </a:r>
            <a:endParaRPr lang="en-US" dirty="0" smtClean="0"/>
          </a:p>
          <a:p>
            <a:r>
              <a:rPr lang="en-US" dirty="0" smtClean="0"/>
              <a:t>Defensive attitude: less likely to want </a:t>
            </a:r>
            <a:r>
              <a:rPr lang="en-US" dirty="0"/>
              <a:t>to take accountability and they are less inclusive they think opening up to others is admitting they are wrong. </a:t>
            </a:r>
          </a:p>
          <a:p>
            <a:r>
              <a:rPr lang="en-US" dirty="0"/>
              <a:t>Fear. Fear leads to the tendency to stick to ones own narrow agenda rather than a focus on bigger goals. </a:t>
            </a:r>
            <a:endParaRPr lang="en-US" dirty="0" smtClean="0"/>
          </a:p>
          <a:p>
            <a:r>
              <a:rPr lang="en-US" dirty="0" smtClean="0"/>
              <a:t>Big </a:t>
            </a:r>
            <a:r>
              <a:rPr lang="en-US" dirty="0"/>
              <a:t>Egos: </a:t>
            </a:r>
            <a:r>
              <a:rPr lang="en-US" dirty="0" smtClean="0"/>
              <a:t>this seems to not have </a:t>
            </a:r>
            <a:r>
              <a:rPr lang="en-US" dirty="0"/>
              <a:t>as strong an effect on collaborative behaviors as </a:t>
            </a:r>
            <a:r>
              <a:rPr lang="en-US" dirty="0" smtClean="0"/>
              <a:t>one would think</a:t>
            </a:r>
          </a:p>
          <a:p>
            <a:endParaRPr lang="en-US" dirty="0"/>
          </a:p>
        </p:txBody>
      </p:sp>
    </p:spTree>
    <p:extLst>
      <p:ext uri="{BB962C8B-B14F-4D97-AF65-F5344CB8AC3E}">
        <p14:creationId xmlns:p14="http://schemas.microsoft.com/office/powerpoint/2010/main" val="2100502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29797955"/>
              </p:ext>
            </p:extLst>
          </p:nvPr>
        </p:nvGraphicFramePr>
        <p:xfrm>
          <a:off x="-3" y="-1"/>
          <a:ext cx="12192002" cy="7124700"/>
        </p:xfrm>
        <a:graphic>
          <a:graphicData uri="http://schemas.openxmlformats.org/drawingml/2006/table">
            <a:tbl>
              <a:tblPr firstRow="1" firstCol="1" bandRow="1">
                <a:tableStyleId>{5C22544A-7EE6-4342-B048-85BDC9FD1C3A}</a:tableStyleId>
              </a:tblPr>
              <a:tblGrid>
                <a:gridCol w="3047348">
                  <a:extLst>
                    <a:ext uri="{9D8B030D-6E8A-4147-A177-3AD203B41FA5}">
                      <a16:colId xmlns:a16="http://schemas.microsoft.com/office/drawing/2014/main" val="2998350982"/>
                    </a:ext>
                  </a:extLst>
                </a:gridCol>
                <a:gridCol w="3047348">
                  <a:extLst>
                    <a:ext uri="{9D8B030D-6E8A-4147-A177-3AD203B41FA5}">
                      <a16:colId xmlns:a16="http://schemas.microsoft.com/office/drawing/2014/main" val="764946032"/>
                    </a:ext>
                  </a:extLst>
                </a:gridCol>
                <a:gridCol w="3048653">
                  <a:extLst>
                    <a:ext uri="{9D8B030D-6E8A-4147-A177-3AD203B41FA5}">
                      <a16:colId xmlns:a16="http://schemas.microsoft.com/office/drawing/2014/main" val="301917210"/>
                    </a:ext>
                  </a:extLst>
                </a:gridCol>
                <a:gridCol w="3048653">
                  <a:extLst>
                    <a:ext uri="{9D8B030D-6E8A-4147-A177-3AD203B41FA5}">
                      <a16:colId xmlns:a16="http://schemas.microsoft.com/office/drawing/2014/main" val="61831241"/>
                    </a:ext>
                  </a:extLst>
                </a:gridCol>
              </a:tblGrid>
              <a:tr h="1520250">
                <a:tc>
                  <a:txBody>
                    <a:bodyPr/>
                    <a:lstStyle/>
                    <a:p>
                      <a:pPr marL="0" marR="0">
                        <a:lnSpc>
                          <a:spcPct val="107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smtClean="0">
                          <a:effectLst/>
                        </a:rPr>
                        <a:t>Redefining</a:t>
                      </a:r>
                      <a:r>
                        <a:rPr lang="en-US" sz="2600" baseline="0" dirty="0" smtClean="0">
                          <a:effectLst/>
                        </a:rPr>
                        <a:t> Success</a:t>
                      </a:r>
                      <a:endParaRPr lang="en-US" sz="2600" dirty="0" smtClean="0">
                        <a:effectLst/>
                      </a:endParaRPr>
                    </a:p>
                    <a:p>
                      <a:pPr marL="0" marR="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Being Inclusive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Being Accountable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2478953"/>
                  </a:ext>
                </a:extLst>
              </a:tr>
              <a:tr h="1120890">
                <a:tc>
                  <a:txBody>
                    <a:bodyPr/>
                    <a:lstStyle/>
                    <a:p>
                      <a:pPr marL="0" marR="0">
                        <a:lnSpc>
                          <a:spcPct val="107000"/>
                        </a:lnSpc>
                        <a:spcBef>
                          <a:spcPts val="0"/>
                        </a:spcBef>
                        <a:spcAft>
                          <a:spcPts val="0"/>
                        </a:spcAft>
                      </a:pPr>
                      <a:r>
                        <a:rPr lang="en-US" sz="2600">
                          <a:effectLst/>
                        </a:rPr>
                        <a:t>Power Hungry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Biggest 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Small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975362"/>
                  </a:ext>
                </a:extLst>
              </a:tr>
              <a:tr h="1120890">
                <a:tc>
                  <a:txBody>
                    <a:bodyPr/>
                    <a:lstStyle/>
                    <a:p>
                      <a:pPr marL="0" marR="0">
                        <a:lnSpc>
                          <a:spcPct val="107000"/>
                        </a:lnSpc>
                        <a:spcBef>
                          <a:spcPts val="0"/>
                        </a:spcBef>
                        <a:spcAft>
                          <a:spcPts val="0"/>
                        </a:spcAft>
                      </a:pPr>
                      <a:r>
                        <a:rPr lang="en-US" sz="2600">
                          <a:effectLst/>
                        </a:rPr>
                        <a:t>Arrogance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Biggest 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No Effect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880539"/>
                  </a:ext>
                </a:extLst>
              </a:tr>
              <a:tr h="1120890">
                <a:tc>
                  <a:txBody>
                    <a:bodyPr/>
                    <a:lstStyle/>
                    <a:p>
                      <a:pPr marL="0" marR="0">
                        <a:lnSpc>
                          <a:spcPct val="107000"/>
                        </a:lnSpc>
                        <a:spcBef>
                          <a:spcPts val="0"/>
                        </a:spcBef>
                        <a:spcAft>
                          <a:spcPts val="0"/>
                        </a:spcAft>
                      </a:pPr>
                      <a:r>
                        <a:rPr lang="en-US" sz="2600">
                          <a:effectLst/>
                        </a:rPr>
                        <a:t>Defensiveness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Big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Big 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Biggest Negative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020683"/>
                  </a:ext>
                </a:extLst>
              </a:tr>
              <a:tr h="1120890">
                <a:tc>
                  <a:txBody>
                    <a:bodyPr/>
                    <a:lstStyle/>
                    <a:p>
                      <a:pPr marL="0" marR="0">
                        <a:lnSpc>
                          <a:spcPct val="107000"/>
                        </a:lnSpc>
                        <a:spcBef>
                          <a:spcPts val="0"/>
                        </a:spcBef>
                        <a:spcAft>
                          <a:spcPts val="0"/>
                        </a:spcAft>
                      </a:pPr>
                      <a:r>
                        <a:rPr lang="en-US" sz="2600">
                          <a:effectLst/>
                        </a:rPr>
                        <a:t>Fear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Small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Small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No Effect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0950683"/>
                  </a:ext>
                </a:extLst>
              </a:tr>
              <a:tr h="1120890">
                <a:tc>
                  <a:txBody>
                    <a:bodyPr/>
                    <a:lstStyle/>
                    <a:p>
                      <a:pPr marL="0" marR="0">
                        <a:lnSpc>
                          <a:spcPct val="107000"/>
                        </a:lnSpc>
                        <a:spcBef>
                          <a:spcPts val="0"/>
                        </a:spcBef>
                        <a:spcAft>
                          <a:spcPts val="0"/>
                        </a:spcAft>
                      </a:pPr>
                      <a:r>
                        <a:rPr lang="en-US" sz="2600" dirty="0">
                          <a:effectLst/>
                        </a:rPr>
                        <a:t>Ego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Small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a:effectLst/>
                        </a:rPr>
                        <a:t>Small Negative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No Effect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553764"/>
                  </a:ext>
                </a:extLst>
              </a:tr>
            </a:tbl>
          </a:graphicData>
        </a:graphic>
      </p:graphicFrame>
    </p:spTree>
    <p:extLst>
      <p:ext uri="{BB962C8B-B14F-4D97-AF65-F5344CB8AC3E}">
        <p14:creationId xmlns:p14="http://schemas.microsoft.com/office/powerpoint/2010/main" val="1613663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Where to go next </a:t>
            </a:r>
            <a:endParaRPr lang="en-US" b="1" dirty="0">
              <a:latin typeface="+mn-lt"/>
            </a:endParaRPr>
          </a:p>
        </p:txBody>
      </p:sp>
      <p:sp>
        <p:nvSpPr>
          <p:cNvPr id="3" name="Content Placeholder 2"/>
          <p:cNvSpPr>
            <a:spLocks noGrp="1"/>
          </p:cNvSpPr>
          <p:nvPr>
            <p:ph idx="1"/>
          </p:nvPr>
        </p:nvSpPr>
        <p:spPr>
          <a:xfrm>
            <a:off x="838200" y="1428750"/>
            <a:ext cx="10515600" cy="4748213"/>
          </a:xfrm>
        </p:spPr>
        <p:txBody>
          <a:bodyPr>
            <a:normAutofit fontScale="92500" lnSpcReduction="10000"/>
          </a:bodyPr>
          <a:lstStyle/>
          <a:p>
            <a:r>
              <a:rPr lang="en-US" dirty="0" smtClean="0"/>
              <a:t>Will be sending you all out a draft primer providing more information on each of these slides </a:t>
            </a:r>
          </a:p>
          <a:p>
            <a:r>
              <a:rPr lang="en-US" dirty="0" smtClean="0"/>
              <a:t>Sending out exercises to help apply this information to your circumstances </a:t>
            </a:r>
          </a:p>
          <a:p>
            <a:r>
              <a:rPr lang="en-US" dirty="0" smtClean="0"/>
              <a:t>Gathering input on barriers that you think are most likely to thwart your collaboration efforts and results </a:t>
            </a:r>
          </a:p>
          <a:p>
            <a:r>
              <a:rPr lang="en-US" dirty="0" smtClean="0"/>
              <a:t>Gathering input on the interventions you have tried to address these barriers </a:t>
            </a:r>
          </a:p>
          <a:p>
            <a:r>
              <a:rPr lang="en-US" dirty="0" smtClean="0"/>
              <a:t>Your experiences with those interventions </a:t>
            </a:r>
          </a:p>
          <a:p>
            <a:r>
              <a:rPr lang="en-US" dirty="0" smtClean="0"/>
              <a:t>Documenting the experience, expertise and lessons learned within this network </a:t>
            </a:r>
          </a:p>
          <a:p>
            <a:r>
              <a:rPr lang="en-US" dirty="0" smtClean="0"/>
              <a:t>Sharing it amongst the network and with others</a:t>
            </a:r>
            <a:endParaRPr lang="en-US" dirty="0"/>
          </a:p>
        </p:txBody>
      </p:sp>
    </p:spTree>
    <p:extLst>
      <p:ext uri="{BB962C8B-B14F-4D97-AF65-F5344CB8AC3E}">
        <p14:creationId xmlns:p14="http://schemas.microsoft.com/office/powerpoint/2010/main" val="331974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What supports</a:t>
            </a:r>
            <a:endParaRPr lang="en-US" b="1" dirty="0">
              <a:latin typeface="+mn-lt"/>
            </a:endParaRPr>
          </a:p>
        </p:txBody>
      </p:sp>
      <p:sp>
        <p:nvSpPr>
          <p:cNvPr id="3" name="Content Placeholder 2"/>
          <p:cNvSpPr>
            <a:spLocks noGrp="1"/>
          </p:cNvSpPr>
          <p:nvPr>
            <p:ph idx="1"/>
          </p:nvPr>
        </p:nvSpPr>
        <p:spPr/>
        <p:txBody>
          <a:bodyPr/>
          <a:lstStyle/>
          <a:p>
            <a:r>
              <a:rPr lang="en-US" dirty="0" smtClean="0"/>
              <a:t>Would help you?</a:t>
            </a:r>
          </a:p>
          <a:p>
            <a:r>
              <a:rPr lang="en-US" dirty="0" err="1" smtClean="0"/>
              <a:t>Secondments</a:t>
            </a:r>
            <a:r>
              <a:rPr lang="en-US" dirty="0" smtClean="0"/>
              <a:t> – how realistic are they? </a:t>
            </a:r>
          </a:p>
          <a:p>
            <a:r>
              <a:rPr lang="en-US" dirty="0" smtClean="0"/>
              <a:t>Maintaining collaboration – how important is that?</a:t>
            </a:r>
          </a:p>
          <a:p>
            <a:r>
              <a:rPr lang="en-US" dirty="0" smtClean="0"/>
              <a:t>How to deal with staff turnover (structures to put in place right from the start) </a:t>
            </a:r>
          </a:p>
          <a:p>
            <a:r>
              <a:rPr lang="en-US" dirty="0" smtClean="0"/>
              <a:t>What are the main things you wish you understood better about the art and science of collaboration? </a:t>
            </a:r>
          </a:p>
          <a:p>
            <a:r>
              <a:rPr lang="en-US" dirty="0" smtClean="0"/>
              <a:t>Where would you like to see us go with this? </a:t>
            </a:r>
          </a:p>
          <a:p>
            <a:endParaRPr lang="en-US" dirty="0"/>
          </a:p>
        </p:txBody>
      </p:sp>
    </p:spTree>
    <p:extLst>
      <p:ext uri="{BB962C8B-B14F-4D97-AF65-F5344CB8AC3E}">
        <p14:creationId xmlns:p14="http://schemas.microsoft.com/office/powerpoint/2010/main" val="2995653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Thank You….. </a:t>
            </a:r>
            <a:endParaRPr lang="en-US" b="1" dirty="0">
              <a:latin typeface="+mn-lt"/>
            </a:endParaRPr>
          </a:p>
        </p:txBody>
      </p:sp>
      <p:sp>
        <p:nvSpPr>
          <p:cNvPr id="3" name="Content Placeholder 2"/>
          <p:cNvSpPr>
            <a:spLocks noGrp="1"/>
          </p:cNvSpPr>
          <p:nvPr>
            <p:ph idx="1"/>
          </p:nvPr>
        </p:nvSpPr>
        <p:spPr/>
        <p:txBody>
          <a:bodyPr/>
          <a:lstStyle/>
          <a:p>
            <a:r>
              <a:rPr lang="en-US" dirty="0" smtClean="0"/>
              <a:t>For participating </a:t>
            </a:r>
          </a:p>
          <a:p>
            <a:r>
              <a:rPr lang="en-US" dirty="0" smtClean="0"/>
              <a:t>For providing your input </a:t>
            </a:r>
          </a:p>
          <a:p>
            <a:r>
              <a:rPr lang="en-US" dirty="0" smtClean="0"/>
              <a:t>For agreeing to let us follow up with you? </a:t>
            </a:r>
          </a:p>
          <a:p>
            <a:r>
              <a:rPr lang="en-US" dirty="0" smtClean="0"/>
              <a:t>Have a great day and weekend. </a:t>
            </a:r>
            <a:endParaRPr lang="en-US" dirty="0"/>
          </a:p>
        </p:txBody>
      </p:sp>
    </p:spTree>
    <p:extLst>
      <p:ext uri="{BB962C8B-B14F-4D97-AF65-F5344CB8AC3E}">
        <p14:creationId xmlns:p14="http://schemas.microsoft.com/office/powerpoint/2010/main" val="232347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12349709" cy="6915150"/>
          </a:xfrm>
          <a:prstGeom prst="rect">
            <a:avLst/>
          </a:prstGeom>
        </p:spPr>
      </p:pic>
    </p:spTree>
    <p:extLst>
      <p:ext uri="{BB962C8B-B14F-4D97-AF65-F5344CB8AC3E}">
        <p14:creationId xmlns:p14="http://schemas.microsoft.com/office/powerpoint/2010/main" val="166102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Insights into this Workshop </a:t>
            </a:r>
            <a:endParaRPr lang="en-US" b="1" dirty="0">
              <a:latin typeface="+mn-lt"/>
            </a:endParaRPr>
          </a:p>
        </p:txBody>
      </p:sp>
      <p:sp>
        <p:nvSpPr>
          <p:cNvPr id="3" name="Content Placeholder 2"/>
          <p:cNvSpPr>
            <a:spLocks noGrp="1"/>
          </p:cNvSpPr>
          <p:nvPr>
            <p:ph idx="1"/>
          </p:nvPr>
        </p:nvSpPr>
        <p:spPr>
          <a:xfrm>
            <a:off x="838200" y="1325564"/>
            <a:ext cx="8267700" cy="4851400"/>
          </a:xfrm>
        </p:spPr>
        <p:txBody>
          <a:bodyPr/>
          <a:lstStyle/>
          <a:p>
            <a:r>
              <a:rPr lang="en-US" dirty="0" smtClean="0"/>
              <a:t>Been undertaking research on how private sector and public sector have been advancing collaboration – </a:t>
            </a:r>
            <a:r>
              <a:rPr lang="en-US" dirty="0" err="1" smtClean="0"/>
              <a:t>whatworks</a:t>
            </a:r>
            <a:r>
              <a:rPr lang="en-US" dirty="0" smtClean="0"/>
              <a:t>, what doesn’t?</a:t>
            </a:r>
          </a:p>
          <a:p>
            <a:r>
              <a:rPr lang="en-US" dirty="0" smtClean="0"/>
              <a:t>Morton </a:t>
            </a:r>
            <a:r>
              <a:rPr lang="en-US" dirty="0"/>
              <a:t>Hansen, Collaboration: How Leaders Avoid the Traps, Build Common Ground and </a:t>
            </a:r>
            <a:r>
              <a:rPr lang="en-US" dirty="0" err="1"/>
              <a:t>Reep</a:t>
            </a:r>
            <a:r>
              <a:rPr lang="en-US" dirty="0"/>
              <a:t> Big Results </a:t>
            </a:r>
            <a:endParaRPr lang="en-US" dirty="0" smtClean="0"/>
          </a:p>
          <a:p>
            <a:r>
              <a:rPr lang="en-US" dirty="0" smtClean="0"/>
              <a:t>Taking our PD in this area and trying to share it</a:t>
            </a:r>
            <a:endParaRPr lang="en-US" dirty="0"/>
          </a:p>
          <a:p>
            <a:r>
              <a:rPr lang="en-US" dirty="0" smtClean="0"/>
              <a:t>There is a wealth of experience within this network </a:t>
            </a:r>
          </a:p>
          <a:p>
            <a:r>
              <a:rPr lang="en-US" dirty="0" smtClean="0"/>
              <a:t>Want to be able to capture the experiences and lessons learned within the network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900" y="1638299"/>
            <a:ext cx="2891284" cy="3459163"/>
          </a:xfrm>
          <a:prstGeom prst="rect">
            <a:avLst/>
          </a:prstGeom>
        </p:spPr>
      </p:pic>
    </p:spTree>
    <p:extLst>
      <p:ext uri="{BB962C8B-B14F-4D97-AF65-F5344CB8AC3E}">
        <p14:creationId xmlns:p14="http://schemas.microsoft.com/office/powerpoint/2010/main" val="13854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b="1" dirty="0" smtClean="0">
                <a:latin typeface="+mn-lt"/>
              </a:rPr>
              <a:t>Why Bother with Collaboration? </a:t>
            </a:r>
            <a:endParaRPr lang="en-US" b="1" dirty="0">
              <a:latin typeface="+mn-lt"/>
            </a:endParaRPr>
          </a:p>
        </p:txBody>
      </p:sp>
      <p:sp>
        <p:nvSpPr>
          <p:cNvPr id="3" name="Content Placeholder 2"/>
          <p:cNvSpPr>
            <a:spLocks noGrp="1"/>
          </p:cNvSpPr>
          <p:nvPr>
            <p:ph idx="1"/>
          </p:nvPr>
        </p:nvSpPr>
        <p:spPr>
          <a:xfrm>
            <a:off x="838199" y="1122218"/>
            <a:ext cx="10771909" cy="4599709"/>
          </a:xfrm>
        </p:spPr>
        <p:txBody>
          <a:bodyPr>
            <a:normAutofit fontScale="92500" lnSpcReduction="20000"/>
          </a:bodyPr>
          <a:lstStyle/>
          <a:p>
            <a:r>
              <a:rPr lang="en-US" dirty="0" smtClean="0"/>
              <a:t>In complex organizational activities, effective collaboration is often a necessary requirement for success</a:t>
            </a:r>
          </a:p>
          <a:p>
            <a:r>
              <a:rPr lang="en-US" dirty="0" smtClean="0"/>
              <a:t>However, collaboration is not the goal…The goal is to </a:t>
            </a:r>
            <a:r>
              <a:rPr lang="en-US" dirty="0"/>
              <a:t>achieve better </a:t>
            </a:r>
            <a:r>
              <a:rPr lang="en-US" dirty="0" smtClean="0"/>
              <a:t>results </a:t>
            </a:r>
            <a:endParaRPr lang="en-US" dirty="0"/>
          </a:p>
          <a:p>
            <a:r>
              <a:rPr lang="en-US" dirty="0"/>
              <a:t>Great project performance</a:t>
            </a:r>
          </a:p>
          <a:p>
            <a:r>
              <a:rPr lang="en-US" dirty="0"/>
              <a:t>Better decisions </a:t>
            </a:r>
          </a:p>
          <a:p>
            <a:r>
              <a:rPr lang="en-US" dirty="0"/>
              <a:t>Lower costs </a:t>
            </a:r>
          </a:p>
          <a:p>
            <a:r>
              <a:rPr lang="en-US" dirty="0"/>
              <a:t>Better outputs and outcomes </a:t>
            </a:r>
          </a:p>
          <a:p>
            <a:r>
              <a:rPr lang="en-US" dirty="0"/>
              <a:t>Solving problems people care </a:t>
            </a:r>
            <a:r>
              <a:rPr lang="en-US" dirty="0" smtClean="0"/>
              <a:t>about</a:t>
            </a:r>
          </a:p>
          <a:p>
            <a:r>
              <a:rPr lang="en-US" dirty="0" smtClean="0"/>
              <a:t>Collaboration </a:t>
            </a:r>
            <a:r>
              <a:rPr lang="en-US" dirty="0"/>
              <a:t>is a means to an </a:t>
            </a:r>
            <a:r>
              <a:rPr lang="en-US" dirty="0" smtClean="0"/>
              <a:t>end…..and </a:t>
            </a:r>
            <a:r>
              <a:rPr lang="en-US" dirty="0"/>
              <a:t>that end is great performance. </a:t>
            </a:r>
          </a:p>
          <a:p>
            <a:r>
              <a:rPr lang="en-US" dirty="0"/>
              <a:t>This means that often it may be </a:t>
            </a:r>
            <a:r>
              <a:rPr lang="en-US" dirty="0" smtClean="0"/>
              <a:t>better </a:t>
            </a:r>
            <a:r>
              <a:rPr lang="en-US" dirty="0"/>
              <a:t>not to collaborate because there is simply no compelling reason to do so. </a:t>
            </a:r>
            <a:endParaRPr lang="en-US" dirty="0" smtClean="0"/>
          </a:p>
          <a:p>
            <a:r>
              <a:rPr lang="en-US" dirty="0" smtClean="0"/>
              <a:t>To </a:t>
            </a:r>
            <a:r>
              <a:rPr lang="en-US" dirty="0"/>
              <a:t>be disciplined about collaboration is to know when not to collaborate. </a:t>
            </a:r>
          </a:p>
          <a:p>
            <a:endParaRPr lang="en-US" dirty="0"/>
          </a:p>
        </p:txBody>
      </p:sp>
    </p:spTree>
    <p:extLst>
      <p:ext uri="{BB962C8B-B14F-4D97-AF65-F5344CB8AC3E}">
        <p14:creationId xmlns:p14="http://schemas.microsoft.com/office/powerpoint/2010/main" val="334471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latin typeface="+mn-lt"/>
              </a:rPr>
              <a:t>Personal Collaboration Facilitating Factors </a:t>
            </a:r>
            <a:endParaRPr lang="en-US" b="1" dirty="0">
              <a:latin typeface="+mn-lt"/>
            </a:endParaRPr>
          </a:p>
        </p:txBody>
      </p:sp>
      <p:sp>
        <p:nvSpPr>
          <p:cNvPr id="3" name="Content Placeholder 2"/>
          <p:cNvSpPr>
            <a:spLocks noGrp="1"/>
          </p:cNvSpPr>
          <p:nvPr>
            <p:ph idx="1"/>
          </p:nvPr>
        </p:nvSpPr>
        <p:spPr>
          <a:xfrm>
            <a:off x="838200" y="1325564"/>
            <a:ext cx="10515600" cy="4851400"/>
          </a:xfrm>
        </p:spPr>
        <p:txBody>
          <a:bodyPr/>
          <a:lstStyle/>
          <a:p>
            <a:r>
              <a:rPr lang="en-US" dirty="0" smtClean="0"/>
              <a:t>Emotional Regulation </a:t>
            </a:r>
          </a:p>
          <a:p>
            <a:r>
              <a:rPr lang="en-US" dirty="0" smtClean="0"/>
              <a:t>Relationship Building </a:t>
            </a:r>
          </a:p>
          <a:p>
            <a:r>
              <a:rPr lang="en-US" dirty="0" smtClean="0"/>
              <a:t>Leadership </a:t>
            </a:r>
          </a:p>
          <a:p>
            <a:r>
              <a:rPr lang="en-US" dirty="0" smtClean="0"/>
              <a:t>Altruism </a:t>
            </a:r>
          </a:p>
          <a:p>
            <a:r>
              <a:rPr lang="en-US" dirty="0" smtClean="0"/>
              <a:t>Delineation</a:t>
            </a:r>
          </a:p>
          <a:p>
            <a:r>
              <a:rPr lang="en-US" dirty="0" smtClean="0"/>
              <a:t>Goal Setting </a:t>
            </a:r>
          </a:p>
          <a:p>
            <a:r>
              <a:rPr lang="en-US" dirty="0" smtClean="0"/>
              <a:t>Engagement </a:t>
            </a:r>
          </a:p>
          <a:p>
            <a:r>
              <a:rPr lang="en-US" dirty="0" smtClean="0"/>
              <a:t>Familiarity </a:t>
            </a:r>
          </a:p>
          <a:p>
            <a:endParaRPr lang="en-US" dirty="0"/>
          </a:p>
        </p:txBody>
      </p:sp>
    </p:spTree>
    <p:extLst>
      <p:ext uri="{BB962C8B-B14F-4D97-AF65-F5344CB8AC3E}">
        <p14:creationId xmlns:p14="http://schemas.microsoft.com/office/powerpoint/2010/main" val="48074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What we can Learn from the Private Sector </a:t>
            </a:r>
            <a:endParaRPr lang="en-US" b="1" dirty="0">
              <a:latin typeface="+mn-lt"/>
            </a:endParaRPr>
          </a:p>
        </p:txBody>
      </p:sp>
      <p:sp>
        <p:nvSpPr>
          <p:cNvPr id="3" name="Content Placeholder 2"/>
          <p:cNvSpPr>
            <a:spLocks noGrp="1"/>
          </p:cNvSpPr>
          <p:nvPr>
            <p:ph idx="1"/>
          </p:nvPr>
        </p:nvSpPr>
        <p:spPr>
          <a:xfrm>
            <a:off x="838200" y="1524000"/>
            <a:ext cx="10515600" cy="4652963"/>
          </a:xfrm>
        </p:spPr>
        <p:txBody>
          <a:bodyPr/>
          <a:lstStyle/>
          <a:p>
            <a:r>
              <a:rPr lang="en-US" dirty="0" smtClean="0"/>
              <a:t>Structured orientations towards networking from the onset and continuing it on an ongoing basis</a:t>
            </a:r>
          </a:p>
          <a:p>
            <a:r>
              <a:rPr lang="en-US" dirty="0" smtClean="0"/>
              <a:t>Mentorship structures </a:t>
            </a:r>
          </a:p>
          <a:p>
            <a:r>
              <a:rPr lang="en-US" dirty="0" smtClean="0"/>
              <a:t>Fostering a culture of openness and diversity of views </a:t>
            </a:r>
          </a:p>
          <a:p>
            <a:r>
              <a:rPr lang="en-US" dirty="0" smtClean="0"/>
              <a:t>Thinking differently is encouraged </a:t>
            </a:r>
          </a:p>
          <a:p>
            <a:r>
              <a:rPr lang="en-US" dirty="0" smtClean="0"/>
              <a:t>Judging and criticizing people for thinking differently isn't</a:t>
            </a:r>
          </a:p>
          <a:p>
            <a:r>
              <a:rPr lang="en-US" dirty="0" smtClean="0"/>
              <a:t>Competition within the organization should be discouraged </a:t>
            </a:r>
          </a:p>
          <a:p>
            <a:endParaRPr lang="en-US" dirty="0"/>
          </a:p>
        </p:txBody>
      </p:sp>
    </p:spTree>
    <p:extLst>
      <p:ext uri="{BB962C8B-B14F-4D97-AF65-F5344CB8AC3E}">
        <p14:creationId xmlns:p14="http://schemas.microsoft.com/office/powerpoint/2010/main" val="600551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4638</Words>
  <Application>Microsoft Office PowerPoint</Application>
  <PresentationFormat>Widescreen</PresentationFormat>
  <Paragraphs>351</Paragraphs>
  <Slides>47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The Art and Science of Collaboration   </vt:lpstr>
      <vt:lpstr>Thinking Behind The Art and Science of Collaboration </vt:lpstr>
      <vt:lpstr>What is Collaboration?  </vt:lpstr>
      <vt:lpstr>What the focus of this workshop will be </vt:lpstr>
      <vt:lpstr>PowerPoint Presentation</vt:lpstr>
      <vt:lpstr>Insights into this Workshop </vt:lpstr>
      <vt:lpstr>Why Bother with Collaboration? </vt:lpstr>
      <vt:lpstr>Personal Collaboration Facilitating Factors </vt:lpstr>
      <vt:lpstr>What we can Learn from the Private Sector </vt:lpstr>
      <vt:lpstr>Challenges of Collaboration </vt:lpstr>
      <vt:lpstr>The Down Side of Collaboration</vt:lpstr>
      <vt:lpstr>The Collaboration Solution </vt:lpstr>
      <vt:lpstr>Modern Management and Collaboration </vt:lpstr>
      <vt:lpstr>PowerPoint Presentation</vt:lpstr>
      <vt:lpstr>Inter-Departmental Collaboration Path </vt:lpstr>
      <vt:lpstr>Inter-Departmental Collaboration Path </vt:lpstr>
      <vt:lpstr>Collaboration Barrier # 1: The Not Invented Here Barrier </vt:lpstr>
      <vt:lpstr>PowerPoint Presentation</vt:lpstr>
      <vt:lpstr>Collaboration Barrier # 2: The Hoarding Barrier  </vt:lpstr>
      <vt:lpstr>PowerPoint Presentation</vt:lpstr>
      <vt:lpstr>PowerPoint Presentation</vt:lpstr>
      <vt:lpstr>Collaboration Barrier # 3: The Search Barrier </vt:lpstr>
      <vt:lpstr>PowerPoint Presentation</vt:lpstr>
      <vt:lpstr>Collaboration Barrier # 4: The Transfer Barrier </vt:lpstr>
      <vt:lpstr>From Barriers to Solutions </vt:lpstr>
      <vt:lpstr>Barrier Interventions</vt:lpstr>
      <vt:lpstr>The Power of a Unifying Goal </vt:lpstr>
      <vt:lpstr>The Power of a Unifying Goal </vt:lpstr>
      <vt:lpstr>Teamwork Values</vt:lpstr>
      <vt:lpstr>Collaboration Sins </vt:lpstr>
      <vt:lpstr>Lever # 2: Cultivate T–Shaped Management  </vt:lpstr>
      <vt:lpstr>PowerPoint Presentation</vt:lpstr>
      <vt:lpstr>Performance Structures that Hurt Collaboration </vt:lpstr>
      <vt:lpstr>Networking </vt:lpstr>
      <vt:lpstr>What Makes a Difference in Networking? </vt:lpstr>
      <vt:lpstr>Network rule: Use Bridges Not Familiar Faces  </vt:lpstr>
      <vt:lpstr>Network Rule: Swarm the Target: Do Not Go it Alone.  </vt:lpstr>
      <vt:lpstr>Summary: Nimble network = identify opportunities X capture value  </vt:lpstr>
      <vt:lpstr>PowerPoint Presentation</vt:lpstr>
      <vt:lpstr>Cultivating a Collaborative Leadership Style  </vt:lpstr>
      <vt:lpstr>Collaborative Leadership Behaviors/Styles </vt:lpstr>
      <vt:lpstr>Collaboration and Accountability </vt:lpstr>
      <vt:lpstr>Personal Barriers</vt:lpstr>
      <vt:lpstr>PowerPoint Presentation</vt:lpstr>
      <vt:lpstr>Where to go next </vt:lpstr>
      <vt:lpstr>What supports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and Science of Collaboration  Workshop</dc:title>
  <dc:creator>Gaby Kalapos</dc:creator>
  <cp:lastModifiedBy>Gaby Kalapos</cp:lastModifiedBy>
  <cp:revision>11</cp:revision>
  <dcterms:created xsi:type="dcterms:W3CDTF">2018-08-09T15:06:37Z</dcterms:created>
  <dcterms:modified xsi:type="dcterms:W3CDTF">2018-09-28T21:05:12Z</dcterms:modified>
</cp:coreProperties>
</file>