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handoutMasterIdLst>
    <p:handoutMasterId r:id="rId109"/>
  </p:handoutMasterIdLst>
  <p:sldIdLst>
    <p:sldId id="256" r:id="rId2"/>
    <p:sldId id="283" r:id="rId3"/>
    <p:sldId id="284" r:id="rId4"/>
    <p:sldId id="285" r:id="rId5"/>
    <p:sldId id="317" r:id="rId6"/>
    <p:sldId id="288" r:id="rId7"/>
    <p:sldId id="286" r:id="rId8"/>
    <p:sldId id="287" r:id="rId9"/>
    <p:sldId id="318" r:id="rId10"/>
    <p:sldId id="319" r:id="rId11"/>
    <p:sldId id="320" r:id="rId12"/>
    <p:sldId id="321" r:id="rId13"/>
    <p:sldId id="289" r:id="rId14"/>
    <p:sldId id="322" r:id="rId15"/>
    <p:sldId id="290" r:id="rId16"/>
    <p:sldId id="291" r:id="rId17"/>
    <p:sldId id="292" r:id="rId18"/>
    <p:sldId id="301" r:id="rId19"/>
    <p:sldId id="302" r:id="rId20"/>
    <p:sldId id="303" r:id="rId21"/>
    <p:sldId id="304" r:id="rId22"/>
    <p:sldId id="306" r:id="rId23"/>
    <p:sldId id="307" r:id="rId24"/>
    <p:sldId id="313" r:id="rId25"/>
    <p:sldId id="309" r:id="rId26"/>
    <p:sldId id="310" r:id="rId27"/>
    <p:sldId id="314" r:id="rId28"/>
    <p:sldId id="323" r:id="rId29"/>
    <p:sldId id="311" r:id="rId30"/>
    <p:sldId id="324" r:id="rId31"/>
    <p:sldId id="316" r:id="rId32"/>
    <p:sldId id="333" r:id="rId33"/>
    <p:sldId id="336" r:id="rId34"/>
    <p:sldId id="340" r:id="rId35"/>
    <p:sldId id="341" r:id="rId36"/>
    <p:sldId id="342" r:id="rId37"/>
    <p:sldId id="343" r:id="rId38"/>
    <p:sldId id="368"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6" r:id="rId62"/>
    <p:sldId id="367" r:id="rId63"/>
    <p:sldId id="397" r:id="rId64"/>
    <p:sldId id="398" r:id="rId65"/>
    <p:sldId id="399" r:id="rId66"/>
    <p:sldId id="400" r:id="rId67"/>
    <p:sldId id="401" r:id="rId68"/>
    <p:sldId id="402" r:id="rId69"/>
    <p:sldId id="334" r:id="rId70"/>
    <p:sldId id="325" r:id="rId71"/>
    <p:sldId id="326" r:id="rId72"/>
    <p:sldId id="327" r:id="rId73"/>
    <p:sldId id="328" r:id="rId74"/>
    <p:sldId id="329" r:id="rId75"/>
    <p:sldId id="330" r:id="rId76"/>
    <p:sldId id="331" r:id="rId77"/>
    <p:sldId id="332" r:id="rId78"/>
    <p:sldId id="335" r:id="rId79"/>
    <p:sldId id="369" r:id="rId80"/>
    <p:sldId id="370" r:id="rId81"/>
    <p:sldId id="371" r:id="rId82"/>
    <p:sldId id="373" r:id="rId83"/>
    <p:sldId id="372" r:id="rId84"/>
    <p:sldId id="374" r:id="rId85"/>
    <p:sldId id="375" r:id="rId86"/>
    <p:sldId id="376" r:id="rId87"/>
    <p:sldId id="377" r:id="rId88"/>
    <p:sldId id="378" r:id="rId89"/>
    <p:sldId id="379" r:id="rId90"/>
    <p:sldId id="380" r:id="rId91"/>
    <p:sldId id="381" r:id="rId92"/>
    <p:sldId id="383" r:id="rId93"/>
    <p:sldId id="384" r:id="rId94"/>
    <p:sldId id="385" r:id="rId95"/>
    <p:sldId id="386" r:id="rId96"/>
    <p:sldId id="387" r:id="rId97"/>
    <p:sldId id="388" r:id="rId98"/>
    <p:sldId id="389" r:id="rId99"/>
    <p:sldId id="382" r:id="rId100"/>
    <p:sldId id="390" r:id="rId101"/>
    <p:sldId id="396" r:id="rId102"/>
    <p:sldId id="391" r:id="rId103"/>
    <p:sldId id="392" r:id="rId104"/>
    <p:sldId id="393" r:id="rId105"/>
    <p:sldId id="394" r:id="rId106"/>
    <p:sldId id="395" r:id="rId10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70404" autoAdjust="0"/>
  </p:normalViewPr>
  <p:slideViewPr>
    <p:cSldViewPr snapToGrid="0">
      <p:cViewPr varScale="1">
        <p:scale>
          <a:sx n="47" d="100"/>
          <a:sy n="47" d="100"/>
        </p:scale>
        <p:origin x="1026" y="54"/>
      </p:cViewPr>
      <p:guideLst/>
    </p:cSldViewPr>
  </p:slideViewPr>
  <p:notesTextViewPr>
    <p:cViewPr>
      <p:scale>
        <a:sx n="1" d="1"/>
        <a:sy n="1" d="1"/>
      </p:scale>
      <p:origin x="0" y="0"/>
    </p:cViewPr>
  </p:notesTextViewPr>
  <p:notesViewPr>
    <p:cSldViewPr snapToGrid="0">
      <p:cViewPr varScale="1">
        <p:scale>
          <a:sx n="52" d="100"/>
          <a:sy n="52" d="100"/>
        </p:scale>
        <p:origin x="256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789BDBC-D03C-4EE6-AD8F-767D341F10A4}" type="datetimeFigureOut">
              <a:rPr lang="en-US" smtClean="0"/>
              <a:t>8/20/2018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2D2590A-FFC5-4C70-A1B9-B2CE857D15D0}" type="slidenum">
              <a:rPr lang="en-US" smtClean="0"/>
              <a:t>‹#›</a:t>
            </a:fld>
            <a:endParaRPr lang="en-US"/>
          </a:p>
        </p:txBody>
      </p:sp>
    </p:spTree>
    <p:extLst>
      <p:ext uri="{BB962C8B-B14F-4D97-AF65-F5344CB8AC3E}">
        <p14:creationId xmlns:p14="http://schemas.microsoft.com/office/powerpoint/2010/main" val="3482243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F1EC478-9D16-4351-924C-737FF9A34007}" type="datetimeFigureOut">
              <a:rPr lang="en-US" smtClean="0"/>
              <a:t>8/20/2018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9AF5C2D-9CF9-4D8C-AD24-57458E0628D3}" type="slidenum">
              <a:rPr lang="en-US" smtClean="0"/>
              <a:t>‹#›</a:t>
            </a:fld>
            <a:endParaRPr lang="en-US"/>
          </a:p>
        </p:txBody>
      </p:sp>
    </p:spTree>
    <p:extLst>
      <p:ext uri="{BB962C8B-B14F-4D97-AF65-F5344CB8AC3E}">
        <p14:creationId xmlns:p14="http://schemas.microsoft.com/office/powerpoint/2010/main" val="96208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nrcan.gc.ca/energy/products/categories/appliances/fridge/13999" TargetMode="External"/><Relationship Id="rId13" Type="http://schemas.openxmlformats.org/officeDocument/2006/relationships/hyperlink" Target="https://www.nrcan.gc.ca/energy/products/energuide/label/reading/13718" TargetMode="External"/><Relationship Id="rId3" Type="http://schemas.openxmlformats.org/officeDocument/2006/relationships/hyperlink" Target="https://www.nrcan.gc.ca/energy/products/categories/appliances/dryer/13696" TargetMode="External"/><Relationship Id="rId7" Type="http://schemas.openxmlformats.org/officeDocument/2006/relationships/hyperlink" Target="https://www.nrcan.gc.ca/energy/products/categories/appliances/cooking/13987" TargetMode="External"/><Relationship Id="rId12" Type="http://schemas.openxmlformats.org/officeDocument/2006/relationships/hyperlink" Target="https://www.nrcan.gc.ca/energy/products/energuide/label/reading/13694"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nrcan.gc.ca/energy/products/categories/appliances/freezer/13995" TargetMode="External"/><Relationship Id="rId11" Type="http://schemas.openxmlformats.org/officeDocument/2006/relationships/hyperlink" Target="https://www.nrcan.gc.ca/energy/products/energuide/label/reading/13666" TargetMode="External"/><Relationship Id="rId5" Type="http://schemas.openxmlformats.org/officeDocument/2006/relationships/hyperlink" Target="https://www.nrcan.gc.ca/energy/products/categories/appliances/dishwasher/13991" TargetMode="External"/><Relationship Id="rId10" Type="http://schemas.openxmlformats.org/officeDocument/2006/relationships/hyperlink" Target="https://www.nrcan.gc.ca/energy/products/energuide/label/reading/13652" TargetMode="External"/><Relationship Id="rId4" Type="http://schemas.openxmlformats.org/officeDocument/2006/relationships/hyperlink" Target="https://www.nrcan.gc.ca/energy/products/categories/appliances/clothes-washer/13984" TargetMode="External"/><Relationship Id="rId9" Type="http://schemas.openxmlformats.org/officeDocument/2006/relationships/hyperlink" Target="https://www.nrcan.gc.ca/energy/products/energuide/label/reading/13640" TargetMode="External"/><Relationship Id="rId14" Type="http://schemas.openxmlformats.org/officeDocument/2006/relationships/hyperlink" Target="https://www.nrcan.gc.ca/energy/products/energuide/label/reading/1372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Auction"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F5C2D-9CF9-4D8C-AD24-57458E0628D3}" type="slidenum">
              <a:rPr lang="en-US" smtClean="0"/>
              <a:t>1</a:t>
            </a:fld>
            <a:endParaRPr lang="en-US"/>
          </a:p>
        </p:txBody>
      </p:sp>
    </p:spTree>
    <p:extLst>
      <p:ext uri="{BB962C8B-B14F-4D97-AF65-F5344CB8AC3E}">
        <p14:creationId xmlns:p14="http://schemas.microsoft.com/office/powerpoint/2010/main" val="3930865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EnerGuide</a:t>
            </a:r>
            <a:r>
              <a:rPr lang="en-US" dirty="0" smtClean="0"/>
              <a:t> label is </a:t>
            </a:r>
            <a:r>
              <a:rPr lang="en-US" b="1" dirty="0" smtClean="0"/>
              <a:t>mandatory</a:t>
            </a:r>
            <a:r>
              <a:rPr lang="en-US" dirty="0" smtClean="0"/>
              <a:t> for:</a:t>
            </a:r>
          </a:p>
          <a:p>
            <a:r>
              <a:rPr lang="en-US" dirty="0" smtClean="0">
                <a:hlinkClick r:id="rId3"/>
              </a:rPr>
              <a:t>clothes dryers</a:t>
            </a:r>
            <a:endParaRPr lang="en-US" dirty="0" smtClean="0"/>
          </a:p>
          <a:p>
            <a:r>
              <a:rPr lang="en-US" dirty="0" smtClean="0">
                <a:hlinkClick r:id="rId4"/>
              </a:rPr>
              <a:t>clothes washers (including integrated washer-dryers)</a:t>
            </a:r>
            <a:endParaRPr lang="en-US" dirty="0" smtClean="0"/>
          </a:p>
          <a:p>
            <a:r>
              <a:rPr lang="en-US" dirty="0" smtClean="0">
                <a:hlinkClick r:id="rId5"/>
              </a:rPr>
              <a:t>dishwashers</a:t>
            </a:r>
            <a:endParaRPr lang="en-US" dirty="0" smtClean="0"/>
          </a:p>
          <a:p>
            <a:r>
              <a:rPr lang="en-US" dirty="0" smtClean="0">
                <a:hlinkClick r:id="rId6"/>
              </a:rPr>
              <a:t>freezers</a:t>
            </a:r>
            <a:endParaRPr lang="en-US" dirty="0" smtClean="0"/>
          </a:p>
          <a:p>
            <a:r>
              <a:rPr lang="en-US" dirty="0" smtClean="0">
                <a:hlinkClick r:id="rId7"/>
              </a:rPr>
              <a:t>electric ranges, cooktops and ovens</a:t>
            </a:r>
            <a:endParaRPr lang="en-US" dirty="0" smtClean="0"/>
          </a:p>
          <a:p>
            <a:r>
              <a:rPr lang="en-US" dirty="0" smtClean="0">
                <a:hlinkClick r:id="rId8"/>
              </a:rPr>
              <a:t>refrigerators, refrigerator-freezers and wine chillers</a:t>
            </a:r>
            <a:endParaRPr lang="en-US" dirty="0" smtClean="0"/>
          </a:p>
          <a:p>
            <a:r>
              <a:rPr lang="en-US" dirty="0" smtClean="0">
                <a:hlinkClick r:id="rId9"/>
              </a:rPr>
              <a:t>room air conditioners</a:t>
            </a:r>
            <a:endParaRPr lang="en-US" dirty="0" smtClean="0"/>
          </a:p>
          <a:p>
            <a:r>
              <a:rPr lang="en-US" dirty="0" smtClean="0"/>
              <a:t>The </a:t>
            </a:r>
            <a:r>
              <a:rPr lang="en-US" dirty="0" err="1" smtClean="0"/>
              <a:t>EnerGuide</a:t>
            </a:r>
            <a:r>
              <a:rPr lang="en-US" dirty="0" smtClean="0"/>
              <a:t> label is </a:t>
            </a:r>
            <a:r>
              <a:rPr lang="en-US" b="1" dirty="0" smtClean="0"/>
              <a:t>voluntary</a:t>
            </a:r>
            <a:r>
              <a:rPr lang="en-US" dirty="0" smtClean="0"/>
              <a:t> for:</a:t>
            </a:r>
          </a:p>
          <a:p>
            <a:r>
              <a:rPr lang="en-US" dirty="0" smtClean="0">
                <a:hlinkClick r:id="rId10"/>
              </a:rPr>
              <a:t>central air conditioners</a:t>
            </a:r>
            <a:endParaRPr lang="en-US" dirty="0" smtClean="0"/>
          </a:p>
          <a:p>
            <a:r>
              <a:rPr lang="en-US" dirty="0" smtClean="0">
                <a:hlinkClick r:id="rId11"/>
              </a:rPr>
              <a:t>furnaces</a:t>
            </a:r>
            <a:r>
              <a:rPr lang="en-US" dirty="0" smtClean="0"/>
              <a:t> (oil-, gas- or propane-fired)</a:t>
            </a:r>
          </a:p>
          <a:p>
            <a:r>
              <a:rPr lang="en-US" dirty="0" smtClean="0">
                <a:hlinkClick r:id="rId12"/>
              </a:rPr>
              <a:t>heat pumps—air source</a:t>
            </a:r>
            <a:endParaRPr lang="en-US" dirty="0" smtClean="0"/>
          </a:p>
          <a:p>
            <a:r>
              <a:rPr lang="en-US" dirty="0" smtClean="0">
                <a:hlinkClick r:id="rId13"/>
              </a:rPr>
              <a:t>gas fireplaces</a:t>
            </a:r>
            <a:endParaRPr lang="en-US" dirty="0" smtClean="0"/>
          </a:p>
          <a:p>
            <a:r>
              <a:rPr lang="en-US" dirty="0" smtClean="0">
                <a:hlinkClick r:id="rId14"/>
              </a:rPr>
              <a:t>water heaters</a:t>
            </a:r>
            <a:endParaRPr lang="en-US" dirty="0" smtClean="0"/>
          </a:p>
          <a:p>
            <a:endParaRPr lang="en-US" dirty="0" smtClean="0"/>
          </a:p>
          <a:p>
            <a:r>
              <a:rPr lang="en-US" dirty="0" smtClean="0"/>
              <a:t>Often products (such as appliances and room air conditioners), that are regulated and carry the </a:t>
            </a:r>
            <a:r>
              <a:rPr lang="en-US" dirty="0" err="1" smtClean="0"/>
              <a:t>EnerGuide</a:t>
            </a:r>
            <a:r>
              <a:rPr lang="en-US" dirty="0" smtClean="0"/>
              <a:t> label are also ENERGY STAR certified models. In these cases, the ENERGY STAR symbol will appear at the bottom of the </a:t>
            </a:r>
            <a:r>
              <a:rPr lang="en-US" dirty="0" err="1" smtClean="0"/>
              <a:t>EnerGuide</a:t>
            </a:r>
            <a:r>
              <a:rPr lang="en-US" dirty="0" smtClean="0"/>
              <a:t> label.</a:t>
            </a:r>
          </a:p>
          <a:p>
            <a:endParaRPr lang="en-US" dirty="0"/>
          </a:p>
        </p:txBody>
      </p:sp>
      <p:sp>
        <p:nvSpPr>
          <p:cNvPr id="4" name="Slide Number Placeholder 3"/>
          <p:cNvSpPr>
            <a:spLocks noGrp="1"/>
          </p:cNvSpPr>
          <p:nvPr>
            <p:ph type="sldNum" sz="quarter" idx="10"/>
          </p:nvPr>
        </p:nvSpPr>
        <p:spPr/>
        <p:txBody>
          <a:bodyPr/>
          <a:lstStyle/>
          <a:p>
            <a:fld id="{F9AF5C2D-9CF9-4D8C-AD24-57458E0628D3}" type="slidenum">
              <a:rPr lang="en-US" smtClean="0"/>
              <a:t>38</a:t>
            </a:fld>
            <a:endParaRPr lang="en-US"/>
          </a:p>
        </p:txBody>
      </p:sp>
    </p:spTree>
    <p:extLst>
      <p:ext uri="{BB962C8B-B14F-4D97-AF65-F5344CB8AC3E}">
        <p14:creationId xmlns:p14="http://schemas.microsoft.com/office/powerpoint/2010/main" val="2952988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F5C2D-9CF9-4D8C-AD24-57458E0628D3}" type="slidenum">
              <a:rPr lang="en-US" smtClean="0"/>
              <a:t>69</a:t>
            </a:fld>
            <a:endParaRPr lang="en-US"/>
          </a:p>
        </p:txBody>
      </p:sp>
    </p:spTree>
    <p:extLst>
      <p:ext uri="{BB962C8B-B14F-4D97-AF65-F5344CB8AC3E}">
        <p14:creationId xmlns:p14="http://schemas.microsoft.com/office/powerpoint/2010/main" val="3796945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reverse auction</a:t>
            </a:r>
            <a:r>
              <a:rPr lang="en-US" dirty="0" smtClean="0"/>
              <a:t> is a type of </a:t>
            </a:r>
            <a:r>
              <a:rPr lang="en-US" dirty="0" smtClean="0">
                <a:hlinkClick r:id="rId3" tooltip="Auction"/>
              </a:rPr>
              <a:t>auction</a:t>
            </a:r>
            <a:r>
              <a:rPr lang="en-US" dirty="0" smtClean="0"/>
              <a:t> in which the roles of buyer and seller are reversed. In an ordinary auction (also known as a 'forward auction'), buyers compete to obtain goods or services by offering increasingly higher prices. In a reverse auction, the sellers compete to obtain business from the buyer and prices will typically decrease as the sellers underbid each other.</a:t>
            </a:r>
            <a:endParaRPr lang="en-US" dirty="0"/>
          </a:p>
        </p:txBody>
      </p:sp>
      <p:sp>
        <p:nvSpPr>
          <p:cNvPr id="4" name="Slide Number Placeholder 3"/>
          <p:cNvSpPr>
            <a:spLocks noGrp="1"/>
          </p:cNvSpPr>
          <p:nvPr>
            <p:ph type="sldNum" sz="quarter" idx="10"/>
          </p:nvPr>
        </p:nvSpPr>
        <p:spPr/>
        <p:txBody>
          <a:bodyPr/>
          <a:lstStyle/>
          <a:p>
            <a:fld id="{F9AF5C2D-9CF9-4D8C-AD24-57458E0628D3}" type="slidenum">
              <a:rPr lang="en-US" smtClean="0"/>
              <a:t>74</a:t>
            </a:fld>
            <a:endParaRPr lang="en-US"/>
          </a:p>
        </p:txBody>
      </p:sp>
    </p:spTree>
    <p:extLst>
      <p:ext uri="{BB962C8B-B14F-4D97-AF65-F5344CB8AC3E}">
        <p14:creationId xmlns:p14="http://schemas.microsoft.com/office/powerpoint/2010/main" val="3279941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not need to be a whole new way of purchasing. Many municipalities and other organizations are already</a:t>
            </a:r>
          </a:p>
          <a:p>
            <a:r>
              <a:rPr lang="en-US" dirty="0" smtClean="0"/>
              <a:t>undertaking efforts to optimize the way in which they procure goods and services: implementing</a:t>
            </a:r>
            <a:r>
              <a:rPr lang="en-US" baseline="0" dirty="0" smtClean="0"/>
              <a:t> </a:t>
            </a:r>
            <a:r>
              <a:rPr lang="en-US" dirty="0" smtClean="0"/>
              <a:t>sustainable purchasing can piggyback on these</a:t>
            </a:r>
            <a:r>
              <a:rPr lang="en-US" baseline="0" dirty="0" smtClean="0"/>
              <a:t> </a:t>
            </a:r>
            <a:r>
              <a:rPr lang="en-US" dirty="0" smtClean="0"/>
              <a:t>changes, or alternatively, may catalyze many other</a:t>
            </a:r>
            <a:r>
              <a:rPr lang="en-US" baseline="0" dirty="0" smtClean="0"/>
              <a:t> </a:t>
            </a:r>
            <a:r>
              <a:rPr lang="en-US" dirty="0" smtClean="0"/>
              <a:t>positive changes that increase the efficiency of the buying process, and the strategic value that purchasing departments provide within their municipalities – both internally and in a public-facing way.</a:t>
            </a:r>
          </a:p>
          <a:p>
            <a:endParaRPr lang="en-US" dirty="0" smtClean="0"/>
          </a:p>
          <a:p>
            <a:r>
              <a:rPr lang="en-US" dirty="0" smtClean="0"/>
              <a:t>Strategic Supplier Relationships </a:t>
            </a:r>
          </a:p>
          <a:p>
            <a:r>
              <a:rPr lang="en-US" dirty="0" smtClean="0"/>
              <a:t>Eco-efficiency and Sustainability benefits </a:t>
            </a:r>
          </a:p>
          <a:p>
            <a:r>
              <a:rPr lang="en-US" dirty="0" smtClean="0"/>
              <a:t>Engaged Employees </a:t>
            </a:r>
          </a:p>
          <a:p>
            <a:r>
              <a:rPr lang="en-US" dirty="0" smtClean="0"/>
              <a:t>Brand</a:t>
            </a:r>
            <a:r>
              <a:rPr lang="en-US" baseline="0" dirty="0" smtClean="0"/>
              <a:t> enhancement </a:t>
            </a:r>
          </a:p>
          <a:p>
            <a:r>
              <a:rPr lang="en-US" baseline="0" dirty="0" smtClean="0"/>
              <a:t>Financial ROI</a:t>
            </a:r>
          </a:p>
          <a:p>
            <a:r>
              <a:rPr lang="en-US" baseline="0" dirty="0" smtClean="0"/>
              <a:t>Risk Reduction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9AF5C2D-9CF9-4D8C-AD24-57458E0628D3}" type="slidenum">
              <a:rPr lang="en-US" smtClean="0"/>
              <a:t>3</a:t>
            </a:fld>
            <a:endParaRPr lang="en-US"/>
          </a:p>
        </p:txBody>
      </p:sp>
    </p:spTree>
    <p:extLst>
      <p:ext uri="{BB962C8B-B14F-4D97-AF65-F5344CB8AC3E}">
        <p14:creationId xmlns:p14="http://schemas.microsoft.com/office/powerpoint/2010/main" val="240104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Strategic Supplier Relationships </a:t>
            </a:r>
          </a:p>
          <a:p>
            <a:r>
              <a:rPr lang="en-US" dirty="0" smtClean="0"/>
              <a:t>Eco-efficiency and Sustainability benefits </a:t>
            </a:r>
          </a:p>
          <a:p>
            <a:r>
              <a:rPr lang="en-US" dirty="0" smtClean="0"/>
              <a:t>Engaged Employees </a:t>
            </a:r>
          </a:p>
          <a:p>
            <a:r>
              <a:rPr lang="en-US" dirty="0" smtClean="0"/>
              <a:t>Brand</a:t>
            </a:r>
            <a:r>
              <a:rPr lang="en-US" baseline="0" dirty="0" smtClean="0"/>
              <a:t> enhancement </a:t>
            </a:r>
          </a:p>
          <a:p>
            <a:r>
              <a:rPr lang="en-US" baseline="0" dirty="0" smtClean="0"/>
              <a:t>Financial ROI</a:t>
            </a:r>
          </a:p>
          <a:p>
            <a:r>
              <a:rPr lang="en-US" baseline="0" dirty="0" smtClean="0"/>
              <a:t>Risk Reduction </a:t>
            </a:r>
          </a:p>
          <a:p>
            <a:endParaRPr lang="en-US" dirty="0"/>
          </a:p>
        </p:txBody>
      </p:sp>
      <p:sp>
        <p:nvSpPr>
          <p:cNvPr id="4" name="Slide Number Placeholder 3"/>
          <p:cNvSpPr>
            <a:spLocks noGrp="1"/>
          </p:cNvSpPr>
          <p:nvPr>
            <p:ph type="sldNum" sz="quarter" idx="10"/>
          </p:nvPr>
        </p:nvSpPr>
        <p:spPr/>
        <p:txBody>
          <a:bodyPr/>
          <a:lstStyle/>
          <a:p>
            <a:fld id="{F9AF5C2D-9CF9-4D8C-AD24-57458E0628D3}" type="slidenum">
              <a:rPr lang="en-US" smtClean="0"/>
              <a:t>4</a:t>
            </a:fld>
            <a:endParaRPr lang="en-US"/>
          </a:p>
        </p:txBody>
      </p:sp>
    </p:spTree>
    <p:extLst>
      <p:ext uri="{BB962C8B-B14F-4D97-AF65-F5344CB8AC3E}">
        <p14:creationId xmlns:p14="http://schemas.microsoft.com/office/powerpoint/2010/main" val="1350428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promote </a:t>
            </a:r>
            <a:r>
              <a:rPr lang="en-US" b="1" dirty="0" smtClean="0"/>
              <a:t>price and product selection competition</a:t>
            </a:r>
            <a:r>
              <a:rPr lang="en-US" dirty="0" smtClean="0"/>
              <a:t>, bid green items separately or allow line-item or multiple awards on contracts with green products. </a:t>
            </a:r>
          </a:p>
          <a:p>
            <a:endParaRPr lang="en-US" dirty="0"/>
          </a:p>
        </p:txBody>
      </p:sp>
      <p:sp>
        <p:nvSpPr>
          <p:cNvPr id="4" name="Slide Number Placeholder 3"/>
          <p:cNvSpPr>
            <a:spLocks noGrp="1"/>
          </p:cNvSpPr>
          <p:nvPr>
            <p:ph type="sldNum" sz="quarter" idx="10"/>
          </p:nvPr>
        </p:nvSpPr>
        <p:spPr/>
        <p:txBody>
          <a:bodyPr/>
          <a:lstStyle/>
          <a:p>
            <a:fld id="{F9AF5C2D-9CF9-4D8C-AD24-57458E0628D3}" type="slidenum">
              <a:rPr lang="en-US" smtClean="0"/>
              <a:t>14</a:t>
            </a:fld>
            <a:endParaRPr lang="en-US"/>
          </a:p>
        </p:txBody>
      </p:sp>
    </p:spTree>
    <p:extLst>
      <p:ext uri="{BB962C8B-B14F-4D97-AF65-F5344CB8AC3E}">
        <p14:creationId xmlns:p14="http://schemas.microsoft.com/office/powerpoint/2010/main" val="3333918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Green Purchasing Team representatives collectively have knowledge of the commodities and services that are used by their departments, they can identify and prioritize potential green opportunities better than individual purchasers can on their own. They can also help identify end-users, conduct outreach, and track green spending in their agencies.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9AF5C2D-9CF9-4D8C-AD24-57458E0628D3}" type="slidenum">
              <a:rPr lang="en-US" smtClean="0"/>
              <a:t>16</a:t>
            </a:fld>
            <a:endParaRPr lang="en-US"/>
          </a:p>
        </p:txBody>
      </p:sp>
    </p:spTree>
    <p:extLst>
      <p:ext uri="{BB962C8B-B14F-4D97-AF65-F5344CB8AC3E}">
        <p14:creationId xmlns:p14="http://schemas.microsoft.com/office/powerpoint/2010/main" val="2122842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when their upfront costs are more be sure to factor in total costs (life-cycle costs into cost analysis) </a:t>
            </a:r>
          </a:p>
          <a:p>
            <a:r>
              <a:rPr lang="en-US" dirty="0" smtClean="0"/>
              <a:t>Offer a price preference for green products – enables the green product to be considered competitive within a % of conventional product/service</a:t>
            </a:r>
          </a:p>
          <a:p>
            <a:r>
              <a:rPr lang="en-US" dirty="0" smtClean="0"/>
              <a:t>Set up a point system for green products </a:t>
            </a:r>
          </a:p>
          <a:p>
            <a:endParaRPr lang="en-US" dirty="0"/>
          </a:p>
        </p:txBody>
      </p:sp>
      <p:sp>
        <p:nvSpPr>
          <p:cNvPr id="4" name="Slide Number Placeholder 3"/>
          <p:cNvSpPr>
            <a:spLocks noGrp="1"/>
          </p:cNvSpPr>
          <p:nvPr>
            <p:ph type="sldNum" sz="quarter" idx="10"/>
          </p:nvPr>
        </p:nvSpPr>
        <p:spPr/>
        <p:txBody>
          <a:bodyPr/>
          <a:lstStyle/>
          <a:p>
            <a:fld id="{F9AF5C2D-9CF9-4D8C-AD24-57458E0628D3}" type="slidenum">
              <a:rPr lang="en-US" smtClean="0"/>
              <a:t>20</a:t>
            </a:fld>
            <a:endParaRPr lang="en-US"/>
          </a:p>
        </p:txBody>
      </p:sp>
    </p:spTree>
    <p:extLst>
      <p:ext uri="{BB962C8B-B14F-4D97-AF65-F5344CB8AC3E}">
        <p14:creationId xmlns:p14="http://schemas.microsoft.com/office/powerpoint/2010/main" val="246563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conventional vendor may carry some green products but not a wide variety, and the green products vendor may not carry conventional products at all. </a:t>
            </a:r>
            <a:r>
              <a:rPr lang="en-US" baseline="0" dirty="0" smtClean="0"/>
              <a:t> </a:t>
            </a:r>
            <a:r>
              <a:rPr lang="en-US" dirty="0" smtClean="0"/>
              <a:t>may be necessary to solicit bids for the green products separately from conventional products rather than requiring a single vendor to provide both. This can be accomplished by developing a separate bid solicitation for green products or by allowing bidders to make offers on individual line items or categories of products (e.g., a green products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Publicize your new green bid solicitation widely. The vendors with the widest selection of green products may be focused on consumer markets and may not be aware of your bid. One way to find distributors of green products is to contact the certifier you have chosen to distinguish your green products, who can then pass information along to vendors of certified 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Consider holding a pre-bid meeting, preferably early on in the contract development process. This will enable you to collect market availability and performance information from vendors in the region and give potential bidders time to become a State-approved vendor or set up an arrangement to </a:t>
            </a:r>
            <a:r>
              <a:rPr lang="en-US" i="1" dirty="0" smtClean="0"/>
              <a:t>Green Purchasing Opportunities and Best Practices (RPN, 2013) 13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AF5C2D-9CF9-4D8C-AD24-57458E0628D3}" type="slidenum">
              <a:rPr lang="en-US" smtClean="0"/>
              <a:t>21</a:t>
            </a:fld>
            <a:endParaRPr lang="en-US"/>
          </a:p>
        </p:txBody>
      </p:sp>
    </p:spTree>
    <p:extLst>
      <p:ext uri="{BB962C8B-B14F-4D97-AF65-F5344CB8AC3E}">
        <p14:creationId xmlns:p14="http://schemas.microsoft.com/office/powerpoint/2010/main" val="384946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F5C2D-9CF9-4D8C-AD24-57458E0628D3}" type="slidenum">
              <a:rPr lang="en-US" smtClean="0"/>
              <a:t>31</a:t>
            </a:fld>
            <a:endParaRPr lang="en-US"/>
          </a:p>
        </p:txBody>
      </p:sp>
    </p:spTree>
    <p:extLst>
      <p:ext uri="{BB962C8B-B14F-4D97-AF65-F5344CB8AC3E}">
        <p14:creationId xmlns:p14="http://schemas.microsoft.com/office/powerpoint/2010/main" val="1597586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AF5C2D-9CF9-4D8C-AD24-57458E0628D3}" type="slidenum">
              <a:rPr lang="en-US" smtClean="0"/>
              <a:t>33</a:t>
            </a:fld>
            <a:endParaRPr lang="en-US"/>
          </a:p>
        </p:txBody>
      </p:sp>
    </p:spTree>
    <p:extLst>
      <p:ext uri="{BB962C8B-B14F-4D97-AF65-F5344CB8AC3E}">
        <p14:creationId xmlns:p14="http://schemas.microsoft.com/office/powerpoint/2010/main" val="4128493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rotWithShape="1">
          <a:blip r:embed="rId2" cstate="print"/>
          <a:srcRect b="11179"/>
          <a:stretch/>
        </p:blipFill>
        <p:spPr bwMode="auto">
          <a:xfrm>
            <a:off x="0" y="3602038"/>
            <a:ext cx="12192000" cy="3255962"/>
          </a:xfrm>
          <a:prstGeom prst="rect">
            <a:avLst/>
          </a:prstGeom>
          <a:noFill/>
          <a:ln w="9525">
            <a:noFill/>
            <a:miter lim="800000"/>
            <a:headEnd/>
            <a:tailEnd/>
          </a:ln>
          <a:effec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E4C048-F170-4659-BAD6-C6D8EB5570B6}" type="datetimeFigureOut">
              <a:rPr lang="en-CA" smtClean="0"/>
              <a:t>2018-08-20</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B62F29B-B038-414C-8AA1-51D17BDB5EB1}" type="slidenum">
              <a:rPr lang="en-CA" smtClean="0"/>
              <a:t>‹#›</a:t>
            </a:fld>
            <a:endParaRPr lang="en-CA"/>
          </a:p>
        </p:txBody>
      </p:sp>
    </p:spTree>
    <p:extLst>
      <p:ext uri="{BB962C8B-B14F-4D97-AF65-F5344CB8AC3E}">
        <p14:creationId xmlns:p14="http://schemas.microsoft.com/office/powerpoint/2010/main" val="31260549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9817" y="365125"/>
            <a:ext cx="10073983" cy="1325563"/>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517818" y="599345"/>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6293027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srcRect t="17270" b="12684"/>
          <a:stretch/>
        </p:blipFill>
        <p:spPr>
          <a:xfrm>
            <a:off x="0" y="4572000"/>
            <a:ext cx="12193057" cy="2280356"/>
          </a:xfrm>
          <a:prstGeom prst="rect">
            <a:avLst/>
          </a:prstGeom>
          <a:effectLst>
            <a:softEdge rad="0"/>
          </a:effectLst>
        </p:spPr>
      </p:pic>
      <p:sp>
        <p:nvSpPr>
          <p:cNvPr id="2" name="Title Placeholder 1"/>
          <p:cNvSpPr>
            <a:spLocks noGrp="1"/>
          </p:cNvSpPr>
          <p:nvPr>
            <p:ph type="title"/>
          </p:nvPr>
        </p:nvSpPr>
        <p:spPr>
          <a:xfrm>
            <a:off x="1306286" y="318558"/>
            <a:ext cx="9706024"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96710" y="1775002"/>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90739893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blog.reeveconsulting.com/2018/02/28/now-available-state-of-sustainable-purchasing-in-canada-2017/" TargetMode="External"/><Relationship Id="rId3" Type="http://schemas.openxmlformats.org/officeDocument/2006/relationships/hyperlink" Target="http://cleanairpartnership.org/cac/wp-content/uploads/2018/06/naspo_rpn_general_green_purchasing_guide3.pdf" TargetMode="External"/><Relationship Id="rId7" Type="http://schemas.openxmlformats.org/officeDocument/2006/relationships/hyperlink" Target="http://mcspgroup.com/porta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responsiblepurchasing.org/index.php" TargetMode="External"/><Relationship Id="rId5" Type="http://schemas.openxmlformats.org/officeDocument/2006/relationships/hyperlink" Target="https://www.sustainablepurchasing.org/" TargetMode="External"/><Relationship Id="rId4" Type="http://schemas.openxmlformats.org/officeDocument/2006/relationships/hyperlink" Target="http://cleanairpartnership.org/cac/wp-content/uploads/2018/06/rpn_usdn_playbook_for_cities.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nrcan.gc.ca/energy/products/energystar/about/12529"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nrcan.gc.ca/energy/products/energystar/why-buy/13612"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greenelectronicscouncil.org/epeat/epeat-overvie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ndustries.ul.com/environment/certificationvalidation-marks/ecologo-product-certificatio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reenseal.org/AboutGreenSeal.asp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rohsguide.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piworld.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c2ccertified.org/get-certified/product-certification"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ca.fsc.org/en-c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sfiprogram.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chlorinefreeproducts.or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epa.gov/saferchoice/reports-and-publications-design-environment-and-safer-choice-program" TargetMode="External"/><Relationship Id="rId2" Type="http://schemas.openxmlformats.org/officeDocument/2006/relationships/hyperlink" Target="https://www.epa.gov/saferchoice/design-environment-programs-initiatives-and-projects"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bpiworld.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industries.ul.com/environment/certificationvalidation-marks/greenguard-certification-progra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epa.gov/watersens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hyperlink" Target="https://www.blauer-engel.de/en/home" TargetMode="External"/><Relationship Id="rId7" Type="http://schemas.openxmlformats.org/officeDocument/2006/relationships/image" Target="../media/image26.gif"/><Relationship Id="rId2" Type="http://schemas.openxmlformats.org/officeDocument/2006/relationships/hyperlink" Target="http://www.svanen.se/en/" TargetMode="Externa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hyperlink" Target="http://ec.europa.eu/environment/ecolabe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insofgreenwashing.com/games-tools/name-that-sin-game/index.html"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epa.gov/greenerproducts/electronic-product-environmental-assessment-tool-epeat"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0845" y="2620595"/>
            <a:ext cx="9617725" cy="2308324"/>
          </a:xfrm>
          <a:prstGeom prst="rect">
            <a:avLst/>
          </a:prstGeom>
          <a:noFill/>
        </p:spPr>
        <p:txBody>
          <a:bodyPr wrap="square" rtlCol="0">
            <a:spAutoFit/>
          </a:bodyPr>
          <a:lstStyle/>
          <a:p>
            <a:pPr algn="ctr"/>
            <a:endParaRPr lang="en-US" sz="1400" b="1" dirty="0" smtClean="0">
              <a:solidFill>
                <a:srgbClr val="002060"/>
              </a:solidFill>
            </a:endParaRPr>
          </a:p>
          <a:p>
            <a:pPr algn="ctr"/>
            <a:r>
              <a:rPr lang="en-US" sz="3600" b="1" dirty="0" smtClean="0">
                <a:solidFill>
                  <a:srgbClr val="002060"/>
                </a:solidFill>
              </a:rPr>
              <a:t>Green Procurement</a:t>
            </a:r>
          </a:p>
          <a:p>
            <a:pPr algn="ctr"/>
            <a:r>
              <a:rPr lang="en-US" sz="3600" b="1" dirty="0" smtClean="0">
                <a:solidFill>
                  <a:srgbClr val="002060"/>
                </a:solidFill>
              </a:rPr>
              <a:t>Opportunities and Best Practices  </a:t>
            </a:r>
          </a:p>
          <a:p>
            <a:pPr algn="ctr"/>
            <a:endParaRPr lang="en-US" sz="3600" b="1" dirty="0">
              <a:solidFill>
                <a:srgbClr val="002060"/>
              </a:solidFill>
            </a:endParaRPr>
          </a:p>
          <a:p>
            <a:endParaRPr lang="en-US" sz="2200" dirty="0"/>
          </a:p>
        </p:txBody>
      </p:sp>
    </p:spTree>
    <p:extLst>
      <p:ext uri="{BB962C8B-B14F-4D97-AF65-F5344CB8AC3E}">
        <p14:creationId xmlns:p14="http://schemas.microsoft.com/office/powerpoint/2010/main" val="1679484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7134"/>
            <a:ext cx="11419840" cy="1325563"/>
          </a:xfrm>
        </p:spPr>
        <p:txBody>
          <a:bodyPr/>
          <a:lstStyle/>
          <a:p>
            <a:r>
              <a:rPr lang="en-US" dirty="0" smtClean="0"/>
              <a:t>What Makes for a Good Program/Procedure</a:t>
            </a:r>
            <a:endParaRPr lang="en-US" dirty="0"/>
          </a:p>
        </p:txBody>
      </p:sp>
      <p:sp>
        <p:nvSpPr>
          <p:cNvPr id="3" name="Content Placeholder 2"/>
          <p:cNvSpPr>
            <a:spLocks noGrp="1"/>
          </p:cNvSpPr>
          <p:nvPr>
            <p:ph idx="1"/>
          </p:nvPr>
        </p:nvSpPr>
        <p:spPr>
          <a:xfrm>
            <a:off x="838200" y="1686560"/>
            <a:ext cx="10561320" cy="5011695"/>
          </a:xfrm>
        </p:spPr>
        <p:txBody>
          <a:bodyPr>
            <a:normAutofit fontScale="77500" lnSpcReduction="20000"/>
          </a:bodyPr>
          <a:lstStyle/>
          <a:p>
            <a:r>
              <a:rPr lang="en-US" dirty="0"/>
              <a:t>Dedicated staff time, including a central point-of-contact and technical support needed </a:t>
            </a:r>
            <a:r>
              <a:rPr lang="en-US" dirty="0" smtClean="0"/>
              <a:t>to identify </a:t>
            </a:r>
            <a:r>
              <a:rPr lang="en-US" dirty="0"/>
              <a:t>sustainable attributes of products and </a:t>
            </a:r>
            <a:r>
              <a:rPr lang="en-US" dirty="0" smtClean="0"/>
              <a:t>suppliers. </a:t>
            </a:r>
            <a:endParaRPr lang="en-US" dirty="0"/>
          </a:p>
          <a:p>
            <a:r>
              <a:rPr lang="en-US" dirty="0"/>
              <a:t>Periodic planning and prioritization to identify upcoming high-impact </a:t>
            </a:r>
            <a:r>
              <a:rPr lang="en-US" dirty="0" smtClean="0"/>
              <a:t>opportunities. </a:t>
            </a:r>
            <a:endParaRPr lang="en-US" dirty="0"/>
          </a:p>
          <a:p>
            <a:r>
              <a:rPr lang="en-US" dirty="0" smtClean="0"/>
              <a:t>Development </a:t>
            </a:r>
            <a:r>
              <a:rPr lang="en-US" dirty="0"/>
              <a:t>of Sustainable Procurement Procedures </a:t>
            </a:r>
            <a:r>
              <a:rPr lang="en-US" dirty="0" smtClean="0"/>
              <a:t>Manual: including model </a:t>
            </a:r>
            <a:r>
              <a:rPr lang="en-US" dirty="0"/>
              <a:t>specifications, vendor survey questions, </a:t>
            </a:r>
            <a:r>
              <a:rPr lang="en-US" dirty="0" smtClean="0"/>
              <a:t>contract </a:t>
            </a:r>
            <a:r>
              <a:rPr lang="en-US" dirty="0"/>
              <a:t>boilerplate language (related </a:t>
            </a:r>
            <a:r>
              <a:rPr lang="en-US" dirty="0" smtClean="0"/>
              <a:t>to applicable </a:t>
            </a:r>
            <a:r>
              <a:rPr lang="en-US" dirty="0"/>
              <a:t>policy language, approved eco-labels, chemical restrictions, product </a:t>
            </a:r>
            <a:r>
              <a:rPr lang="en-US" dirty="0" smtClean="0"/>
              <a:t>labeling, packaging </a:t>
            </a:r>
            <a:r>
              <a:rPr lang="en-US" dirty="0"/>
              <a:t>standards, product take-back and recycling requirements, “green” spend </a:t>
            </a:r>
            <a:r>
              <a:rPr lang="en-US" dirty="0" smtClean="0"/>
              <a:t>reporting, piggybacking</a:t>
            </a:r>
            <a:r>
              <a:rPr lang="en-US" dirty="0"/>
              <a:t>, etc</a:t>
            </a:r>
            <a:r>
              <a:rPr lang="en-US" dirty="0" smtClean="0"/>
              <a:t>.). </a:t>
            </a:r>
            <a:endParaRPr lang="en-US" dirty="0"/>
          </a:p>
          <a:p>
            <a:r>
              <a:rPr lang="en-US" dirty="0" smtClean="0"/>
              <a:t>A </a:t>
            </a:r>
            <a:r>
              <a:rPr lang="en-US" dirty="0"/>
              <a:t>team approach to undertaking sustainable procurement actions </a:t>
            </a:r>
            <a:r>
              <a:rPr lang="en-US" dirty="0" smtClean="0"/>
              <a:t>(internally and externally). </a:t>
            </a:r>
          </a:p>
          <a:p>
            <a:r>
              <a:rPr lang="en-US" dirty="0" smtClean="0"/>
              <a:t>Ideally including </a:t>
            </a:r>
            <a:r>
              <a:rPr lang="en-US" dirty="0"/>
              <a:t>sustainable procurement in </a:t>
            </a:r>
            <a:r>
              <a:rPr lang="en-US" dirty="0" smtClean="0"/>
              <a:t>applicable staff </a:t>
            </a:r>
            <a:r>
              <a:rPr lang="en-US" dirty="0"/>
              <a:t>performance </a:t>
            </a:r>
            <a:r>
              <a:rPr lang="en-US" dirty="0" smtClean="0"/>
              <a:t>reviews and </a:t>
            </a:r>
            <a:r>
              <a:rPr lang="en-US" dirty="0"/>
              <a:t>cover sustainable procurement in existing staff training and vendor outreach materials.</a:t>
            </a:r>
            <a:endParaRPr lang="en-US" dirty="0" smtClean="0"/>
          </a:p>
          <a:p>
            <a:r>
              <a:rPr lang="en-US" dirty="0" smtClean="0"/>
              <a:t>A </a:t>
            </a:r>
            <a:r>
              <a:rPr lang="en-US" dirty="0"/>
              <a:t>coordinated education and outreach program for staff and vendors </a:t>
            </a:r>
            <a:r>
              <a:rPr lang="en-US" dirty="0" smtClean="0"/>
              <a:t>(one-stop sustainable </a:t>
            </a:r>
            <a:r>
              <a:rPr lang="en-US" dirty="0"/>
              <a:t>procurement website that </a:t>
            </a:r>
            <a:r>
              <a:rPr lang="en-US" dirty="0" smtClean="0"/>
              <a:t>highlights sustainability policies, specifications</a:t>
            </a:r>
            <a:r>
              <a:rPr lang="en-US" dirty="0"/>
              <a:t>, contracts, success stories, training and promotional videos, progress reports, </a:t>
            </a:r>
            <a:r>
              <a:rPr lang="en-US" dirty="0" err="1" smtClean="0"/>
              <a:t>etc</a:t>
            </a:r>
            <a:r>
              <a:rPr lang="en-US" dirty="0" smtClean="0"/>
              <a:t>).</a:t>
            </a:r>
          </a:p>
          <a:p>
            <a:r>
              <a:rPr lang="en-US" dirty="0" smtClean="0"/>
              <a:t>Tracking </a:t>
            </a:r>
            <a:r>
              <a:rPr lang="en-US" dirty="0"/>
              <a:t>and reporting sustainable purchasing activities, accomplishments, and impacts.</a:t>
            </a:r>
          </a:p>
        </p:txBody>
      </p:sp>
    </p:spTree>
    <p:extLst>
      <p:ext uri="{BB962C8B-B14F-4D97-AF65-F5344CB8AC3E}">
        <p14:creationId xmlns:p14="http://schemas.microsoft.com/office/powerpoint/2010/main" val="20066281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1" y="365125"/>
            <a:ext cx="10866120" cy="1325563"/>
          </a:xfrm>
        </p:spPr>
        <p:txBody>
          <a:bodyPr/>
          <a:lstStyle/>
          <a:p>
            <a:r>
              <a:rPr lang="en-US" dirty="0" smtClean="0"/>
              <a:t>Green Cleaning </a:t>
            </a:r>
            <a:endParaRPr lang="en-US" dirty="0"/>
          </a:p>
        </p:txBody>
      </p:sp>
      <p:sp>
        <p:nvSpPr>
          <p:cNvPr id="3" name="Content Placeholder 2"/>
          <p:cNvSpPr>
            <a:spLocks noGrp="1"/>
          </p:cNvSpPr>
          <p:nvPr>
            <p:ph idx="1"/>
          </p:nvPr>
        </p:nvSpPr>
        <p:spPr>
          <a:xfrm>
            <a:off x="838200" y="1946881"/>
            <a:ext cx="10515600" cy="4351338"/>
          </a:xfrm>
        </p:spPr>
        <p:txBody>
          <a:bodyPr>
            <a:normAutofit lnSpcReduction="10000"/>
          </a:bodyPr>
          <a:lstStyle/>
          <a:p>
            <a:r>
              <a:rPr lang="en-US" b="1" dirty="0"/>
              <a:t>Santa Clara County, California </a:t>
            </a:r>
            <a:r>
              <a:rPr lang="en-US" dirty="0"/>
              <a:t>incorporated a </a:t>
            </a:r>
            <a:r>
              <a:rPr lang="en-US" i="1" dirty="0"/>
              <a:t>Green Cleaning Policy </a:t>
            </a:r>
            <a:r>
              <a:rPr lang="en-US" dirty="0"/>
              <a:t>into </a:t>
            </a:r>
            <a:r>
              <a:rPr lang="en-US" dirty="0" smtClean="0"/>
              <a:t>its </a:t>
            </a:r>
            <a:r>
              <a:rPr lang="en-US" i="1" dirty="0" smtClean="0"/>
              <a:t>Policies </a:t>
            </a:r>
            <a:r>
              <a:rPr lang="en-US" i="1" dirty="0"/>
              <a:t>of Sustainability</a:t>
            </a:r>
            <a:r>
              <a:rPr lang="en-US" dirty="0"/>
              <a:t>. It states: “All cleaning products used within County--‐owned or </a:t>
            </a:r>
            <a:r>
              <a:rPr lang="en-US" dirty="0" smtClean="0"/>
              <a:t>operated facilities </a:t>
            </a:r>
            <a:r>
              <a:rPr lang="en-US" dirty="0"/>
              <a:t>shall be certified by a nationally--‐recognized, third--‐party, certifying organization or </a:t>
            </a:r>
            <a:r>
              <a:rPr lang="en-US" dirty="0" smtClean="0"/>
              <a:t>the products </a:t>
            </a:r>
            <a:r>
              <a:rPr lang="en-US" dirty="0"/>
              <a:t>must be approved by the procuring department as equal to the green--‐certified </a:t>
            </a:r>
            <a:r>
              <a:rPr lang="en-US" dirty="0" smtClean="0"/>
              <a:t>products, unless </a:t>
            </a:r>
            <a:r>
              <a:rPr lang="en-US" dirty="0"/>
              <a:t>green products are unavailable, not cost--‐effective or not practicable</a:t>
            </a:r>
            <a:r>
              <a:rPr lang="en-US" dirty="0" smtClean="0"/>
              <a:t>.”</a:t>
            </a:r>
          </a:p>
          <a:p>
            <a:r>
              <a:rPr lang="en-US" dirty="0" smtClean="0"/>
              <a:t>Town of Aurora renegotiated the service contracts for all Town facilities committing cleaning contractors to use green products and practices. This service was offered in the running of the contract and did not cost anymore. The Town is planning to promote the use of green products to staff by putting stickers on mirrors. </a:t>
            </a:r>
            <a:endParaRPr lang="en-US" dirty="0"/>
          </a:p>
        </p:txBody>
      </p:sp>
    </p:spTree>
    <p:extLst>
      <p:ext uri="{BB962C8B-B14F-4D97-AF65-F5344CB8AC3E}">
        <p14:creationId xmlns:p14="http://schemas.microsoft.com/office/powerpoint/2010/main" val="350071145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365125"/>
            <a:ext cx="10845800" cy="1325563"/>
          </a:xfrm>
        </p:spPr>
        <p:txBody>
          <a:bodyPr/>
          <a:lstStyle/>
          <a:p>
            <a:r>
              <a:rPr lang="en-US" dirty="0" smtClean="0"/>
              <a:t>Green Cleaning </a:t>
            </a:r>
            <a:endParaRPr lang="en-US" dirty="0"/>
          </a:p>
        </p:txBody>
      </p:sp>
      <p:sp>
        <p:nvSpPr>
          <p:cNvPr id="3" name="Content Placeholder 2"/>
          <p:cNvSpPr>
            <a:spLocks noGrp="1"/>
          </p:cNvSpPr>
          <p:nvPr>
            <p:ph idx="1"/>
          </p:nvPr>
        </p:nvSpPr>
        <p:spPr>
          <a:xfrm>
            <a:off x="838200" y="2011050"/>
            <a:ext cx="10515600" cy="4351338"/>
          </a:xfrm>
        </p:spPr>
        <p:txBody>
          <a:bodyPr/>
          <a:lstStyle/>
          <a:p>
            <a:r>
              <a:rPr lang="en-US" dirty="0"/>
              <a:t>City of Brampton Cleaning products are required to be Green Seal certified, paper products are 100% recycled; hand and body soaps are </a:t>
            </a:r>
            <a:r>
              <a:rPr lang="en-US" dirty="0" err="1"/>
              <a:t>Ecologo</a:t>
            </a:r>
            <a:r>
              <a:rPr lang="en-US" dirty="0"/>
              <a:t> certified. IT has engaged a 3</a:t>
            </a:r>
            <a:r>
              <a:rPr lang="en-US" baseline="30000" dirty="0"/>
              <a:t>rd</a:t>
            </a:r>
            <a:r>
              <a:rPr lang="en-US" dirty="0"/>
              <a:t> party for environmentally responsible disposal of PCs and servers. All computers are Energy Star and every computer has a power down sticker on it. </a:t>
            </a:r>
            <a:endParaRPr lang="en-US" dirty="0" smtClean="0"/>
          </a:p>
          <a:p>
            <a:r>
              <a:rPr lang="en-US" dirty="0"/>
              <a:t>City of Mississauga requires recycled products under the </a:t>
            </a:r>
            <a:r>
              <a:rPr lang="en-US" dirty="0" err="1"/>
              <a:t>Ecologo</a:t>
            </a:r>
            <a:r>
              <a:rPr lang="en-US" dirty="0"/>
              <a:t> certification for all janitorial paper products at all facilities. </a:t>
            </a:r>
          </a:p>
          <a:p>
            <a:endParaRPr lang="en-US" dirty="0"/>
          </a:p>
          <a:p>
            <a:endParaRPr lang="en-US" dirty="0"/>
          </a:p>
        </p:txBody>
      </p:sp>
    </p:spTree>
    <p:extLst>
      <p:ext uri="{BB962C8B-B14F-4D97-AF65-F5344CB8AC3E}">
        <p14:creationId xmlns:p14="http://schemas.microsoft.com/office/powerpoint/2010/main" val="10852229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81" y="365125"/>
            <a:ext cx="10967720" cy="1325563"/>
          </a:xfrm>
        </p:spPr>
        <p:txBody>
          <a:bodyPr/>
          <a:lstStyle/>
          <a:p>
            <a:r>
              <a:rPr lang="en-US" dirty="0" smtClean="0"/>
              <a:t>Food </a:t>
            </a:r>
            <a:endParaRPr lang="en-US" dirty="0"/>
          </a:p>
        </p:txBody>
      </p:sp>
      <p:sp>
        <p:nvSpPr>
          <p:cNvPr id="3" name="Content Placeholder 2"/>
          <p:cNvSpPr>
            <a:spLocks noGrp="1"/>
          </p:cNvSpPr>
          <p:nvPr>
            <p:ph idx="1"/>
          </p:nvPr>
        </p:nvSpPr>
        <p:spPr>
          <a:xfrm>
            <a:off x="838200" y="1690688"/>
            <a:ext cx="10515600" cy="4735868"/>
          </a:xfrm>
        </p:spPr>
        <p:txBody>
          <a:bodyPr>
            <a:normAutofit lnSpcReduction="10000"/>
          </a:bodyPr>
          <a:lstStyle/>
          <a:p>
            <a:r>
              <a:rPr lang="en-US" dirty="0"/>
              <a:t>The </a:t>
            </a:r>
            <a:r>
              <a:rPr lang="en-US" b="1" dirty="0"/>
              <a:t>City of Edmonton, Alberta</a:t>
            </a:r>
            <a:r>
              <a:rPr lang="en-US" dirty="0"/>
              <a:t>’s Purchasing Department created out a </a:t>
            </a:r>
            <a:r>
              <a:rPr lang="en-US" i="1" dirty="0"/>
              <a:t>Sustainable </a:t>
            </a:r>
            <a:r>
              <a:rPr lang="en-US" i="1" dirty="0" smtClean="0"/>
              <a:t>Catering Guide</a:t>
            </a:r>
            <a:r>
              <a:rPr lang="en-US" dirty="0"/>
              <a:t>, to help administrative staff make more sustainable catering choices. To create the </a:t>
            </a:r>
            <a:r>
              <a:rPr lang="en-US" dirty="0" smtClean="0"/>
              <a:t>guide, Procurement </a:t>
            </a:r>
            <a:r>
              <a:rPr lang="en-US" dirty="0"/>
              <a:t>surveyed 80-90 catering companies on all manners of sustainability concerns, receiving </a:t>
            </a:r>
            <a:r>
              <a:rPr lang="en-US" dirty="0" smtClean="0"/>
              <a:t>55 responses</a:t>
            </a:r>
            <a:r>
              <a:rPr lang="en-US" dirty="0"/>
              <a:t>. The guide was created with green leaves for each category in which the companies had </a:t>
            </a:r>
            <a:r>
              <a:rPr lang="en-US" dirty="0" smtClean="0"/>
              <a:t>some sustainability </a:t>
            </a:r>
            <a:r>
              <a:rPr lang="en-US" dirty="0"/>
              <a:t>practices. It also included a checklist for after the company was chosen, to help staff </a:t>
            </a:r>
            <a:r>
              <a:rPr lang="en-US" dirty="0" smtClean="0"/>
              <a:t>to order </a:t>
            </a:r>
            <a:r>
              <a:rPr lang="en-US" dirty="0"/>
              <a:t>more sustainable options from the menu</a:t>
            </a:r>
            <a:r>
              <a:rPr lang="en-US" dirty="0" smtClean="0"/>
              <a:t>.</a:t>
            </a:r>
          </a:p>
          <a:p>
            <a:r>
              <a:rPr lang="en-US" dirty="0" smtClean="0"/>
              <a:t>Town of Oakville food services </a:t>
            </a:r>
            <a:r>
              <a:rPr lang="en-US" dirty="0"/>
              <a:t>cafeteria stopped selling bottled water, only uses compostable take away packaging and </a:t>
            </a:r>
            <a:r>
              <a:rPr lang="en-US" dirty="0" smtClean="0"/>
              <a:t>uses only fair </a:t>
            </a:r>
            <a:r>
              <a:rPr lang="en-US" dirty="0"/>
              <a:t>trade </a:t>
            </a:r>
            <a:r>
              <a:rPr lang="en-US" dirty="0" smtClean="0"/>
              <a:t>coffee. </a:t>
            </a:r>
          </a:p>
        </p:txBody>
      </p:sp>
    </p:spTree>
    <p:extLst>
      <p:ext uri="{BB962C8B-B14F-4D97-AF65-F5344CB8AC3E}">
        <p14:creationId xmlns:p14="http://schemas.microsoft.com/office/powerpoint/2010/main" val="1129489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1" y="365125"/>
            <a:ext cx="10866120" cy="1325563"/>
          </a:xfrm>
        </p:spPr>
        <p:txBody>
          <a:bodyPr/>
          <a:lstStyle/>
          <a:p>
            <a:r>
              <a:rPr lang="en-US" dirty="0" smtClean="0"/>
              <a:t>Life Cycle Costing </a:t>
            </a:r>
            <a:endParaRPr lang="en-US" dirty="0"/>
          </a:p>
        </p:txBody>
      </p:sp>
      <p:sp>
        <p:nvSpPr>
          <p:cNvPr id="3" name="Content Placeholder 2"/>
          <p:cNvSpPr>
            <a:spLocks noGrp="1"/>
          </p:cNvSpPr>
          <p:nvPr>
            <p:ph idx="1"/>
          </p:nvPr>
        </p:nvSpPr>
        <p:spPr>
          <a:xfrm>
            <a:off x="838200" y="1946882"/>
            <a:ext cx="10515600" cy="4351338"/>
          </a:xfrm>
        </p:spPr>
        <p:txBody>
          <a:bodyPr>
            <a:normAutofit/>
          </a:bodyPr>
          <a:lstStyle/>
          <a:p>
            <a:r>
              <a:rPr lang="en-US" dirty="0" smtClean="0"/>
              <a:t>Town of Caledon Energy Star referenced in all electronic RFPs. Life cycle costing is used for all cost calculations. </a:t>
            </a:r>
          </a:p>
          <a:p>
            <a:r>
              <a:rPr lang="en-US" dirty="0" smtClean="0"/>
              <a:t>The City of Hamilton has a life cycle costing requirement in all purchasing decisions. </a:t>
            </a:r>
          </a:p>
          <a:p>
            <a:r>
              <a:rPr lang="en-US" dirty="0"/>
              <a:t>Region of Peel has a Lifecycle Cost Policy and Calculator; requires Energy Star for all social housing. </a:t>
            </a:r>
            <a:endParaRPr lang="en-US" dirty="0" smtClean="0"/>
          </a:p>
          <a:p>
            <a:r>
              <a:rPr lang="en-US" dirty="0"/>
              <a:t>Town of </a:t>
            </a:r>
            <a:r>
              <a:rPr lang="en-US" dirty="0" err="1"/>
              <a:t>Newmarket</a:t>
            </a:r>
            <a:r>
              <a:rPr lang="en-US" dirty="0"/>
              <a:t> has a Green Fund in place used to cover potential additional costs for green products. </a:t>
            </a:r>
          </a:p>
          <a:p>
            <a:pPr marL="0" indent="0">
              <a:buNone/>
            </a:pPr>
            <a:endParaRPr lang="en-US" dirty="0"/>
          </a:p>
          <a:p>
            <a:endParaRPr lang="en-US" dirty="0" smtClean="0"/>
          </a:p>
        </p:txBody>
      </p:sp>
    </p:spTree>
    <p:extLst>
      <p:ext uri="{BB962C8B-B14F-4D97-AF65-F5344CB8AC3E}">
        <p14:creationId xmlns:p14="http://schemas.microsoft.com/office/powerpoint/2010/main" val="6886105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61" y="365125"/>
            <a:ext cx="10784840" cy="1325563"/>
          </a:xfrm>
        </p:spPr>
        <p:txBody>
          <a:bodyPr/>
          <a:lstStyle/>
          <a:p>
            <a:endParaRPr lang="en-US" dirty="0"/>
          </a:p>
        </p:txBody>
      </p:sp>
      <p:sp>
        <p:nvSpPr>
          <p:cNvPr id="3" name="Content Placeholder 2"/>
          <p:cNvSpPr>
            <a:spLocks noGrp="1"/>
          </p:cNvSpPr>
          <p:nvPr>
            <p:ph idx="1"/>
          </p:nvPr>
        </p:nvSpPr>
        <p:spPr>
          <a:xfrm>
            <a:off x="838200" y="1914797"/>
            <a:ext cx="10515600" cy="4351338"/>
          </a:xfrm>
        </p:spPr>
        <p:txBody>
          <a:bodyPr>
            <a:normAutofit/>
          </a:bodyPr>
          <a:lstStyle/>
          <a:p>
            <a:r>
              <a:rPr lang="en-US" dirty="0" smtClean="0"/>
              <a:t>Providing council reports digitally seems to be becoming the norm….</a:t>
            </a:r>
          </a:p>
          <a:p>
            <a:r>
              <a:rPr lang="en-US" dirty="0" smtClean="0"/>
              <a:t>Recycled paper policy in place in Markham (100% post consumer waste – with a minimum requirement of 85%). Outside printing needs to be FSC certified. All attributes are to be stated on printed materials. </a:t>
            </a:r>
          </a:p>
          <a:p>
            <a:r>
              <a:rPr lang="en-US" dirty="0" smtClean="0"/>
              <a:t>Town of Oakville has a green procurement policy, procedure, one stop web site, training, worked with supplier to augment green product profile, third party </a:t>
            </a:r>
            <a:r>
              <a:rPr lang="en-US" dirty="0" err="1" smtClean="0"/>
              <a:t>Ecologo</a:t>
            </a:r>
            <a:r>
              <a:rPr lang="en-US" dirty="0" smtClean="0"/>
              <a:t> certification the norm; all office furniture is donated for reuse. </a:t>
            </a:r>
            <a:endParaRPr lang="en-US" dirty="0"/>
          </a:p>
        </p:txBody>
      </p:sp>
    </p:spTree>
    <p:extLst>
      <p:ext uri="{BB962C8B-B14F-4D97-AF65-F5344CB8AC3E}">
        <p14:creationId xmlns:p14="http://schemas.microsoft.com/office/powerpoint/2010/main" val="14119667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10515600" cy="1325563"/>
          </a:xfrm>
        </p:spPr>
        <p:txBody>
          <a:bodyPr/>
          <a:lstStyle/>
          <a:p>
            <a:endParaRPr lang="en-US" dirty="0"/>
          </a:p>
        </p:txBody>
      </p:sp>
      <p:sp>
        <p:nvSpPr>
          <p:cNvPr id="3" name="Content Placeholder 2"/>
          <p:cNvSpPr>
            <a:spLocks noGrp="1"/>
          </p:cNvSpPr>
          <p:nvPr>
            <p:ph idx="1"/>
          </p:nvPr>
        </p:nvSpPr>
        <p:spPr>
          <a:xfrm>
            <a:off x="838200" y="1898755"/>
            <a:ext cx="10515600" cy="4351338"/>
          </a:xfrm>
        </p:spPr>
        <p:txBody>
          <a:bodyPr>
            <a:normAutofit/>
          </a:bodyPr>
          <a:lstStyle/>
          <a:p>
            <a:r>
              <a:rPr lang="en-US" dirty="0" smtClean="0"/>
              <a:t>City of Oshawa has a green cleaning strategy that requires Green Seal or equivalent certification. Scent free workplace. Energy Star certification required for computers. </a:t>
            </a:r>
          </a:p>
          <a:p>
            <a:r>
              <a:rPr lang="en-US" dirty="0" smtClean="0"/>
              <a:t>City of Pickering requires FSC 100% recycled content paper. </a:t>
            </a:r>
          </a:p>
          <a:p>
            <a:r>
              <a:rPr lang="en-US" dirty="0" smtClean="0"/>
              <a:t>Town of </a:t>
            </a:r>
            <a:r>
              <a:rPr lang="en-US" dirty="0" err="1" smtClean="0"/>
              <a:t>Whitby</a:t>
            </a:r>
            <a:r>
              <a:rPr lang="en-US" dirty="0" smtClean="0"/>
              <a:t> procures green cleaning products through Swish and have installed auto awake system on computers to allow for staff to power down while not limiting software upgrades and IT maintenance. Computers are all Energy Star compliant and meet EPEAT Gold rating. </a:t>
            </a:r>
          </a:p>
          <a:p>
            <a:endParaRPr lang="en-US" dirty="0"/>
          </a:p>
        </p:txBody>
      </p:sp>
    </p:spTree>
    <p:extLst>
      <p:ext uri="{BB962C8B-B14F-4D97-AF65-F5344CB8AC3E}">
        <p14:creationId xmlns:p14="http://schemas.microsoft.com/office/powerpoint/2010/main" val="286883232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1" y="365125"/>
            <a:ext cx="10703560" cy="1325563"/>
          </a:xfrm>
        </p:spPr>
        <p:txBody>
          <a:bodyPr/>
          <a:lstStyle/>
          <a:p>
            <a:endParaRPr lang="en-US" dirty="0"/>
          </a:p>
        </p:txBody>
      </p:sp>
      <p:sp>
        <p:nvSpPr>
          <p:cNvPr id="3" name="Content Placeholder 2"/>
          <p:cNvSpPr>
            <a:spLocks noGrp="1"/>
          </p:cNvSpPr>
          <p:nvPr>
            <p:ph idx="1"/>
          </p:nvPr>
        </p:nvSpPr>
        <p:spPr>
          <a:xfrm>
            <a:off x="838200" y="2027092"/>
            <a:ext cx="10515600" cy="4351338"/>
          </a:xfrm>
        </p:spPr>
        <p:txBody>
          <a:bodyPr/>
          <a:lstStyle/>
          <a:p>
            <a:r>
              <a:rPr lang="en-US" dirty="0" smtClean="0"/>
              <a:t>Whistler, BC requires 3</a:t>
            </a:r>
            <a:r>
              <a:rPr lang="en-US" baseline="30000" dirty="0" smtClean="0"/>
              <a:t>rd</a:t>
            </a:r>
            <a:r>
              <a:rPr lang="en-US" dirty="0" smtClean="0"/>
              <a:t> part certified eco labels and is a green product or service is not available the send a message to the supplier letting them know what they are looking for. Making advancements in the monitoring and reporting area. </a:t>
            </a:r>
          </a:p>
          <a:p>
            <a:r>
              <a:rPr lang="en-US" dirty="0" smtClean="0"/>
              <a:t>The City of Ottawa has undertaken a supplier Code of Conduct. </a:t>
            </a:r>
            <a:endParaRPr lang="en-US" dirty="0"/>
          </a:p>
        </p:txBody>
      </p:sp>
    </p:spTree>
    <p:extLst>
      <p:ext uri="{BB962C8B-B14F-4D97-AF65-F5344CB8AC3E}">
        <p14:creationId xmlns:p14="http://schemas.microsoft.com/office/powerpoint/2010/main" val="1081774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78" y="0"/>
            <a:ext cx="10749622" cy="1325563"/>
          </a:xfrm>
        </p:spPr>
        <p:txBody>
          <a:bodyPr/>
          <a:lstStyle/>
          <a:p>
            <a:r>
              <a:rPr lang="en-US" dirty="0" smtClean="0"/>
              <a:t>Possible Roles and Responsibilities </a:t>
            </a:r>
            <a:endParaRPr lang="en-US" dirty="0"/>
          </a:p>
        </p:txBody>
      </p:sp>
      <p:sp>
        <p:nvSpPr>
          <p:cNvPr id="3" name="Content Placeholder 2"/>
          <p:cNvSpPr>
            <a:spLocks noGrp="1"/>
          </p:cNvSpPr>
          <p:nvPr>
            <p:ph idx="1"/>
          </p:nvPr>
        </p:nvSpPr>
        <p:spPr>
          <a:xfrm>
            <a:off x="838200" y="1690688"/>
            <a:ext cx="10515600" cy="5167312"/>
          </a:xfrm>
        </p:spPr>
        <p:txBody>
          <a:bodyPr>
            <a:normAutofit fontScale="85000" lnSpcReduction="10000"/>
          </a:bodyPr>
          <a:lstStyle/>
          <a:p>
            <a:r>
              <a:rPr lang="en-US" dirty="0" smtClean="0"/>
              <a:t>Purchasing takes the lead in convening a product specific Sourcing Team (which includes high-volume contract users) for each targeted sustainable procurement actions, provides background on contract scope, timeline and procurement strategy (RFP or Invitation to Bid) and provides past bid solicitation documents including specifications, bid sheets, core list, historic usage data. </a:t>
            </a:r>
          </a:p>
          <a:p>
            <a:r>
              <a:rPr lang="en-US" dirty="0" smtClean="0"/>
              <a:t>Sustainability/Environment takes the lead in supporting Purchasing and the Sourcing Team (identifying applicable standards and credible 3</a:t>
            </a:r>
            <a:r>
              <a:rPr lang="en-US" baseline="30000" dirty="0" smtClean="0"/>
              <a:t>rd</a:t>
            </a:r>
            <a:r>
              <a:rPr lang="en-US" dirty="0" smtClean="0"/>
              <a:t> party certifications, specifications, vendor survey questions, possible contract language). During the evaluation process support purchasing with sustainability related questions. </a:t>
            </a:r>
          </a:p>
          <a:p>
            <a:r>
              <a:rPr lang="en-US" dirty="0" smtClean="0"/>
              <a:t>End-users should participate in Sourcing Teams; share experiences with products; approve sustainability specifications; possibly test sustainable options. </a:t>
            </a:r>
          </a:p>
          <a:p>
            <a:r>
              <a:rPr lang="en-US" dirty="0" smtClean="0"/>
              <a:t>Goal: sustainable procurement should be a cut and paste activity, where purchasing use pre-populated sustainable procurement templates that are developed for target product categories. </a:t>
            </a:r>
          </a:p>
          <a:p>
            <a:endParaRPr lang="en-US" dirty="0"/>
          </a:p>
        </p:txBody>
      </p:sp>
    </p:spTree>
    <p:extLst>
      <p:ext uri="{BB962C8B-B14F-4D97-AF65-F5344CB8AC3E}">
        <p14:creationId xmlns:p14="http://schemas.microsoft.com/office/powerpoint/2010/main" val="958355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073983" cy="1325563"/>
          </a:xfrm>
        </p:spPr>
        <p:txBody>
          <a:bodyPr/>
          <a:lstStyle/>
          <a:p>
            <a:r>
              <a:rPr lang="en-US" dirty="0" smtClean="0"/>
              <a:t>Setting GP Priorities </a:t>
            </a:r>
            <a:endParaRPr lang="en-US" dirty="0"/>
          </a:p>
        </p:txBody>
      </p:sp>
      <p:sp>
        <p:nvSpPr>
          <p:cNvPr id="3" name="Content Placeholder 2"/>
          <p:cNvSpPr>
            <a:spLocks noGrp="1"/>
          </p:cNvSpPr>
          <p:nvPr>
            <p:ph idx="1"/>
          </p:nvPr>
        </p:nvSpPr>
        <p:spPr>
          <a:xfrm>
            <a:off x="838200" y="1690687"/>
            <a:ext cx="10515600" cy="4576177"/>
          </a:xfrm>
        </p:spPr>
        <p:txBody>
          <a:bodyPr>
            <a:normAutofit/>
          </a:bodyPr>
          <a:lstStyle/>
          <a:p>
            <a:r>
              <a:rPr lang="en-US" dirty="0"/>
              <a:t>Do try and do it all at once; maximize impact and minimize implementation effort by identifying your municipalities prioritization process </a:t>
            </a:r>
            <a:r>
              <a:rPr lang="en-US" dirty="0" smtClean="0"/>
              <a:t>(possible priorities can be determined based on criteria (High-spend/High-impact/Easy to implement/Likely to yield multiple benefits/Innovative/etc..).</a:t>
            </a:r>
            <a:endParaRPr lang="en-US" dirty="0"/>
          </a:p>
          <a:p>
            <a:r>
              <a:rPr lang="en-US" dirty="0"/>
              <a:t>C</a:t>
            </a:r>
            <a:r>
              <a:rPr lang="en-US" dirty="0" smtClean="0"/>
              <a:t>hoose </a:t>
            </a:r>
            <a:r>
              <a:rPr lang="en-US" dirty="0"/>
              <a:t>a specific type of product (e.g., bottled water, cleaning products, food, or paper) or promotes a specific sustainability outcome (e.g., buy local, climate protection, sweatshop-free, or toxics reduction).</a:t>
            </a:r>
          </a:p>
          <a:p>
            <a:r>
              <a:rPr lang="en-US" dirty="0"/>
              <a:t>Use third-party labelling systems wherever </a:t>
            </a:r>
            <a:r>
              <a:rPr lang="en-US" dirty="0" smtClean="0"/>
              <a:t>possible. </a:t>
            </a:r>
            <a:endParaRPr lang="en-US" dirty="0"/>
          </a:p>
        </p:txBody>
      </p:sp>
    </p:spTree>
    <p:extLst>
      <p:ext uri="{BB962C8B-B14F-4D97-AF65-F5344CB8AC3E}">
        <p14:creationId xmlns:p14="http://schemas.microsoft.com/office/powerpoint/2010/main" val="531368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37" y="0"/>
            <a:ext cx="10073983" cy="1325563"/>
          </a:xfrm>
        </p:spPr>
        <p:txBody>
          <a:bodyPr/>
          <a:lstStyle/>
          <a:p>
            <a:r>
              <a:rPr lang="en-US" dirty="0" smtClean="0"/>
              <a:t>Recommended Possible Actions </a:t>
            </a:r>
            <a:endParaRPr lang="en-US" dirty="0"/>
          </a:p>
        </p:txBody>
      </p:sp>
      <p:sp>
        <p:nvSpPr>
          <p:cNvPr id="3" name="Content Placeholder 2"/>
          <p:cNvSpPr>
            <a:spLocks noGrp="1"/>
          </p:cNvSpPr>
          <p:nvPr>
            <p:ph idx="1"/>
          </p:nvPr>
        </p:nvSpPr>
        <p:spPr>
          <a:xfrm>
            <a:off x="838200" y="1498294"/>
            <a:ext cx="10515600" cy="4879408"/>
          </a:xfrm>
        </p:spPr>
        <p:txBody>
          <a:bodyPr>
            <a:normAutofit/>
          </a:bodyPr>
          <a:lstStyle/>
          <a:p>
            <a:r>
              <a:rPr lang="en-US" dirty="0" smtClean="0"/>
              <a:t>Look for opportunities to use existing contracts that have been developed by a neighboring municipality</a:t>
            </a:r>
            <a:r>
              <a:rPr lang="en-US" dirty="0"/>
              <a:t>	</a:t>
            </a:r>
            <a:endParaRPr lang="en-US" dirty="0" smtClean="0"/>
          </a:p>
          <a:p>
            <a:r>
              <a:rPr lang="en-US" dirty="0" smtClean="0"/>
              <a:t>Tailoring bid solicitation documents (including specifications and vendor survey sheets that have been developed by others)</a:t>
            </a:r>
          </a:p>
          <a:p>
            <a:r>
              <a:rPr lang="en-US" dirty="0" smtClean="0"/>
              <a:t>Survey the market – Request for Information or informally through online research and pre-bid meetings to assess availability, price and performance of green procurement suppliers</a:t>
            </a:r>
          </a:p>
          <a:p>
            <a:r>
              <a:rPr lang="en-US" dirty="0" smtClean="0"/>
              <a:t>Conducting a pilot test to identify the sustainable products </a:t>
            </a:r>
          </a:p>
          <a:p>
            <a:r>
              <a:rPr lang="en-US" dirty="0" smtClean="0"/>
              <a:t>Referencing third-party certifications </a:t>
            </a:r>
          </a:p>
          <a:p>
            <a:r>
              <a:rPr lang="en-US" dirty="0" smtClean="0"/>
              <a:t>Evaluating vendors through a sustainability questionnaire  </a:t>
            </a:r>
            <a:endParaRPr lang="en-US" dirty="0"/>
          </a:p>
          <a:p>
            <a:endParaRPr lang="en-US" dirty="0"/>
          </a:p>
        </p:txBody>
      </p:sp>
    </p:spTree>
    <p:extLst>
      <p:ext uri="{BB962C8B-B14F-4D97-AF65-F5344CB8AC3E}">
        <p14:creationId xmlns:p14="http://schemas.microsoft.com/office/powerpoint/2010/main" val="2336776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217" y="0"/>
            <a:ext cx="10073983" cy="1325563"/>
          </a:xfrm>
        </p:spPr>
        <p:txBody>
          <a:bodyPr/>
          <a:lstStyle/>
          <a:p>
            <a:r>
              <a:rPr lang="en-US" dirty="0" smtClean="0"/>
              <a:t>Recommended Possible Actions </a:t>
            </a:r>
            <a:endParaRPr lang="en-US" dirty="0"/>
          </a:p>
        </p:txBody>
      </p:sp>
      <p:sp>
        <p:nvSpPr>
          <p:cNvPr id="3" name="Content Placeholder 2"/>
          <p:cNvSpPr>
            <a:spLocks noGrp="1"/>
          </p:cNvSpPr>
          <p:nvPr>
            <p:ph idx="1"/>
          </p:nvPr>
        </p:nvSpPr>
        <p:spPr>
          <a:xfrm>
            <a:off x="838200" y="1399309"/>
            <a:ext cx="10515600" cy="4964538"/>
          </a:xfrm>
        </p:spPr>
        <p:txBody>
          <a:bodyPr>
            <a:normAutofit fontScale="92500" lnSpcReduction="10000"/>
          </a:bodyPr>
          <a:lstStyle/>
          <a:p>
            <a:r>
              <a:rPr lang="en-US" dirty="0"/>
              <a:t>Ensuring compliance with specifications during the bid evaluation process and awarding </a:t>
            </a:r>
            <a:r>
              <a:rPr lang="en-US" dirty="0" smtClean="0"/>
              <a:t>points to </a:t>
            </a:r>
            <a:r>
              <a:rPr lang="en-US" dirty="0"/>
              <a:t>bidders that offer additional sustainability </a:t>
            </a:r>
            <a:r>
              <a:rPr lang="en-US" dirty="0" smtClean="0"/>
              <a:t>services</a:t>
            </a:r>
          </a:p>
          <a:p>
            <a:r>
              <a:rPr lang="en-US" dirty="0"/>
              <a:t>Developing “all-green” contracts, which may secure lower prices on sustainable products </a:t>
            </a:r>
            <a:r>
              <a:rPr lang="en-US" dirty="0" smtClean="0"/>
              <a:t>and makes </a:t>
            </a:r>
            <a:r>
              <a:rPr lang="en-US" dirty="0"/>
              <a:t>education and tracking </a:t>
            </a:r>
            <a:r>
              <a:rPr lang="en-US" dirty="0" smtClean="0"/>
              <a:t>easier</a:t>
            </a:r>
          </a:p>
          <a:p>
            <a:r>
              <a:rPr lang="en-US" dirty="0"/>
              <a:t>Awarding the contract to multiple vendors of sustainable products to give contract users </a:t>
            </a:r>
            <a:r>
              <a:rPr lang="en-US" dirty="0" smtClean="0"/>
              <a:t>product choices </a:t>
            </a:r>
            <a:r>
              <a:rPr lang="en-US" dirty="0"/>
              <a:t>and to foster price competition over the life of the </a:t>
            </a:r>
            <a:r>
              <a:rPr lang="en-US" dirty="0" smtClean="0"/>
              <a:t>contract</a:t>
            </a:r>
          </a:p>
          <a:p>
            <a:r>
              <a:rPr lang="en-US" dirty="0"/>
              <a:t>Consider awarding some or all of the sustainable products separately to enable vendors that </a:t>
            </a:r>
            <a:r>
              <a:rPr lang="en-US" dirty="0" smtClean="0"/>
              <a:t>do not </a:t>
            </a:r>
            <a:r>
              <a:rPr lang="en-US" dirty="0"/>
              <a:t>offer conventional products to </a:t>
            </a:r>
            <a:r>
              <a:rPr lang="en-US" dirty="0" smtClean="0"/>
              <a:t>compete</a:t>
            </a:r>
          </a:p>
          <a:p>
            <a:r>
              <a:rPr lang="en-US" dirty="0"/>
              <a:t>Ensuring that all products offered on the contract meets the sustainability criteria in the </a:t>
            </a:r>
            <a:r>
              <a:rPr lang="en-US" dirty="0" smtClean="0"/>
              <a:t>bid solicitation document</a:t>
            </a:r>
          </a:p>
          <a:p>
            <a:r>
              <a:rPr lang="en-US" dirty="0"/>
              <a:t>Promoting the sustainable products on your new contract to end-users soon after the contract </a:t>
            </a:r>
            <a:r>
              <a:rPr lang="en-US" dirty="0" smtClean="0"/>
              <a:t>has been </a:t>
            </a:r>
            <a:r>
              <a:rPr lang="en-US" dirty="0"/>
              <a:t>awarded</a:t>
            </a:r>
          </a:p>
        </p:txBody>
      </p:sp>
    </p:spTree>
    <p:extLst>
      <p:ext uri="{BB962C8B-B14F-4D97-AF65-F5344CB8AC3E}">
        <p14:creationId xmlns:p14="http://schemas.microsoft.com/office/powerpoint/2010/main" val="2508525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20679" cy="1325563"/>
          </a:xfrm>
        </p:spPr>
        <p:txBody>
          <a:bodyPr>
            <a:normAutofit fontScale="90000"/>
          </a:bodyPr>
          <a:lstStyle/>
          <a:p>
            <a:r>
              <a:rPr lang="en-US" dirty="0" smtClean="0"/>
              <a:t>Green Procurement Prioritization –</a:t>
            </a:r>
            <a:br>
              <a:rPr lang="en-US" dirty="0" smtClean="0"/>
            </a:br>
            <a:r>
              <a:rPr lang="en-US" dirty="0" smtClean="0"/>
              <a:t>GP Opportunities </a:t>
            </a:r>
            <a:br>
              <a:rPr lang="en-US" dirty="0" smtClean="0"/>
            </a:br>
            <a:endParaRPr lang="en-US" dirty="0"/>
          </a:p>
        </p:txBody>
      </p:sp>
      <p:sp>
        <p:nvSpPr>
          <p:cNvPr id="3" name="Content Placeholder 2"/>
          <p:cNvSpPr>
            <a:spLocks noGrp="1"/>
          </p:cNvSpPr>
          <p:nvPr>
            <p:ph idx="1"/>
          </p:nvPr>
        </p:nvSpPr>
        <p:spPr>
          <a:xfrm>
            <a:off x="838200" y="1690688"/>
            <a:ext cx="5542280" cy="5167312"/>
          </a:xfrm>
        </p:spPr>
        <p:txBody>
          <a:bodyPr/>
          <a:lstStyle/>
          <a:p>
            <a:r>
              <a:rPr lang="en-US" dirty="0"/>
              <a:t>Where third-party labels are applicable</a:t>
            </a:r>
          </a:p>
          <a:p>
            <a:r>
              <a:rPr lang="en-US" dirty="0" smtClean="0"/>
              <a:t>Electricity, Fuel and Water savings </a:t>
            </a:r>
          </a:p>
          <a:p>
            <a:r>
              <a:rPr lang="en-US" dirty="0" smtClean="0"/>
              <a:t>Recycled Content </a:t>
            </a:r>
          </a:p>
          <a:p>
            <a:r>
              <a:rPr lang="en-US" dirty="0" smtClean="0"/>
              <a:t>Reduce Toxic chemicals (environment and worker exposure) </a:t>
            </a:r>
          </a:p>
          <a:p>
            <a:r>
              <a:rPr lang="en-US" dirty="0" smtClean="0"/>
              <a:t>If </a:t>
            </a:r>
            <a:r>
              <a:rPr lang="en-US" dirty="0"/>
              <a:t>a contract comes up for bid and greening it is likely to yield a significant environmental </a:t>
            </a:r>
            <a:r>
              <a:rPr lang="en-US" dirty="0" smtClean="0"/>
              <a:t>benefit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2605"/>
          <a:stretch/>
        </p:blipFill>
        <p:spPr>
          <a:xfrm>
            <a:off x="6460896" y="2092961"/>
            <a:ext cx="4654143" cy="3091462"/>
          </a:xfrm>
          <a:prstGeom prst="rect">
            <a:avLst/>
          </a:prstGeom>
        </p:spPr>
      </p:pic>
    </p:spTree>
    <p:extLst>
      <p:ext uri="{BB962C8B-B14F-4D97-AF65-F5344CB8AC3E}">
        <p14:creationId xmlns:p14="http://schemas.microsoft.com/office/powerpoint/2010/main" val="1818477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073983" cy="1325563"/>
          </a:xfrm>
        </p:spPr>
        <p:txBody>
          <a:bodyPr/>
          <a:lstStyle/>
          <a:p>
            <a:r>
              <a:rPr lang="en-US" dirty="0" smtClean="0"/>
              <a:t>Green Purchasing Team </a:t>
            </a:r>
            <a:endParaRPr lang="en-US" dirty="0"/>
          </a:p>
        </p:txBody>
      </p:sp>
      <p:sp>
        <p:nvSpPr>
          <p:cNvPr id="3" name="Content Placeholder 2"/>
          <p:cNvSpPr>
            <a:spLocks noGrp="1"/>
          </p:cNvSpPr>
          <p:nvPr>
            <p:ph idx="1"/>
          </p:nvPr>
        </p:nvSpPr>
        <p:spPr>
          <a:xfrm>
            <a:off x="838200" y="1690688"/>
            <a:ext cx="5196840" cy="4728577"/>
          </a:xfrm>
        </p:spPr>
        <p:txBody>
          <a:bodyPr>
            <a:normAutofit/>
          </a:bodyPr>
          <a:lstStyle/>
          <a:p>
            <a:r>
              <a:rPr lang="en-US" dirty="0"/>
              <a:t>Procurement </a:t>
            </a:r>
          </a:p>
          <a:p>
            <a:r>
              <a:rPr lang="en-US" dirty="0" smtClean="0"/>
              <a:t>Environment Office </a:t>
            </a:r>
          </a:p>
          <a:p>
            <a:r>
              <a:rPr lang="en-US" dirty="0" smtClean="0"/>
              <a:t>Facilities </a:t>
            </a:r>
          </a:p>
          <a:p>
            <a:r>
              <a:rPr lang="en-US" dirty="0" smtClean="0"/>
              <a:t>Public Works </a:t>
            </a:r>
          </a:p>
          <a:p>
            <a:r>
              <a:rPr lang="en-US" dirty="0" smtClean="0"/>
              <a:t>Fleets</a:t>
            </a:r>
          </a:p>
          <a:p>
            <a:r>
              <a:rPr lang="en-US" dirty="0" smtClean="0"/>
              <a:t>Other Department Reps </a:t>
            </a:r>
          </a:p>
          <a:p>
            <a:r>
              <a:rPr lang="en-US" dirty="0" smtClean="0"/>
              <a:t>Other Joint Purchasing Partners? </a:t>
            </a:r>
          </a:p>
          <a:p>
            <a:r>
              <a:rPr lang="en-US" dirty="0" smtClean="0"/>
              <a:t>(police, schools, other municipalities) </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760" y="1646688"/>
            <a:ext cx="3550920" cy="3479902"/>
          </a:xfrm>
          <a:prstGeom prst="rect">
            <a:avLst/>
          </a:prstGeom>
        </p:spPr>
      </p:pic>
    </p:spTree>
    <p:extLst>
      <p:ext uri="{BB962C8B-B14F-4D97-AF65-F5344CB8AC3E}">
        <p14:creationId xmlns:p14="http://schemas.microsoft.com/office/powerpoint/2010/main" val="1339700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37" y="0"/>
            <a:ext cx="10073983" cy="1325563"/>
          </a:xfrm>
        </p:spPr>
        <p:txBody>
          <a:bodyPr/>
          <a:lstStyle/>
          <a:p>
            <a:r>
              <a:rPr lang="en-US" dirty="0" smtClean="0"/>
              <a:t>Green Certification </a:t>
            </a:r>
            <a:endParaRPr lang="en-US" dirty="0"/>
          </a:p>
        </p:txBody>
      </p:sp>
      <p:sp>
        <p:nvSpPr>
          <p:cNvPr id="3" name="Content Placeholder 2"/>
          <p:cNvSpPr>
            <a:spLocks noGrp="1"/>
          </p:cNvSpPr>
          <p:nvPr>
            <p:ph idx="1"/>
          </p:nvPr>
        </p:nvSpPr>
        <p:spPr>
          <a:xfrm>
            <a:off x="838200" y="1575412"/>
            <a:ext cx="10515600" cy="4940835"/>
          </a:xfrm>
        </p:spPr>
        <p:txBody>
          <a:bodyPr>
            <a:normAutofit fontScale="92500" lnSpcReduction="10000"/>
          </a:bodyPr>
          <a:lstStyle/>
          <a:p>
            <a:r>
              <a:rPr lang="en-US" dirty="0" smtClean="0"/>
              <a:t>How the %^&amp;* am I supposed to know what is the “environmentally preferable choice”? </a:t>
            </a:r>
          </a:p>
          <a:p>
            <a:r>
              <a:rPr lang="en-US" dirty="0" smtClean="0"/>
              <a:t>That’s the label’s job…</a:t>
            </a:r>
          </a:p>
          <a:p>
            <a:r>
              <a:rPr lang="en-US" dirty="0" smtClean="0"/>
              <a:t>Don’t rely on claims from manufactures and suppliers </a:t>
            </a:r>
          </a:p>
          <a:p>
            <a:r>
              <a:rPr lang="en-US" dirty="0" smtClean="0"/>
              <a:t>Rely on claims from third-party certification bodies </a:t>
            </a:r>
          </a:p>
          <a:p>
            <a:r>
              <a:rPr lang="en-US" dirty="0" smtClean="0"/>
              <a:t>This will avoid greenwashing – the practice </a:t>
            </a:r>
            <a:r>
              <a:rPr lang="en-US" dirty="0"/>
              <a:t>of misleading consumers about the environmental or health benefits of a product or service. </a:t>
            </a:r>
            <a:endParaRPr lang="en-US" dirty="0" smtClean="0"/>
          </a:p>
          <a:p>
            <a:r>
              <a:rPr lang="en-US" dirty="0"/>
              <a:t>H</a:t>
            </a:r>
            <a:r>
              <a:rPr lang="en-US" dirty="0" smtClean="0"/>
              <a:t>ighlighting </a:t>
            </a:r>
            <a:r>
              <a:rPr lang="en-US" dirty="0"/>
              <a:t>a product’s single environmental benefit while ignoring other significant environmental hazards </a:t>
            </a:r>
            <a:endParaRPr lang="en-US" dirty="0" smtClean="0"/>
          </a:p>
          <a:p>
            <a:r>
              <a:rPr lang="en-US" dirty="0" smtClean="0"/>
              <a:t>If third party certification is not available require </a:t>
            </a:r>
            <a:r>
              <a:rPr lang="en-US" dirty="0"/>
              <a:t>vendors to verify all of their environmental and health claims. </a:t>
            </a:r>
            <a:endParaRPr lang="en-US" dirty="0" smtClean="0"/>
          </a:p>
          <a:p>
            <a:r>
              <a:rPr lang="en-US" dirty="0" smtClean="0"/>
              <a:t>Separate </a:t>
            </a:r>
            <a:r>
              <a:rPr lang="en-US" dirty="0" err="1" smtClean="0"/>
              <a:t>Powerpoint</a:t>
            </a:r>
            <a:r>
              <a:rPr lang="en-US" dirty="0" smtClean="0"/>
              <a:t> on Green Certification and Greenwashing</a:t>
            </a:r>
            <a:endParaRPr lang="en-US" dirty="0"/>
          </a:p>
        </p:txBody>
      </p:sp>
    </p:spTree>
    <p:extLst>
      <p:ext uri="{BB962C8B-B14F-4D97-AF65-F5344CB8AC3E}">
        <p14:creationId xmlns:p14="http://schemas.microsoft.com/office/powerpoint/2010/main" val="1677176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43205"/>
            <a:ext cx="10871200" cy="1325563"/>
          </a:xfrm>
        </p:spPr>
        <p:txBody>
          <a:bodyPr/>
          <a:lstStyle/>
          <a:p>
            <a:r>
              <a:rPr lang="en-US" dirty="0" smtClean="0"/>
              <a:t>Adding Green Products to Bid Solicitations </a:t>
            </a:r>
            <a:endParaRPr lang="en-US" dirty="0"/>
          </a:p>
        </p:txBody>
      </p:sp>
      <p:sp>
        <p:nvSpPr>
          <p:cNvPr id="3" name="Content Placeholder 2"/>
          <p:cNvSpPr>
            <a:spLocks noGrp="1"/>
          </p:cNvSpPr>
          <p:nvPr>
            <p:ph idx="1"/>
          </p:nvPr>
        </p:nvSpPr>
        <p:spPr>
          <a:xfrm>
            <a:off x="838200" y="2040218"/>
            <a:ext cx="6111240" cy="4351338"/>
          </a:xfrm>
        </p:spPr>
        <p:txBody>
          <a:bodyPr/>
          <a:lstStyle/>
          <a:p>
            <a:r>
              <a:rPr lang="en-US" dirty="0" smtClean="0"/>
              <a:t>Specifying a Single Certification or Rating </a:t>
            </a:r>
          </a:p>
          <a:p>
            <a:r>
              <a:rPr lang="en-US" dirty="0" smtClean="0"/>
              <a:t>Allowing for Different Certifications of the Same Attribute</a:t>
            </a:r>
          </a:p>
          <a:p>
            <a:r>
              <a:rPr lang="en-US" b="1" i="1" dirty="0"/>
              <a:t>Specifying More Than One Certification to Account for Different Attributes</a:t>
            </a:r>
            <a:r>
              <a:rPr lang="en-US" dirty="0" smtClean="0"/>
              <a:t> </a:t>
            </a:r>
          </a:p>
          <a:p>
            <a:r>
              <a:rPr lang="en-US" dirty="0" smtClean="0"/>
              <a:t>Requiring documentation for green claims not certified by 3</a:t>
            </a:r>
            <a:r>
              <a:rPr lang="en-US" baseline="30000" dirty="0" smtClean="0"/>
              <a:t>rd</a:t>
            </a:r>
            <a:r>
              <a:rPr lang="en-US" dirty="0" smtClean="0"/>
              <a:t> party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1" y="1426528"/>
            <a:ext cx="3733482" cy="3733482"/>
          </a:xfrm>
          <a:prstGeom prst="rect">
            <a:avLst/>
          </a:prstGeom>
        </p:spPr>
      </p:pic>
    </p:spTree>
    <p:extLst>
      <p:ext uri="{BB962C8B-B14F-4D97-AF65-F5344CB8AC3E}">
        <p14:creationId xmlns:p14="http://schemas.microsoft.com/office/powerpoint/2010/main" val="779942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63525"/>
            <a:ext cx="9895840" cy="1325563"/>
          </a:xfrm>
        </p:spPr>
        <p:txBody>
          <a:bodyPr/>
          <a:lstStyle/>
          <a:p>
            <a:r>
              <a:rPr lang="en-US" dirty="0" smtClean="0"/>
              <a:t>Considerations While Constructing a Bid</a:t>
            </a:r>
            <a:endParaRPr lang="en-US" dirty="0"/>
          </a:p>
        </p:txBody>
      </p:sp>
      <p:sp>
        <p:nvSpPr>
          <p:cNvPr id="3" name="Content Placeholder 2"/>
          <p:cNvSpPr>
            <a:spLocks noGrp="1"/>
          </p:cNvSpPr>
          <p:nvPr>
            <p:ph idx="1"/>
          </p:nvPr>
        </p:nvSpPr>
        <p:spPr>
          <a:xfrm>
            <a:off x="838200" y="2067927"/>
            <a:ext cx="5969000" cy="4351338"/>
          </a:xfrm>
        </p:spPr>
        <p:txBody>
          <a:bodyPr>
            <a:normAutofit/>
          </a:bodyPr>
          <a:lstStyle/>
          <a:p>
            <a:r>
              <a:rPr lang="en-US" dirty="0"/>
              <a:t>Should the Green Products be Mandatory</a:t>
            </a:r>
            <a:r>
              <a:rPr lang="en-US" dirty="0" smtClean="0"/>
              <a:t>?</a:t>
            </a:r>
          </a:p>
          <a:p>
            <a:r>
              <a:rPr lang="en-US" dirty="0"/>
              <a:t>Should the Green Products Be Bid Along With Conventional Product Alternatives</a:t>
            </a:r>
            <a:r>
              <a:rPr lang="en-US" dirty="0" smtClean="0"/>
              <a:t>?</a:t>
            </a:r>
          </a:p>
          <a:p>
            <a:r>
              <a:rPr lang="en-US" dirty="0"/>
              <a:t>How Can the Expected Volume of Green Products be Determined</a:t>
            </a:r>
            <a:r>
              <a:rPr lang="en-US" dirty="0" smtClean="0"/>
              <a:t>?</a:t>
            </a:r>
          </a:p>
          <a:p>
            <a:r>
              <a:rPr lang="en-US" dirty="0"/>
              <a:t>Can Green Specifications Be Added to Service Agreements</a:t>
            </a:r>
            <a:r>
              <a:rPr lang="en-US"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1860" y="2316480"/>
            <a:ext cx="3825240" cy="2550160"/>
          </a:xfrm>
          <a:prstGeom prst="rect">
            <a:avLst/>
          </a:prstGeom>
        </p:spPr>
      </p:pic>
    </p:spTree>
    <p:extLst>
      <p:ext uri="{BB962C8B-B14F-4D97-AF65-F5344CB8AC3E}">
        <p14:creationId xmlns:p14="http://schemas.microsoft.com/office/powerpoint/2010/main" val="2577127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434692" cy="1325563"/>
          </a:xfrm>
        </p:spPr>
        <p:txBody>
          <a:bodyPr>
            <a:normAutofit/>
          </a:bodyPr>
          <a:lstStyle/>
          <a:p>
            <a:r>
              <a:rPr lang="en-US" sz="3800" dirty="0" smtClean="0"/>
              <a:t>D # 1: Green Procurement </a:t>
            </a:r>
            <a:endParaRPr lang="en-US" sz="3800" dirty="0"/>
          </a:p>
        </p:txBody>
      </p:sp>
      <p:sp>
        <p:nvSpPr>
          <p:cNvPr id="3" name="Content Placeholder 2"/>
          <p:cNvSpPr>
            <a:spLocks noGrp="1"/>
          </p:cNvSpPr>
          <p:nvPr>
            <p:ph idx="1"/>
          </p:nvPr>
        </p:nvSpPr>
        <p:spPr>
          <a:xfrm>
            <a:off x="838200" y="1901673"/>
            <a:ext cx="10515600" cy="4351338"/>
          </a:xfrm>
        </p:spPr>
        <p:txBody>
          <a:bodyPr>
            <a:normAutofit lnSpcReduction="10000"/>
          </a:bodyPr>
          <a:lstStyle/>
          <a:p>
            <a:r>
              <a:rPr lang="en-US" dirty="0" smtClean="0"/>
              <a:t>Green Procurement was identified as a priority action area </a:t>
            </a:r>
            <a:r>
              <a:rPr lang="en-US" dirty="0" smtClean="0"/>
              <a:t>for municipalities in Clean Air Council and Partners for Climate Protection: </a:t>
            </a:r>
          </a:p>
          <a:p>
            <a:r>
              <a:rPr lang="en-US" b="1" i="1" dirty="0" smtClean="0"/>
              <a:t>Continuous </a:t>
            </a:r>
            <a:r>
              <a:rPr lang="en-US" b="1" i="1" dirty="0"/>
              <a:t>improvement related to implementation of corporate energy conservation, green procurement and green fleets plans. </a:t>
            </a:r>
            <a:endParaRPr lang="en-US" b="1" dirty="0" smtClean="0"/>
          </a:p>
          <a:p>
            <a:r>
              <a:rPr lang="en-US" dirty="0" smtClean="0"/>
              <a:t>4 webinars on updates on Green Procurement actions </a:t>
            </a:r>
          </a:p>
          <a:p>
            <a:r>
              <a:rPr lang="en-US" dirty="0" smtClean="0"/>
              <a:t>Update to 2012 Green Procurement Scan </a:t>
            </a:r>
          </a:p>
          <a:p>
            <a:r>
              <a:rPr lang="en-US" dirty="0" smtClean="0"/>
              <a:t>Identification of barriers and discussion on possible ways to address barriers </a:t>
            </a:r>
          </a:p>
          <a:p>
            <a:r>
              <a:rPr lang="en-US" dirty="0" smtClean="0"/>
              <a:t>Face to face workshop in late 2018 </a:t>
            </a:r>
            <a:r>
              <a:rPr lang="en-US" dirty="0"/>
              <a:t>- November 23rd, </a:t>
            </a:r>
            <a:r>
              <a:rPr lang="en-US" dirty="0" smtClean="0"/>
              <a:t>2018</a:t>
            </a:r>
            <a:endParaRPr lang="en-US" dirty="0"/>
          </a:p>
        </p:txBody>
      </p:sp>
    </p:spTree>
    <p:extLst>
      <p:ext uri="{BB962C8B-B14F-4D97-AF65-F5344CB8AC3E}">
        <p14:creationId xmlns:p14="http://schemas.microsoft.com/office/powerpoint/2010/main" val="53296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88039" cy="1325563"/>
          </a:xfrm>
        </p:spPr>
        <p:txBody>
          <a:bodyPr>
            <a:normAutofit fontScale="90000"/>
          </a:bodyPr>
          <a:lstStyle/>
          <a:p>
            <a:r>
              <a:rPr lang="en-US" i="1" dirty="0"/>
              <a:t>What Steps Can be Taken to Try to Lower the Cost of Green Products?</a:t>
            </a:r>
            <a:br>
              <a:rPr lang="en-US" i="1" dirty="0"/>
            </a:br>
            <a:endParaRPr lang="en-US" dirty="0"/>
          </a:p>
        </p:txBody>
      </p:sp>
      <p:sp>
        <p:nvSpPr>
          <p:cNvPr id="3" name="Content Placeholder 2"/>
          <p:cNvSpPr>
            <a:spLocks noGrp="1"/>
          </p:cNvSpPr>
          <p:nvPr>
            <p:ph idx="1"/>
          </p:nvPr>
        </p:nvSpPr>
        <p:spPr>
          <a:xfrm>
            <a:off x="838200" y="1849120"/>
            <a:ext cx="10515600" cy="4500872"/>
          </a:xfrm>
        </p:spPr>
        <p:txBody>
          <a:bodyPr>
            <a:normAutofit lnSpcReduction="10000"/>
          </a:bodyPr>
          <a:lstStyle/>
          <a:p>
            <a:r>
              <a:rPr lang="en-US" dirty="0"/>
              <a:t>Remember not all green products cost more </a:t>
            </a:r>
          </a:p>
          <a:p>
            <a:r>
              <a:rPr lang="en-US" dirty="0" smtClean="0"/>
              <a:t>Contract </a:t>
            </a:r>
            <a:r>
              <a:rPr lang="en-US" dirty="0"/>
              <a:t>for green products only, to secure higher price breaks.</a:t>
            </a:r>
          </a:p>
          <a:p>
            <a:r>
              <a:rPr lang="en-US" dirty="0"/>
              <a:t>Promote the use of green products offered on municipal contracts.</a:t>
            </a:r>
          </a:p>
          <a:p>
            <a:r>
              <a:rPr lang="en-US" dirty="0"/>
              <a:t>Construct a green core or market basket list</a:t>
            </a:r>
            <a:r>
              <a:rPr lang="en-US" dirty="0" smtClean="0"/>
              <a:t>.</a:t>
            </a:r>
          </a:p>
          <a:p>
            <a:r>
              <a:rPr lang="en-US" b="1" i="1" dirty="0"/>
              <a:t>What Can </a:t>
            </a:r>
            <a:r>
              <a:rPr lang="en-US" b="1" i="1" dirty="0" smtClean="0"/>
              <a:t>You Do </a:t>
            </a:r>
            <a:r>
              <a:rPr lang="en-US" b="1" i="1" dirty="0"/>
              <a:t>When a Green Product Still Has a Higher Upfront Cost After Market Basket Discounts? </a:t>
            </a:r>
            <a:endParaRPr lang="en-US" b="1" i="1" dirty="0" smtClean="0"/>
          </a:p>
          <a:p>
            <a:r>
              <a:rPr lang="en-US" dirty="0"/>
              <a:t>Consider whether green products represent the lowest “Total Cost of Ownership” based on a life-cycle cost analysis. </a:t>
            </a:r>
            <a:endParaRPr lang="en-US" dirty="0" smtClean="0"/>
          </a:p>
          <a:p>
            <a:r>
              <a:rPr lang="en-US" dirty="0"/>
              <a:t>Offer a price preference for green products. </a:t>
            </a:r>
            <a:endParaRPr lang="en-US" dirty="0" smtClean="0"/>
          </a:p>
          <a:p>
            <a:r>
              <a:rPr lang="en-US" dirty="0"/>
              <a:t>Set up a point system that rewards green products and services. </a:t>
            </a:r>
          </a:p>
        </p:txBody>
      </p:sp>
    </p:spTree>
    <p:extLst>
      <p:ext uri="{BB962C8B-B14F-4D97-AF65-F5344CB8AC3E}">
        <p14:creationId xmlns:p14="http://schemas.microsoft.com/office/powerpoint/2010/main" val="488489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365125"/>
            <a:ext cx="10302239" cy="1325563"/>
          </a:xfrm>
        </p:spPr>
        <p:txBody>
          <a:bodyPr/>
          <a:lstStyle/>
          <a:p>
            <a:r>
              <a:rPr lang="en-US" i="1" dirty="0"/>
              <a:t>How Can the Best Selection of Green Options Be Encouraged? </a:t>
            </a:r>
            <a:endParaRPr lang="en-US" dirty="0"/>
          </a:p>
        </p:txBody>
      </p:sp>
      <p:sp>
        <p:nvSpPr>
          <p:cNvPr id="3" name="Content Placeholder 2"/>
          <p:cNvSpPr>
            <a:spLocks noGrp="1"/>
          </p:cNvSpPr>
          <p:nvPr>
            <p:ph idx="1"/>
          </p:nvPr>
        </p:nvSpPr>
        <p:spPr>
          <a:xfrm>
            <a:off x="838200" y="1991360"/>
            <a:ext cx="10515600" cy="5019040"/>
          </a:xfrm>
        </p:spPr>
        <p:txBody>
          <a:bodyPr>
            <a:normAutofit/>
          </a:bodyPr>
          <a:lstStyle/>
          <a:p>
            <a:r>
              <a:rPr lang="en-US" dirty="0"/>
              <a:t>C</a:t>
            </a:r>
            <a:r>
              <a:rPr lang="en-US" dirty="0" smtClean="0"/>
              <a:t>onventional vendors </a:t>
            </a:r>
            <a:r>
              <a:rPr lang="en-US" dirty="0"/>
              <a:t>may carry </a:t>
            </a:r>
            <a:r>
              <a:rPr lang="en-US" dirty="0" smtClean="0"/>
              <a:t>only a few </a:t>
            </a:r>
            <a:r>
              <a:rPr lang="en-US" dirty="0"/>
              <a:t>green products </a:t>
            </a:r>
            <a:r>
              <a:rPr lang="en-US" dirty="0" smtClean="0"/>
              <a:t>or the </a:t>
            </a:r>
            <a:r>
              <a:rPr lang="en-US" dirty="0"/>
              <a:t>green products vendor may not carry conventional products at all.  </a:t>
            </a:r>
            <a:r>
              <a:rPr lang="en-US" dirty="0" smtClean="0"/>
              <a:t>May </a:t>
            </a:r>
            <a:r>
              <a:rPr lang="en-US" dirty="0"/>
              <a:t>be necessary to solicit bids for the green products separately from conventional products </a:t>
            </a:r>
            <a:endParaRPr lang="en-US" dirty="0" smtClean="0"/>
          </a:p>
          <a:p>
            <a:r>
              <a:rPr lang="en-US" dirty="0" smtClean="0"/>
              <a:t>Publicize </a:t>
            </a:r>
            <a:r>
              <a:rPr lang="en-US" dirty="0"/>
              <a:t>your new green bid solicitation </a:t>
            </a:r>
            <a:r>
              <a:rPr lang="en-US" dirty="0" smtClean="0"/>
              <a:t>widely</a:t>
            </a:r>
          </a:p>
          <a:p>
            <a:r>
              <a:rPr lang="en-US" dirty="0"/>
              <a:t>Consider holding a pre-bid meeting, preferably early on in the contract development </a:t>
            </a:r>
            <a:r>
              <a:rPr lang="en-US" dirty="0" smtClean="0"/>
              <a:t>process</a:t>
            </a:r>
          </a:p>
          <a:p>
            <a:r>
              <a:rPr lang="en-US" dirty="0" smtClean="0"/>
              <a:t>You </a:t>
            </a:r>
            <a:r>
              <a:rPr lang="en-US" dirty="0"/>
              <a:t>may also want to hold a meeting immediately after the bid solicitation has been issued to make sure bidders understand your specifications and bid evaluation </a:t>
            </a:r>
            <a:r>
              <a:rPr lang="en-US" dirty="0" smtClean="0"/>
              <a:t>procedures</a:t>
            </a:r>
            <a:endParaRPr lang="en-US" dirty="0"/>
          </a:p>
        </p:txBody>
      </p:sp>
    </p:spTree>
    <p:extLst>
      <p:ext uri="{BB962C8B-B14F-4D97-AF65-F5344CB8AC3E}">
        <p14:creationId xmlns:p14="http://schemas.microsoft.com/office/powerpoint/2010/main" val="1804793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337" y="182245"/>
            <a:ext cx="10073983" cy="1325563"/>
          </a:xfrm>
        </p:spPr>
        <p:txBody>
          <a:bodyPr/>
          <a:lstStyle/>
          <a:p>
            <a:r>
              <a:rPr lang="en-US" dirty="0"/>
              <a:t>Vendor Sustainability </a:t>
            </a:r>
          </a:p>
        </p:txBody>
      </p:sp>
      <p:sp>
        <p:nvSpPr>
          <p:cNvPr id="3" name="Content Placeholder 2"/>
          <p:cNvSpPr>
            <a:spLocks noGrp="1"/>
          </p:cNvSpPr>
          <p:nvPr>
            <p:ph idx="1"/>
          </p:nvPr>
        </p:nvSpPr>
        <p:spPr>
          <a:xfrm>
            <a:off x="838200" y="1690688"/>
            <a:ext cx="10515600" cy="4825559"/>
          </a:xfrm>
        </p:spPr>
        <p:txBody>
          <a:bodyPr/>
          <a:lstStyle/>
          <a:p>
            <a:r>
              <a:rPr lang="en-US" dirty="0" smtClean="0"/>
              <a:t>Municipalities can </a:t>
            </a:r>
            <a:r>
              <a:rPr lang="en-US" dirty="0"/>
              <a:t>extend the influence of their direct purchases by encouraging vendors to go beyond simply offering certain green products and services by implementing sustainable business practices themselves. </a:t>
            </a:r>
            <a:r>
              <a:rPr lang="en-US" dirty="0" smtClean="0"/>
              <a:t>T</a:t>
            </a:r>
          </a:p>
          <a:p>
            <a:r>
              <a:rPr lang="en-US" dirty="0" smtClean="0"/>
              <a:t>The </a:t>
            </a:r>
            <a:r>
              <a:rPr lang="en-US" b="1" dirty="0"/>
              <a:t>Vendor Sustainability Questionnaire </a:t>
            </a:r>
            <a:r>
              <a:rPr lang="en-US" dirty="0" smtClean="0"/>
              <a:t>is </a:t>
            </a:r>
            <a:r>
              <a:rPr lang="en-US" dirty="0"/>
              <a:t>designed to help purchasing agents evaluate whether their vendors conduct their business </a:t>
            </a:r>
            <a:r>
              <a:rPr lang="en-US" dirty="0" smtClean="0"/>
              <a:t>in ways </a:t>
            </a:r>
            <a:r>
              <a:rPr lang="en-US" dirty="0"/>
              <a:t>that yield environmental and health </a:t>
            </a:r>
            <a:r>
              <a:rPr lang="en-US" dirty="0" smtClean="0"/>
              <a:t>benefits. </a:t>
            </a:r>
          </a:p>
          <a:p>
            <a:r>
              <a:rPr lang="en-US" dirty="0" smtClean="0"/>
              <a:t>Vendor code of conduct goes beyond products and services and gages how sustainability factor into the businesses operations. </a:t>
            </a:r>
            <a:endParaRPr lang="en-US" dirty="0"/>
          </a:p>
        </p:txBody>
      </p:sp>
    </p:spTree>
    <p:extLst>
      <p:ext uri="{BB962C8B-B14F-4D97-AF65-F5344CB8AC3E}">
        <p14:creationId xmlns:p14="http://schemas.microsoft.com/office/powerpoint/2010/main" val="2098085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17" y="283845"/>
            <a:ext cx="10073983" cy="1325563"/>
          </a:xfrm>
        </p:spPr>
        <p:txBody>
          <a:bodyPr/>
          <a:lstStyle/>
          <a:p>
            <a:r>
              <a:rPr lang="en-US" dirty="0" smtClean="0"/>
              <a:t>Once the Bids Are In </a:t>
            </a:r>
            <a:endParaRPr lang="en-US" dirty="0"/>
          </a:p>
        </p:txBody>
      </p:sp>
      <p:sp>
        <p:nvSpPr>
          <p:cNvPr id="3" name="Content Placeholder 2"/>
          <p:cNvSpPr>
            <a:spLocks noGrp="1"/>
          </p:cNvSpPr>
          <p:nvPr>
            <p:ph idx="1"/>
          </p:nvPr>
        </p:nvSpPr>
        <p:spPr>
          <a:xfrm>
            <a:off x="838200" y="1943236"/>
            <a:ext cx="10515600" cy="4351338"/>
          </a:xfrm>
        </p:spPr>
        <p:txBody>
          <a:bodyPr>
            <a:normAutofit fontScale="85000" lnSpcReduction="20000"/>
          </a:bodyPr>
          <a:lstStyle/>
          <a:p>
            <a:r>
              <a:rPr lang="en-US" dirty="0"/>
              <a:t>Evaluating Green Products and Services Offered by Bidders </a:t>
            </a:r>
            <a:r>
              <a:rPr lang="en-US" dirty="0" smtClean="0"/>
              <a:t/>
            </a:r>
            <a:br>
              <a:rPr lang="en-US" dirty="0" smtClean="0"/>
            </a:br>
            <a:endParaRPr lang="en-US" dirty="0"/>
          </a:p>
          <a:p>
            <a:r>
              <a:rPr lang="en-US" dirty="0"/>
              <a:t>Confirming that the products meet the bid solicitation's minimum environmental </a:t>
            </a:r>
            <a:r>
              <a:rPr lang="en-US" dirty="0" smtClean="0"/>
              <a:t>requirements</a:t>
            </a:r>
          </a:p>
          <a:p>
            <a:endParaRPr lang="en-US" dirty="0"/>
          </a:p>
          <a:p>
            <a:r>
              <a:rPr lang="en-US" dirty="0"/>
              <a:t>Verifying certifications and </a:t>
            </a:r>
            <a:r>
              <a:rPr lang="en-US" dirty="0" smtClean="0"/>
              <a:t>claims</a:t>
            </a:r>
            <a:endParaRPr lang="en-US" dirty="0"/>
          </a:p>
          <a:p>
            <a:endParaRPr lang="en-US" dirty="0"/>
          </a:p>
          <a:p>
            <a:r>
              <a:rPr lang="en-US" dirty="0"/>
              <a:t>Evaluating </a:t>
            </a:r>
            <a:r>
              <a:rPr lang="en-US" dirty="0" smtClean="0"/>
              <a:t>pricing</a:t>
            </a:r>
            <a:endParaRPr lang="en-US" dirty="0"/>
          </a:p>
          <a:p>
            <a:endParaRPr lang="en-US" dirty="0"/>
          </a:p>
          <a:p>
            <a:r>
              <a:rPr lang="en-US" dirty="0"/>
              <a:t>Determining any point </a:t>
            </a:r>
            <a:r>
              <a:rPr lang="en-US" dirty="0" smtClean="0"/>
              <a:t>awards</a:t>
            </a:r>
          </a:p>
          <a:p>
            <a:endParaRPr lang="en-US" dirty="0"/>
          </a:p>
          <a:p>
            <a:r>
              <a:rPr lang="en-US" dirty="0"/>
              <a:t>Arranging for performance testing, if </a:t>
            </a:r>
            <a:r>
              <a:rPr lang="en-US" dirty="0" smtClean="0"/>
              <a:t>needed</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994413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77" y="0"/>
            <a:ext cx="10073983" cy="1325563"/>
          </a:xfrm>
        </p:spPr>
        <p:txBody>
          <a:bodyPr/>
          <a:lstStyle/>
          <a:p>
            <a:r>
              <a:rPr lang="en-US" dirty="0" smtClean="0"/>
              <a:t>LCCA and LCIA </a:t>
            </a:r>
            <a:endParaRPr lang="en-US" dirty="0"/>
          </a:p>
        </p:txBody>
      </p:sp>
      <p:sp>
        <p:nvSpPr>
          <p:cNvPr id="3" name="Content Placeholder 2"/>
          <p:cNvSpPr>
            <a:spLocks noGrp="1"/>
          </p:cNvSpPr>
          <p:nvPr>
            <p:ph idx="1"/>
          </p:nvPr>
        </p:nvSpPr>
        <p:spPr>
          <a:xfrm>
            <a:off x="838200" y="2054073"/>
            <a:ext cx="10515600" cy="4351338"/>
          </a:xfrm>
        </p:spPr>
        <p:txBody>
          <a:bodyPr>
            <a:normAutofit fontScale="92500" lnSpcReduction="20000"/>
          </a:bodyPr>
          <a:lstStyle/>
          <a:p>
            <a:r>
              <a:rPr lang="en-US" dirty="0"/>
              <a:t>Performing an </a:t>
            </a:r>
            <a:r>
              <a:rPr lang="en-US" dirty="0" smtClean="0"/>
              <a:t>Lifecycle Impact Assessment (LCIA) is </a:t>
            </a:r>
            <a:r>
              <a:rPr lang="en-US" dirty="0"/>
              <a:t>a different process than an </a:t>
            </a:r>
            <a:r>
              <a:rPr lang="en-US" dirty="0" smtClean="0"/>
              <a:t>Lifecycle Cost Analysis (LCCA) .</a:t>
            </a:r>
          </a:p>
          <a:p>
            <a:r>
              <a:rPr lang="en-US" dirty="0" smtClean="0"/>
              <a:t>An </a:t>
            </a:r>
            <a:r>
              <a:rPr lang="en-US" dirty="0"/>
              <a:t>LCIA is a method of assessing </a:t>
            </a:r>
            <a:r>
              <a:rPr lang="en-US" i="1" dirty="0"/>
              <a:t>environmental </a:t>
            </a:r>
            <a:r>
              <a:rPr lang="en-US" dirty="0"/>
              <a:t>impacts associated with all the stages of a product's life from raw materials to end-of-life (also known as cradle-to-grave). </a:t>
            </a:r>
            <a:endParaRPr lang="en-US" dirty="0" smtClean="0"/>
          </a:p>
          <a:p>
            <a:r>
              <a:rPr lang="en-US" dirty="0" smtClean="0"/>
              <a:t>A LCCA </a:t>
            </a:r>
            <a:r>
              <a:rPr lang="en-US" dirty="0"/>
              <a:t>is focused on the </a:t>
            </a:r>
            <a:r>
              <a:rPr lang="en-US" i="1" dirty="0"/>
              <a:t>economic </a:t>
            </a:r>
            <a:r>
              <a:rPr lang="en-US" dirty="0"/>
              <a:t>impacts of a given project. </a:t>
            </a:r>
            <a:endParaRPr lang="en-US" dirty="0" smtClean="0"/>
          </a:p>
          <a:p>
            <a:r>
              <a:rPr lang="en-US" dirty="0" smtClean="0"/>
              <a:t>LCCAs </a:t>
            </a:r>
            <a:r>
              <a:rPr lang="en-US" dirty="0"/>
              <a:t>can often be </a:t>
            </a:r>
            <a:r>
              <a:rPr lang="en-US" dirty="0" smtClean="0"/>
              <a:t>conducted </a:t>
            </a:r>
            <a:r>
              <a:rPr lang="en-US" dirty="0"/>
              <a:t>by purchasing agents to compare the total cost of ownership of competing </a:t>
            </a:r>
            <a:r>
              <a:rPr lang="en-US" dirty="0" smtClean="0"/>
              <a:t>products</a:t>
            </a:r>
          </a:p>
          <a:p>
            <a:r>
              <a:rPr lang="en-US" dirty="0" smtClean="0"/>
              <a:t>LCIAs </a:t>
            </a:r>
            <a:r>
              <a:rPr lang="en-US" dirty="0"/>
              <a:t>are often much more complex and rarely </a:t>
            </a:r>
            <a:r>
              <a:rPr lang="en-US" dirty="0" smtClean="0"/>
              <a:t>(if ever) attempted </a:t>
            </a:r>
            <a:r>
              <a:rPr lang="en-US" dirty="0"/>
              <a:t>by purchasing staff. </a:t>
            </a:r>
            <a:endParaRPr lang="en-US" dirty="0" smtClean="0"/>
          </a:p>
          <a:p>
            <a:r>
              <a:rPr lang="en-US" dirty="0" smtClean="0"/>
              <a:t>However don’t be shy about asking suppliers if they have LCIAs for their products (education opportunity). </a:t>
            </a:r>
          </a:p>
          <a:p>
            <a:pPr marL="0" indent="0">
              <a:buNone/>
            </a:pPr>
            <a:endParaRPr lang="en-US" dirty="0"/>
          </a:p>
        </p:txBody>
      </p:sp>
    </p:spTree>
    <p:extLst>
      <p:ext uri="{BB962C8B-B14F-4D97-AF65-F5344CB8AC3E}">
        <p14:creationId xmlns:p14="http://schemas.microsoft.com/office/powerpoint/2010/main" val="2513461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297" y="0"/>
            <a:ext cx="10073983" cy="1325563"/>
          </a:xfrm>
        </p:spPr>
        <p:txBody>
          <a:bodyPr/>
          <a:lstStyle/>
          <a:p>
            <a:r>
              <a:rPr lang="en-US" dirty="0" smtClean="0"/>
              <a:t>Easy Green Procurement Language </a:t>
            </a:r>
            <a:endParaRPr lang="en-US" dirty="0"/>
          </a:p>
        </p:txBody>
      </p:sp>
      <p:sp>
        <p:nvSpPr>
          <p:cNvPr id="3" name="Content Placeholder 2"/>
          <p:cNvSpPr>
            <a:spLocks noGrp="1"/>
          </p:cNvSpPr>
          <p:nvPr>
            <p:ph idx="1"/>
          </p:nvPr>
        </p:nvSpPr>
        <p:spPr>
          <a:xfrm>
            <a:off x="838200" y="1690688"/>
            <a:ext cx="10927080" cy="4839413"/>
          </a:xfrm>
        </p:spPr>
        <p:txBody>
          <a:bodyPr>
            <a:normAutofit fontScale="77500" lnSpcReduction="20000"/>
          </a:bodyPr>
          <a:lstStyle/>
          <a:p>
            <a:r>
              <a:rPr lang="en-US" b="1" i="1" dirty="0"/>
              <a:t>Third-Party Green Certifications, Or Other Verification of Claims </a:t>
            </a:r>
            <a:endParaRPr lang="en-US" b="1" i="1" dirty="0" smtClean="0"/>
          </a:p>
          <a:p>
            <a:r>
              <a:rPr lang="en-US" b="1" dirty="0"/>
              <a:t>Sample Language </a:t>
            </a:r>
            <a:r>
              <a:rPr lang="en-US" i="1" dirty="0"/>
              <a:t>Suppliers citing environmentally preferred product claims shall provide proper certification or detailed information on environmental benefits, durability and recyclable properties. </a:t>
            </a:r>
            <a:endParaRPr lang="en-US" i="1" dirty="0" smtClean="0"/>
          </a:p>
          <a:p>
            <a:r>
              <a:rPr lang="en-US" b="1" i="1" dirty="0"/>
              <a:t>Use of Environmentally Preferable Products </a:t>
            </a:r>
            <a:endParaRPr lang="en-US" b="1" i="1" dirty="0" smtClean="0"/>
          </a:p>
          <a:p>
            <a:r>
              <a:rPr lang="en-US" b="1" dirty="0"/>
              <a:t>Sample Language </a:t>
            </a:r>
            <a:r>
              <a:rPr lang="en-US" i="1" dirty="0"/>
              <a:t>Contractors should use environmentally preferable materials that meet performance requirements wherever practical in the fulfillment of this agreement. Environmentally preferable products and services have characteristics that include, but are not limited to, the following: </a:t>
            </a:r>
            <a:endParaRPr lang="en-US" dirty="0"/>
          </a:p>
          <a:p>
            <a:pPr marL="457200"/>
            <a:r>
              <a:rPr lang="en-US" dirty="0" smtClean="0"/>
              <a:t>Energy </a:t>
            </a:r>
            <a:r>
              <a:rPr lang="en-US" dirty="0"/>
              <a:t>or water efficient </a:t>
            </a:r>
          </a:p>
          <a:p>
            <a:pPr marL="457200"/>
            <a:r>
              <a:rPr lang="en-US" dirty="0" smtClean="0"/>
              <a:t>Reusable </a:t>
            </a:r>
            <a:r>
              <a:rPr lang="en-US" dirty="0"/>
              <a:t>or upgradeable </a:t>
            </a:r>
          </a:p>
          <a:p>
            <a:pPr marL="457200"/>
            <a:r>
              <a:rPr lang="en-US" dirty="0" smtClean="0"/>
              <a:t>Recyclable </a:t>
            </a:r>
            <a:endParaRPr lang="en-US" dirty="0"/>
          </a:p>
          <a:p>
            <a:pPr marL="457200"/>
            <a:r>
              <a:rPr lang="en-US" dirty="0" smtClean="0"/>
              <a:t>Contain </a:t>
            </a:r>
            <a:r>
              <a:rPr lang="en-US" dirty="0"/>
              <a:t>postconsumer recycled materials </a:t>
            </a:r>
          </a:p>
          <a:p>
            <a:pPr marL="457200"/>
            <a:r>
              <a:rPr lang="en-US" dirty="0" smtClean="0"/>
              <a:t>Produce </a:t>
            </a:r>
            <a:r>
              <a:rPr lang="en-US" dirty="0"/>
              <a:t>fewer polluting byproducts or safety hazards during manufacture, use, or disposal </a:t>
            </a:r>
          </a:p>
          <a:p>
            <a:pPr marL="457200"/>
            <a:r>
              <a:rPr lang="en-US" dirty="0" smtClean="0"/>
              <a:t>Are </a:t>
            </a:r>
            <a:r>
              <a:rPr lang="en-US" dirty="0"/>
              <a:t>certified by an independent, third-party eco-label (e.g., Green Seal, </a:t>
            </a:r>
            <a:r>
              <a:rPr lang="en-US" dirty="0" err="1"/>
              <a:t>EcoLogo</a:t>
            </a:r>
            <a:r>
              <a:rPr lang="en-US" dirty="0"/>
              <a:t>, etc</a:t>
            </a:r>
            <a:r>
              <a:rPr lang="en-US" dirty="0" smtClean="0"/>
              <a:t>.)</a:t>
            </a:r>
            <a:endParaRPr lang="en-US" dirty="0"/>
          </a:p>
          <a:p>
            <a:endParaRPr lang="en-US" dirty="0"/>
          </a:p>
        </p:txBody>
      </p:sp>
    </p:spTree>
    <p:extLst>
      <p:ext uri="{BB962C8B-B14F-4D97-AF65-F5344CB8AC3E}">
        <p14:creationId xmlns:p14="http://schemas.microsoft.com/office/powerpoint/2010/main" val="3547558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577" y="0"/>
            <a:ext cx="10073983" cy="1325563"/>
          </a:xfrm>
        </p:spPr>
        <p:txBody>
          <a:bodyPr/>
          <a:lstStyle/>
          <a:p>
            <a:r>
              <a:rPr lang="en-US" dirty="0" smtClean="0"/>
              <a:t>Vendor Packaging </a:t>
            </a:r>
            <a:endParaRPr lang="en-US" dirty="0"/>
          </a:p>
        </p:txBody>
      </p:sp>
      <p:sp>
        <p:nvSpPr>
          <p:cNvPr id="3" name="Content Placeholder 2"/>
          <p:cNvSpPr>
            <a:spLocks noGrp="1"/>
          </p:cNvSpPr>
          <p:nvPr>
            <p:ph idx="1"/>
          </p:nvPr>
        </p:nvSpPr>
        <p:spPr>
          <a:xfrm>
            <a:off x="838200" y="1690688"/>
            <a:ext cx="10515600" cy="5033377"/>
          </a:xfrm>
        </p:spPr>
        <p:txBody>
          <a:bodyPr>
            <a:normAutofit fontScale="92500" lnSpcReduction="10000"/>
          </a:bodyPr>
          <a:lstStyle/>
          <a:p>
            <a:r>
              <a:rPr lang="en-US" dirty="0" smtClean="0"/>
              <a:t>Elimination of Unsustainable Packaging </a:t>
            </a:r>
          </a:p>
          <a:p>
            <a:r>
              <a:rPr lang="en-US" b="1" dirty="0"/>
              <a:t>Sample Language </a:t>
            </a:r>
            <a:r>
              <a:rPr lang="en-US" i="1" dirty="0"/>
              <a:t>Describe the delivery packaging, and the recyclability thereof, that will be used for the proposed products. Specifically address: </a:t>
            </a:r>
            <a:endParaRPr lang="en-US" dirty="0"/>
          </a:p>
          <a:p>
            <a:r>
              <a:rPr lang="en-US" dirty="0" smtClean="0"/>
              <a:t>Packaging </a:t>
            </a:r>
            <a:r>
              <a:rPr lang="en-US" dirty="0"/>
              <a:t>materials used </a:t>
            </a:r>
          </a:p>
          <a:p>
            <a:r>
              <a:rPr lang="en-US" dirty="0" smtClean="0"/>
              <a:t>Recycled </a:t>
            </a:r>
            <a:r>
              <a:rPr lang="en-US" dirty="0"/>
              <a:t>content of packaging materials </a:t>
            </a:r>
          </a:p>
          <a:p>
            <a:r>
              <a:rPr lang="en-US" dirty="0" smtClean="0"/>
              <a:t>Recyclability </a:t>
            </a:r>
            <a:r>
              <a:rPr lang="en-US" dirty="0"/>
              <a:t>or </a:t>
            </a:r>
            <a:r>
              <a:rPr lang="en-US" dirty="0" err="1"/>
              <a:t>compostability</a:t>
            </a:r>
            <a:r>
              <a:rPr lang="en-US" dirty="0"/>
              <a:t> of packaging at </a:t>
            </a:r>
            <a:r>
              <a:rPr lang="en-US" dirty="0" smtClean="0"/>
              <a:t>facilities </a:t>
            </a:r>
            <a:endParaRPr lang="en-US" dirty="0"/>
          </a:p>
          <a:p>
            <a:r>
              <a:rPr lang="en-US" dirty="0" smtClean="0"/>
              <a:t>Whether </a:t>
            </a:r>
            <a:r>
              <a:rPr lang="en-US" dirty="0"/>
              <a:t>packaging is taken back by your firm (as part of delivery services) for reuse or recycling </a:t>
            </a:r>
          </a:p>
          <a:p>
            <a:r>
              <a:rPr lang="en-US" dirty="0" smtClean="0"/>
              <a:t>Your </a:t>
            </a:r>
            <a:r>
              <a:rPr lang="en-US" dirty="0"/>
              <a:t>firm’s efforts to minimize packaging without compromising product quality and </a:t>
            </a:r>
            <a:r>
              <a:rPr lang="en-US" dirty="0" smtClean="0"/>
              <a:t>integrity</a:t>
            </a:r>
          </a:p>
          <a:p>
            <a:r>
              <a:rPr lang="en-US" i="1" dirty="0"/>
              <a:t>Contractors shall eliminate [insert specific prohibitions on packaging such as PVC or polystyrene due to environmental and human health concerns]. </a:t>
            </a:r>
            <a:endParaRPr lang="en-US" dirty="0"/>
          </a:p>
          <a:p>
            <a:endParaRPr lang="en-US" dirty="0"/>
          </a:p>
        </p:txBody>
      </p:sp>
    </p:spTree>
    <p:extLst>
      <p:ext uri="{BB962C8B-B14F-4D97-AF65-F5344CB8AC3E}">
        <p14:creationId xmlns:p14="http://schemas.microsoft.com/office/powerpoint/2010/main" val="2814786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365125"/>
            <a:ext cx="10261599" cy="1325563"/>
          </a:xfrm>
        </p:spPr>
        <p:txBody>
          <a:bodyPr>
            <a:normAutofit fontScale="90000"/>
          </a:bodyPr>
          <a:lstStyle/>
          <a:p>
            <a:r>
              <a:rPr lang="en-US" dirty="0" smtClean="0"/>
              <a:t>Additional Strategies for Upping Green Impact </a:t>
            </a:r>
            <a:br>
              <a:rPr lang="en-US" dirty="0" smtClean="0"/>
            </a:br>
            <a:endParaRPr lang="en-US" dirty="0"/>
          </a:p>
        </p:txBody>
      </p:sp>
      <p:sp>
        <p:nvSpPr>
          <p:cNvPr id="3" name="Content Placeholder 2"/>
          <p:cNvSpPr>
            <a:spLocks noGrp="1"/>
          </p:cNvSpPr>
          <p:nvPr>
            <p:ph idx="1"/>
          </p:nvPr>
        </p:nvSpPr>
        <p:spPr>
          <a:xfrm>
            <a:off x="838200" y="1399308"/>
            <a:ext cx="10515600" cy="4881411"/>
          </a:xfrm>
        </p:spPr>
        <p:txBody>
          <a:bodyPr>
            <a:normAutofit fontScale="77500" lnSpcReduction="20000"/>
          </a:bodyPr>
          <a:lstStyle/>
          <a:p>
            <a:endParaRPr lang="en-US" dirty="0"/>
          </a:p>
          <a:p>
            <a:r>
              <a:rPr lang="en-US" dirty="0"/>
              <a:t>Labeling green products on </a:t>
            </a:r>
            <a:r>
              <a:rPr lang="en-US" dirty="0" smtClean="0"/>
              <a:t>online </a:t>
            </a:r>
            <a:r>
              <a:rPr lang="en-US" dirty="0"/>
              <a:t>ordering systems or </a:t>
            </a:r>
            <a:r>
              <a:rPr lang="en-US" dirty="0" smtClean="0"/>
              <a:t>catalogs</a:t>
            </a:r>
          </a:p>
          <a:p>
            <a:r>
              <a:rPr lang="en-US" dirty="0" smtClean="0"/>
              <a:t>Highlighting </a:t>
            </a:r>
            <a:r>
              <a:rPr lang="en-US" dirty="0"/>
              <a:t>successful use and environmental benefits of the product in internal communications such as a newsletter or email </a:t>
            </a:r>
            <a:r>
              <a:rPr lang="en-US" dirty="0" smtClean="0"/>
              <a:t>updates</a:t>
            </a:r>
            <a:endParaRPr lang="en-US" dirty="0"/>
          </a:p>
          <a:p>
            <a:r>
              <a:rPr lang="en-US" dirty="0" smtClean="0"/>
              <a:t>Distributing </a:t>
            </a:r>
            <a:r>
              <a:rPr lang="en-US" dirty="0"/>
              <a:t>samples of the product to end-users, along with a flyer about its quality, environmental benefits, and price, if </a:t>
            </a:r>
            <a:r>
              <a:rPr lang="en-US" dirty="0" smtClean="0"/>
              <a:t>relevant</a:t>
            </a:r>
            <a:endParaRPr lang="en-US" dirty="0"/>
          </a:p>
          <a:p>
            <a:r>
              <a:rPr lang="en-US" dirty="0" smtClean="0"/>
              <a:t>Hosting </a:t>
            </a:r>
            <a:r>
              <a:rPr lang="en-US" dirty="0"/>
              <a:t>a vendor demonstration of the product for </a:t>
            </a:r>
            <a:r>
              <a:rPr lang="en-US" dirty="0" smtClean="0"/>
              <a:t>end-users</a:t>
            </a:r>
            <a:endParaRPr lang="en-US" dirty="0"/>
          </a:p>
          <a:p>
            <a:r>
              <a:rPr lang="en-US" dirty="0" smtClean="0"/>
              <a:t>Ensuring </a:t>
            </a:r>
            <a:r>
              <a:rPr lang="en-US" dirty="0"/>
              <a:t>that any necessary accessories are available and conveniently integrated into staff members' workdays. For example, converting from conventional disposable batteries to rechargeable batteries requires the purchase of chargers and easy accessibility to them that fits within staff members' work environments. </a:t>
            </a:r>
          </a:p>
          <a:p>
            <a:r>
              <a:rPr lang="en-US" dirty="0" smtClean="0"/>
              <a:t>Sponsoring </a:t>
            </a:r>
            <a:r>
              <a:rPr lang="en-US" dirty="0"/>
              <a:t>competitions for most complete conversion to using the green </a:t>
            </a:r>
            <a:r>
              <a:rPr lang="en-US" dirty="0" smtClean="0"/>
              <a:t>products</a:t>
            </a:r>
            <a:endParaRPr lang="en-US" dirty="0"/>
          </a:p>
          <a:p>
            <a:r>
              <a:rPr lang="en-US" dirty="0" smtClean="0"/>
              <a:t>Conducting </a:t>
            </a:r>
            <a:r>
              <a:rPr lang="en-US" dirty="0"/>
              <a:t>feedback surveys of end-users on their experiences with a particular green </a:t>
            </a:r>
            <a:r>
              <a:rPr lang="en-US" dirty="0" smtClean="0"/>
              <a:t>product</a:t>
            </a:r>
            <a:endParaRPr lang="en-US" dirty="0"/>
          </a:p>
          <a:p>
            <a:r>
              <a:rPr lang="en-US" dirty="0" smtClean="0"/>
              <a:t>Publicizing </a:t>
            </a:r>
            <a:r>
              <a:rPr lang="en-US" dirty="0"/>
              <a:t>the environmental savings that are achieved by using a particular green product. </a:t>
            </a:r>
          </a:p>
        </p:txBody>
      </p:sp>
    </p:spTree>
    <p:extLst>
      <p:ext uri="{BB962C8B-B14F-4D97-AF65-F5344CB8AC3E}">
        <p14:creationId xmlns:p14="http://schemas.microsoft.com/office/powerpoint/2010/main" val="1549136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617" y="198437"/>
            <a:ext cx="10073983" cy="1325563"/>
          </a:xfrm>
        </p:spPr>
        <p:txBody>
          <a:bodyPr/>
          <a:lstStyle/>
          <a:p>
            <a:r>
              <a:rPr lang="en-US" dirty="0" smtClean="0"/>
              <a:t>Tracking and Reporting Results </a:t>
            </a:r>
            <a:endParaRPr lang="en-US" dirty="0"/>
          </a:p>
        </p:txBody>
      </p:sp>
      <p:sp>
        <p:nvSpPr>
          <p:cNvPr id="3" name="Content Placeholder 2"/>
          <p:cNvSpPr>
            <a:spLocks noGrp="1"/>
          </p:cNvSpPr>
          <p:nvPr>
            <p:ph idx="1"/>
          </p:nvPr>
        </p:nvSpPr>
        <p:spPr>
          <a:xfrm>
            <a:off x="838200" y="1524000"/>
            <a:ext cx="10515600" cy="4853701"/>
          </a:xfrm>
        </p:spPr>
        <p:txBody>
          <a:bodyPr>
            <a:normAutofit fontScale="92500" lnSpcReduction="20000"/>
          </a:bodyPr>
          <a:lstStyle/>
          <a:p>
            <a:r>
              <a:rPr lang="en-US" dirty="0"/>
              <a:t>While tracking the impacts of a municipality’s sustainable procurement activities is a challenging task, </a:t>
            </a:r>
            <a:r>
              <a:rPr lang="en-US" dirty="0" smtClean="0"/>
              <a:t>it is </a:t>
            </a:r>
            <a:r>
              <a:rPr lang="en-US" dirty="0"/>
              <a:t>an essential element of a program’s long-term success because it can help the Sustainable </a:t>
            </a:r>
            <a:r>
              <a:rPr lang="en-US" dirty="0" smtClean="0"/>
              <a:t>Purchasing Team:</a:t>
            </a:r>
          </a:p>
          <a:p>
            <a:r>
              <a:rPr lang="en-US" dirty="0"/>
              <a:t>Effectively make the case for a sustainable procurement program by demonstrating that it </a:t>
            </a:r>
            <a:r>
              <a:rPr lang="en-US" dirty="0" smtClean="0"/>
              <a:t>is helping </a:t>
            </a:r>
            <a:r>
              <a:rPr lang="en-US" dirty="0"/>
              <a:t>them meet their sustainability goals;</a:t>
            </a:r>
          </a:p>
          <a:p>
            <a:r>
              <a:rPr lang="en-US" dirty="0" smtClean="0"/>
              <a:t>Convince municipal </a:t>
            </a:r>
            <a:r>
              <a:rPr lang="en-US" dirty="0"/>
              <a:t>leaders to devote more financial resources to the program;</a:t>
            </a:r>
          </a:p>
          <a:p>
            <a:r>
              <a:rPr lang="en-US" dirty="0" smtClean="0"/>
              <a:t>Demonstrate </a:t>
            </a:r>
            <a:r>
              <a:rPr lang="en-US" dirty="0"/>
              <a:t>to policymakers and the public that the jurisdiction’s sustainable </a:t>
            </a:r>
            <a:r>
              <a:rPr lang="en-US" dirty="0" smtClean="0"/>
              <a:t>procurement policy </a:t>
            </a:r>
            <a:r>
              <a:rPr lang="en-US" dirty="0"/>
              <a:t>is being implemented;</a:t>
            </a:r>
          </a:p>
          <a:p>
            <a:r>
              <a:rPr lang="en-US" dirty="0" smtClean="0"/>
              <a:t>Gain </a:t>
            </a:r>
            <a:r>
              <a:rPr lang="en-US" dirty="0"/>
              <a:t>credibility with the community by demonstrating how their jurisdiction is “leading </a:t>
            </a:r>
            <a:r>
              <a:rPr lang="en-US" dirty="0" smtClean="0"/>
              <a:t>by example</a:t>
            </a:r>
            <a:r>
              <a:rPr lang="en-US" dirty="0"/>
              <a:t>;”</a:t>
            </a:r>
          </a:p>
          <a:p>
            <a:r>
              <a:rPr lang="en-US" dirty="0" smtClean="0"/>
              <a:t>Qualify </a:t>
            </a:r>
            <a:r>
              <a:rPr lang="en-US" dirty="0"/>
              <a:t>for sustainability awards, certifications, and grants; and</a:t>
            </a:r>
          </a:p>
          <a:p>
            <a:r>
              <a:rPr lang="en-US" dirty="0" smtClean="0"/>
              <a:t>Identify </a:t>
            </a:r>
            <a:r>
              <a:rPr lang="en-US" dirty="0"/>
              <a:t>opportunities for improving the jurisdiction’s sustainable procurement program.</a:t>
            </a:r>
          </a:p>
        </p:txBody>
      </p:sp>
    </p:spTree>
    <p:extLst>
      <p:ext uri="{BB962C8B-B14F-4D97-AF65-F5344CB8AC3E}">
        <p14:creationId xmlns:p14="http://schemas.microsoft.com/office/powerpoint/2010/main" val="1886298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17479" cy="1325563"/>
          </a:xfrm>
        </p:spPr>
        <p:txBody>
          <a:bodyPr>
            <a:normAutofit/>
          </a:bodyPr>
          <a:lstStyle/>
          <a:p>
            <a:r>
              <a:rPr lang="en-US" dirty="0" smtClean="0"/>
              <a:t>Vendor </a:t>
            </a:r>
            <a:r>
              <a:rPr lang="en-US" dirty="0"/>
              <a:t>Assistance with Tracking “Green Spend” </a:t>
            </a:r>
          </a:p>
        </p:txBody>
      </p:sp>
      <p:sp>
        <p:nvSpPr>
          <p:cNvPr id="3" name="Content Placeholder 2"/>
          <p:cNvSpPr>
            <a:spLocks noGrp="1"/>
          </p:cNvSpPr>
          <p:nvPr>
            <p:ph idx="1"/>
          </p:nvPr>
        </p:nvSpPr>
        <p:spPr>
          <a:xfrm>
            <a:off x="838200" y="2012509"/>
            <a:ext cx="10515600" cy="4351338"/>
          </a:xfrm>
        </p:spPr>
        <p:txBody>
          <a:bodyPr/>
          <a:lstStyle/>
          <a:p>
            <a:r>
              <a:rPr lang="en-US" b="1" dirty="0"/>
              <a:t>Sample Language </a:t>
            </a:r>
            <a:r>
              <a:rPr lang="en-US" i="1" dirty="0"/>
              <a:t>Contractors are required to provide [frequency and type of reports quantifying products with green attributes] purchased under this contract. This report shall contain the detail required by </a:t>
            </a:r>
            <a:r>
              <a:rPr lang="en-US" i="1" dirty="0" smtClean="0"/>
              <a:t>[municipality], </a:t>
            </a:r>
            <a:r>
              <a:rPr lang="en-US" i="1" dirty="0"/>
              <a:t>which may include, but is not limited to, type and quantity of product purchased with the following green </a:t>
            </a:r>
            <a:r>
              <a:rPr lang="en-US" i="1" dirty="0" smtClean="0"/>
              <a:t>attributes…..</a:t>
            </a:r>
            <a:endParaRPr lang="en-US" dirty="0"/>
          </a:p>
        </p:txBody>
      </p:sp>
    </p:spTree>
    <p:extLst>
      <p:ext uri="{BB962C8B-B14F-4D97-AF65-F5344CB8AC3E}">
        <p14:creationId xmlns:p14="http://schemas.microsoft.com/office/powerpoint/2010/main" val="266358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 y="37405"/>
            <a:ext cx="11582400" cy="1325563"/>
          </a:xfrm>
        </p:spPr>
        <p:txBody>
          <a:bodyPr/>
          <a:lstStyle/>
          <a:p>
            <a:r>
              <a:rPr lang="en-US" dirty="0" smtClean="0"/>
              <a:t>Green Procurement and Why it Matters </a:t>
            </a:r>
            <a:endParaRPr lang="en-US" dirty="0"/>
          </a:p>
        </p:txBody>
      </p:sp>
      <p:sp>
        <p:nvSpPr>
          <p:cNvPr id="3" name="Content Placeholder 2"/>
          <p:cNvSpPr>
            <a:spLocks noGrp="1"/>
          </p:cNvSpPr>
          <p:nvPr>
            <p:ph idx="1"/>
          </p:nvPr>
        </p:nvSpPr>
        <p:spPr>
          <a:xfrm>
            <a:off x="5953760" y="1690688"/>
            <a:ext cx="5953760" cy="4687014"/>
          </a:xfrm>
        </p:spPr>
        <p:txBody>
          <a:bodyPr>
            <a:normAutofit fontScale="92500"/>
          </a:bodyPr>
          <a:lstStyle/>
          <a:p>
            <a:r>
              <a:rPr lang="en-US" dirty="0"/>
              <a:t>At least $100 billion is spent by all governments in Canada and MASH sector </a:t>
            </a:r>
          </a:p>
          <a:p>
            <a:r>
              <a:rPr lang="en-US" dirty="0" smtClean="0"/>
              <a:t>Local government’s procurement spend of </a:t>
            </a:r>
            <a:r>
              <a:rPr lang="en-US" dirty="0"/>
              <a:t>goods and services, </a:t>
            </a:r>
            <a:r>
              <a:rPr lang="en-US" dirty="0" smtClean="0"/>
              <a:t>create unique </a:t>
            </a:r>
            <a:r>
              <a:rPr lang="en-US" dirty="0"/>
              <a:t>opportunities </a:t>
            </a:r>
            <a:r>
              <a:rPr lang="en-US" dirty="0" smtClean="0"/>
              <a:t>for sustainability benefits</a:t>
            </a:r>
          </a:p>
          <a:p>
            <a:r>
              <a:rPr lang="en-US" dirty="0" smtClean="0"/>
              <a:t>Each municipality is developing their sustainable purchasing policies, programs, procedures, and contract specifications. Significant benefits in sharing experiences, lessons learned and resources. </a:t>
            </a:r>
          </a:p>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8074"/>
          <a:stretch/>
        </p:blipFill>
        <p:spPr>
          <a:xfrm>
            <a:off x="506941" y="2360811"/>
            <a:ext cx="5446819" cy="3346768"/>
          </a:xfrm>
          <a:prstGeom prst="rect">
            <a:avLst/>
          </a:prstGeom>
        </p:spPr>
      </p:pic>
    </p:spTree>
    <p:extLst>
      <p:ext uri="{BB962C8B-B14F-4D97-AF65-F5344CB8AC3E}">
        <p14:creationId xmlns:p14="http://schemas.microsoft.com/office/powerpoint/2010/main" val="3710551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527" y="101455"/>
            <a:ext cx="10073983" cy="1325563"/>
          </a:xfrm>
        </p:spPr>
        <p:txBody>
          <a:bodyPr/>
          <a:lstStyle/>
          <a:p>
            <a:r>
              <a:rPr lang="en-US" dirty="0" smtClean="0"/>
              <a:t>Tracking and Reporting Best Practices </a:t>
            </a:r>
            <a:endParaRPr lang="en-US" dirty="0"/>
          </a:p>
        </p:txBody>
      </p:sp>
      <p:sp>
        <p:nvSpPr>
          <p:cNvPr id="3" name="Content Placeholder 2"/>
          <p:cNvSpPr>
            <a:spLocks noGrp="1"/>
          </p:cNvSpPr>
          <p:nvPr>
            <p:ph idx="1"/>
          </p:nvPr>
        </p:nvSpPr>
        <p:spPr>
          <a:xfrm>
            <a:off x="235527" y="1427018"/>
            <a:ext cx="11428153" cy="5430982"/>
          </a:xfrm>
        </p:spPr>
        <p:txBody>
          <a:bodyPr>
            <a:noAutofit/>
          </a:bodyPr>
          <a:lstStyle/>
          <a:p>
            <a:r>
              <a:rPr lang="en-US" sz="1600" dirty="0"/>
              <a:t>Incorporating tracking and reporting requirements into your jurisdiction’s </a:t>
            </a:r>
            <a:r>
              <a:rPr lang="en-US" sz="1600" dirty="0" smtClean="0"/>
              <a:t>sustainable procurement policy</a:t>
            </a:r>
          </a:p>
          <a:p>
            <a:r>
              <a:rPr lang="en-US" sz="1600" dirty="0" smtClean="0"/>
              <a:t>Developing </a:t>
            </a:r>
            <a:r>
              <a:rPr lang="en-US" sz="1600" dirty="0"/>
              <a:t>a tracking and reporting plan that identifies key performance indicators (KPIs</a:t>
            </a:r>
            <a:r>
              <a:rPr lang="en-US" sz="1600" dirty="0" smtClean="0"/>
              <a:t>)</a:t>
            </a:r>
            <a:endParaRPr lang="en-US" sz="1600" dirty="0"/>
          </a:p>
          <a:p>
            <a:r>
              <a:rPr lang="en-US" sz="1600" dirty="0" smtClean="0"/>
              <a:t>Tracking </a:t>
            </a:r>
            <a:r>
              <a:rPr lang="en-US" sz="1600" dirty="0"/>
              <a:t>sustainable procurement activities (such as the number and dollar value of </a:t>
            </a:r>
            <a:r>
              <a:rPr lang="en-US" sz="1600" dirty="0" smtClean="0"/>
              <a:t>new contracts </a:t>
            </a:r>
            <a:r>
              <a:rPr lang="en-US" sz="1600" dirty="0"/>
              <a:t>that were created) and impacts (such as number of sustainable products that </a:t>
            </a:r>
            <a:r>
              <a:rPr lang="en-US" sz="1600" dirty="0" smtClean="0"/>
              <a:t>were purchased </a:t>
            </a:r>
            <a:r>
              <a:rPr lang="en-US" sz="1600" dirty="0"/>
              <a:t>as well as resulting environmental, health, and economic benefits</a:t>
            </a:r>
            <a:r>
              <a:rPr lang="en-US" sz="1600" dirty="0" smtClean="0"/>
              <a:t>)</a:t>
            </a:r>
            <a:endParaRPr lang="en-US" sz="1600" dirty="0"/>
          </a:p>
          <a:p>
            <a:r>
              <a:rPr lang="en-US" sz="1600" dirty="0" smtClean="0"/>
              <a:t>Requiring </a:t>
            </a:r>
            <a:r>
              <a:rPr lang="en-US" sz="1600" dirty="0"/>
              <a:t>approved vendors to provide data on the amount of sustainable products and </a:t>
            </a:r>
            <a:r>
              <a:rPr lang="en-US" sz="1600" dirty="0" smtClean="0"/>
              <a:t>services they </a:t>
            </a:r>
            <a:r>
              <a:rPr lang="en-US" sz="1600" dirty="0"/>
              <a:t>sold to your jurisdiction on an annual </a:t>
            </a:r>
            <a:r>
              <a:rPr lang="en-US" sz="1600" dirty="0" smtClean="0"/>
              <a:t>basis</a:t>
            </a:r>
            <a:endParaRPr lang="en-US" sz="1600" dirty="0"/>
          </a:p>
          <a:p>
            <a:r>
              <a:rPr lang="en-US" sz="1600" dirty="0" smtClean="0"/>
              <a:t>Establishing </a:t>
            </a:r>
            <a:r>
              <a:rPr lang="en-US" sz="1600" dirty="0"/>
              <a:t>all-green contracts to make the “green spend” tracking process </a:t>
            </a:r>
            <a:r>
              <a:rPr lang="en-US" sz="1600" dirty="0" smtClean="0"/>
              <a:t>easier</a:t>
            </a:r>
            <a:endParaRPr lang="en-US" sz="1600" dirty="0"/>
          </a:p>
          <a:p>
            <a:r>
              <a:rPr lang="en-US" sz="1600" dirty="0" smtClean="0"/>
              <a:t>Communicating </a:t>
            </a:r>
            <a:r>
              <a:rPr lang="en-US" sz="1600" dirty="0"/>
              <a:t>the results of your tracking efforts to policy-makers, employees, and the </a:t>
            </a:r>
            <a:r>
              <a:rPr lang="en-US" sz="1600" dirty="0" smtClean="0"/>
              <a:t>public on </a:t>
            </a:r>
            <a:r>
              <a:rPr lang="en-US" sz="1600" dirty="0"/>
              <a:t>an annual </a:t>
            </a:r>
            <a:r>
              <a:rPr lang="en-US" sz="1600" dirty="0" smtClean="0"/>
              <a:t>basis</a:t>
            </a:r>
          </a:p>
          <a:p>
            <a:r>
              <a:rPr lang="en-US" sz="1600" dirty="0"/>
              <a:t>The results of your tracking program can provide valuable insight about how </a:t>
            </a:r>
            <a:r>
              <a:rPr lang="en-US" sz="1600" dirty="0" smtClean="0"/>
              <a:t>well your </a:t>
            </a:r>
            <a:r>
              <a:rPr lang="en-US" sz="1600" dirty="0"/>
              <a:t>sustainable procurement initiatives are working and can help your team identify opportunities </a:t>
            </a:r>
            <a:r>
              <a:rPr lang="en-US" sz="1600" dirty="0" smtClean="0"/>
              <a:t>for further improvement</a:t>
            </a:r>
            <a:endParaRPr lang="en-US" sz="1600" dirty="0"/>
          </a:p>
          <a:p>
            <a:r>
              <a:rPr lang="en-US" sz="1600" dirty="0"/>
              <a:t>A growing number of municipalities are using new e-procurement systems, which “tag” </a:t>
            </a:r>
            <a:r>
              <a:rPr lang="en-US" sz="1600" dirty="0" smtClean="0"/>
              <a:t>sustainable products</a:t>
            </a:r>
            <a:r>
              <a:rPr lang="en-US" sz="1600" dirty="0"/>
              <a:t>, to make their tracking process easier and faster. In such cases, it is important to put effort </a:t>
            </a:r>
            <a:r>
              <a:rPr lang="en-US" sz="1600" dirty="0" smtClean="0"/>
              <a:t>in </a:t>
            </a:r>
            <a:r>
              <a:rPr lang="en-US" sz="1600" dirty="0"/>
              <a:t>upfront to make sure that all of the items that are “tagged” as sustainable comply with </a:t>
            </a:r>
            <a:r>
              <a:rPr lang="en-US" sz="1600" dirty="0" smtClean="0"/>
              <a:t>your specifications</a:t>
            </a:r>
          </a:p>
          <a:p>
            <a:r>
              <a:rPr lang="en-US" sz="1600" dirty="0" smtClean="0"/>
              <a:t>If requesting </a:t>
            </a:r>
            <a:r>
              <a:rPr lang="en-US" sz="1600" dirty="0"/>
              <a:t>information from multiple vendors, the development of a </a:t>
            </a:r>
            <a:r>
              <a:rPr lang="en-US" sz="1600" dirty="0" smtClean="0"/>
              <a:t>reporting template </a:t>
            </a:r>
            <a:r>
              <a:rPr lang="en-US" sz="1600" dirty="0"/>
              <a:t>can help ensure that you receive data that is complete and consistent among different firms; </a:t>
            </a:r>
            <a:r>
              <a:rPr lang="en-US" sz="1600" dirty="0" smtClean="0"/>
              <a:t>this will </a:t>
            </a:r>
            <a:r>
              <a:rPr lang="en-US" sz="1600" dirty="0"/>
              <a:t>cut down on the time it will take to analyze </a:t>
            </a:r>
            <a:r>
              <a:rPr lang="en-US" sz="1600" dirty="0" smtClean="0"/>
              <a:t>it</a:t>
            </a:r>
          </a:p>
          <a:p>
            <a:r>
              <a:rPr lang="en-US" sz="1600" dirty="0"/>
              <a:t>Many third-party certifiers of products (e.g., the ENERGY STAR program) and other </a:t>
            </a:r>
            <a:r>
              <a:rPr lang="en-US" sz="1600" dirty="0" smtClean="0"/>
              <a:t>nonprofit organizations </a:t>
            </a:r>
            <a:r>
              <a:rPr lang="en-US" sz="1600" dirty="0"/>
              <a:t>(e.g., the Environmental Paper Network) have developed calculators that make </a:t>
            </a:r>
            <a:r>
              <a:rPr lang="en-US" sz="1600" dirty="0" smtClean="0"/>
              <a:t>it relatively </a:t>
            </a:r>
            <a:r>
              <a:rPr lang="en-US" sz="1600" dirty="0"/>
              <a:t>easy to estimate the environmental benefits of buying energy-efficient electronics, </a:t>
            </a:r>
            <a:r>
              <a:rPr lang="en-US" sz="1600" dirty="0" smtClean="0"/>
              <a:t>recycled content paper</a:t>
            </a:r>
            <a:r>
              <a:rPr lang="en-US" sz="1600" dirty="0"/>
              <a:t>, and other environmentally preferable </a:t>
            </a:r>
            <a:r>
              <a:rPr lang="en-US" sz="1600" dirty="0" smtClean="0"/>
              <a:t>products</a:t>
            </a:r>
            <a:endParaRPr lang="en-US" sz="1600" dirty="0"/>
          </a:p>
        </p:txBody>
      </p:sp>
    </p:spTree>
    <p:extLst>
      <p:ext uri="{BB962C8B-B14F-4D97-AF65-F5344CB8AC3E}">
        <p14:creationId xmlns:p14="http://schemas.microsoft.com/office/powerpoint/2010/main" val="1112367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599" cy="1325563"/>
          </a:xfrm>
        </p:spPr>
        <p:txBody>
          <a:bodyPr/>
          <a:lstStyle/>
          <a:p>
            <a:r>
              <a:rPr lang="en-US" dirty="0" smtClean="0"/>
              <a:t>Green Procurement Best Practices Resources </a:t>
            </a:r>
            <a:endParaRPr lang="en-US" dirty="0"/>
          </a:p>
        </p:txBody>
      </p:sp>
      <p:sp>
        <p:nvSpPr>
          <p:cNvPr id="3" name="Content Placeholder 2"/>
          <p:cNvSpPr>
            <a:spLocks noGrp="1"/>
          </p:cNvSpPr>
          <p:nvPr>
            <p:ph idx="1"/>
          </p:nvPr>
        </p:nvSpPr>
        <p:spPr>
          <a:xfrm>
            <a:off x="838200" y="2026364"/>
            <a:ext cx="10515600" cy="4351338"/>
          </a:xfrm>
        </p:spPr>
        <p:txBody>
          <a:bodyPr/>
          <a:lstStyle/>
          <a:p>
            <a:r>
              <a:rPr lang="en-US" dirty="0" smtClean="0">
                <a:hlinkClick r:id="rId3"/>
              </a:rPr>
              <a:t>Green Purchasing Opportunities and Best Practices: Responsible Purchasing Network and National Association of State Procurement Officials </a:t>
            </a:r>
            <a:endParaRPr lang="en-US" dirty="0" smtClean="0"/>
          </a:p>
          <a:p>
            <a:r>
              <a:rPr lang="en-US" dirty="0" smtClean="0">
                <a:hlinkClick r:id="rId4"/>
              </a:rPr>
              <a:t>The Buck Stops Here: Sustainable Procurement Playbook for Cities: RPN &amp; USDN </a:t>
            </a:r>
            <a:endParaRPr lang="en-US" dirty="0" smtClean="0"/>
          </a:p>
          <a:p>
            <a:r>
              <a:rPr lang="en-US" dirty="0" smtClean="0">
                <a:hlinkClick r:id="rId5"/>
              </a:rPr>
              <a:t>Sustainable Purchasing Leadership Council </a:t>
            </a:r>
            <a:endParaRPr lang="en-US" dirty="0" smtClean="0"/>
          </a:p>
          <a:p>
            <a:r>
              <a:rPr lang="en-US" dirty="0" smtClean="0">
                <a:hlinkClick r:id="rId6"/>
              </a:rPr>
              <a:t>Responsible Purchasing Network </a:t>
            </a:r>
            <a:endParaRPr lang="en-US" dirty="0" smtClean="0"/>
          </a:p>
          <a:p>
            <a:r>
              <a:rPr lang="en-US" dirty="0" smtClean="0">
                <a:hlinkClick r:id="rId7"/>
              </a:rPr>
              <a:t>Municipal Collaboration for Sustainable Procurement </a:t>
            </a:r>
            <a:endParaRPr lang="en-US" dirty="0" smtClean="0"/>
          </a:p>
          <a:p>
            <a:r>
              <a:rPr lang="en-US" dirty="0" smtClean="0">
                <a:hlinkClick r:id="rId8"/>
              </a:rPr>
              <a:t>State of Sustainable Purchasing in Canada 2017 Report </a:t>
            </a:r>
            <a:endParaRPr lang="en-US" dirty="0" smtClean="0"/>
          </a:p>
          <a:p>
            <a:endParaRPr lang="en-US" dirty="0"/>
          </a:p>
        </p:txBody>
      </p:sp>
    </p:spTree>
    <p:extLst>
      <p:ext uri="{BB962C8B-B14F-4D97-AF65-F5344CB8AC3E}">
        <p14:creationId xmlns:p14="http://schemas.microsoft.com/office/powerpoint/2010/main" val="709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297" y="0"/>
            <a:ext cx="10073983" cy="1325563"/>
          </a:xfrm>
        </p:spPr>
        <p:txBody>
          <a:bodyPr/>
          <a:lstStyle/>
          <a:p>
            <a:r>
              <a:rPr lang="en-US" dirty="0" smtClean="0"/>
              <a:t>Green Procurement Questions </a:t>
            </a:r>
            <a:endParaRPr lang="en-US" dirty="0"/>
          </a:p>
        </p:txBody>
      </p:sp>
      <p:sp>
        <p:nvSpPr>
          <p:cNvPr id="3" name="Content Placeholder 2"/>
          <p:cNvSpPr>
            <a:spLocks noGrp="1"/>
          </p:cNvSpPr>
          <p:nvPr>
            <p:ph idx="1"/>
          </p:nvPr>
        </p:nvSpPr>
        <p:spPr>
          <a:xfrm>
            <a:off x="838200" y="1239520"/>
            <a:ext cx="10515600" cy="5618480"/>
          </a:xfrm>
        </p:spPr>
        <p:txBody>
          <a:bodyPr>
            <a:normAutofit fontScale="92500" lnSpcReduction="20000"/>
          </a:bodyPr>
          <a:lstStyle/>
          <a:p>
            <a:endParaRPr lang="en-US" dirty="0"/>
          </a:p>
          <a:p>
            <a:r>
              <a:rPr lang="en-US" dirty="0"/>
              <a:t>How </a:t>
            </a:r>
            <a:r>
              <a:rPr lang="en-US" dirty="0" smtClean="0"/>
              <a:t>to identify </a:t>
            </a:r>
            <a:r>
              <a:rPr lang="en-US" dirty="0"/>
              <a:t>and prioritize green purchasing opportunities?</a:t>
            </a:r>
          </a:p>
          <a:p>
            <a:r>
              <a:rPr lang="en-US" dirty="0"/>
              <a:t>How </a:t>
            </a:r>
            <a:r>
              <a:rPr lang="en-US" dirty="0" smtClean="0"/>
              <a:t>to understand </a:t>
            </a:r>
            <a:r>
              <a:rPr lang="en-US" dirty="0"/>
              <a:t>the markets for green products and determine appropriate green specifications to use?</a:t>
            </a:r>
          </a:p>
          <a:p>
            <a:r>
              <a:rPr lang="en-US" dirty="0"/>
              <a:t>How </a:t>
            </a:r>
            <a:r>
              <a:rPr lang="en-US" dirty="0" smtClean="0"/>
              <a:t>to choose </a:t>
            </a:r>
            <a:r>
              <a:rPr lang="en-US" dirty="0"/>
              <a:t>the purchasing method that is most likely to result in competitive bids for green products and services? Are there shortcuts? And </a:t>
            </a:r>
            <a:r>
              <a:rPr lang="en-US" dirty="0" smtClean="0"/>
              <a:t>how to best design </a:t>
            </a:r>
            <a:r>
              <a:rPr lang="en-US" dirty="0"/>
              <a:t>bid documents to support that?</a:t>
            </a:r>
          </a:p>
          <a:p>
            <a:r>
              <a:rPr lang="en-US" dirty="0"/>
              <a:t>When the bids are returned, how </a:t>
            </a:r>
            <a:r>
              <a:rPr lang="en-US" dirty="0" smtClean="0"/>
              <a:t>to evaluate </a:t>
            </a:r>
            <a:r>
              <a:rPr lang="en-US" dirty="0"/>
              <a:t>the green attributes of products and services offered by bidders to ensure they meet the environmental criteria established in the bid specifications and achieve best value?</a:t>
            </a:r>
          </a:p>
          <a:p>
            <a:r>
              <a:rPr lang="en-US" dirty="0"/>
              <a:t>In what ways can the </a:t>
            </a:r>
            <a:r>
              <a:rPr lang="en-US" dirty="0" smtClean="0"/>
              <a:t>municipality promote </a:t>
            </a:r>
            <a:r>
              <a:rPr lang="en-US" dirty="0"/>
              <a:t>the availability of green products and services that have been added to its contracts in order to increase </a:t>
            </a:r>
            <a:r>
              <a:rPr lang="en-US" dirty="0" smtClean="0"/>
              <a:t>awareness and the green spend by others. </a:t>
            </a:r>
          </a:p>
          <a:p>
            <a:r>
              <a:rPr lang="en-US" dirty="0" smtClean="0"/>
              <a:t>How to effectively </a:t>
            </a:r>
            <a:r>
              <a:rPr lang="en-US" dirty="0"/>
              <a:t>track and report “green” product </a:t>
            </a:r>
            <a:r>
              <a:rPr lang="en-US" dirty="0" smtClean="0"/>
              <a:t>spending? </a:t>
            </a:r>
          </a:p>
          <a:p>
            <a:r>
              <a:rPr lang="en-US" b="1" dirty="0" smtClean="0"/>
              <a:t>Other questions that come to mind??????</a:t>
            </a:r>
            <a:endParaRPr lang="en-US" b="1" dirty="0"/>
          </a:p>
        </p:txBody>
      </p:sp>
    </p:spTree>
    <p:extLst>
      <p:ext uri="{BB962C8B-B14F-4D97-AF65-F5344CB8AC3E}">
        <p14:creationId xmlns:p14="http://schemas.microsoft.com/office/powerpoint/2010/main" val="2823304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45" y="2661235"/>
            <a:ext cx="9617725" cy="2154436"/>
          </a:xfrm>
          <a:prstGeom prst="rect">
            <a:avLst/>
          </a:prstGeom>
          <a:noFill/>
        </p:spPr>
        <p:txBody>
          <a:bodyPr wrap="square" rtlCol="0">
            <a:spAutoFit/>
          </a:bodyPr>
          <a:lstStyle/>
          <a:p>
            <a:pPr algn="ctr"/>
            <a:endParaRPr lang="en-US" sz="1400" dirty="0" smtClean="0">
              <a:solidFill>
                <a:srgbClr val="002060"/>
              </a:solidFill>
            </a:endParaRPr>
          </a:p>
          <a:p>
            <a:pPr algn="ctr"/>
            <a:r>
              <a:rPr lang="en-US" sz="4000" b="1" dirty="0" smtClean="0">
                <a:solidFill>
                  <a:srgbClr val="002060"/>
                </a:solidFill>
              </a:rPr>
              <a:t>Green Procurement </a:t>
            </a:r>
          </a:p>
          <a:p>
            <a:pPr algn="ctr"/>
            <a:r>
              <a:rPr lang="en-US" sz="4000" b="1" dirty="0" smtClean="0">
                <a:solidFill>
                  <a:srgbClr val="002060"/>
                </a:solidFill>
              </a:rPr>
              <a:t>Myths, Labels and Greenwashing </a:t>
            </a:r>
            <a:endParaRPr lang="en-US" sz="4000" b="1" dirty="0">
              <a:solidFill>
                <a:srgbClr val="002060"/>
              </a:solidFill>
            </a:endParaRPr>
          </a:p>
          <a:p>
            <a:pPr algn="ctr"/>
            <a:r>
              <a:rPr lang="en-US" sz="4000" b="1" dirty="0" smtClean="0">
                <a:solidFill>
                  <a:srgbClr val="002060"/>
                </a:solidFill>
              </a:rPr>
              <a:t>Part B </a:t>
            </a:r>
          </a:p>
        </p:txBody>
      </p:sp>
    </p:spTree>
    <p:extLst>
      <p:ext uri="{BB962C8B-B14F-4D97-AF65-F5344CB8AC3E}">
        <p14:creationId xmlns:p14="http://schemas.microsoft.com/office/powerpoint/2010/main" val="1840873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37" y="249849"/>
            <a:ext cx="10073983" cy="1325563"/>
          </a:xfrm>
        </p:spPr>
        <p:txBody>
          <a:bodyPr/>
          <a:lstStyle/>
          <a:p>
            <a:r>
              <a:rPr lang="en-US" dirty="0" smtClean="0"/>
              <a:t>Green Certification </a:t>
            </a:r>
            <a:endParaRPr lang="en-US" dirty="0"/>
          </a:p>
        </p:txBody>
      </p:sp>
      <p:sp>
        <p:nvSpPr>
          <p:cNvPr id="3" name="Content Placeholder 2"/>
          <p:cNvSpPr>
            <a:spLocks noGrp="1"/>
          </p:cNvSpPr>
          <p:nvPr>
            <p:ph idx="1"/>
          </p:nvPr>
        </p:nvSpPr>
        <p:spPr>
          <a:xfrm>
            <a:off x="838200" y="1575412"/>
            <a:ext cx="10515600" cy="4940835"/>
          </a:xfrm>
        </p:spPr>
        <p:txBody>
          <a:bodyPr>
            <a:normAutofit lnSpcReduction="10000"/>
          </a:bodyPr>
          <a:lstStyle/>
          <a:p>
            <a:r>
              <a:rPr lang="en-US" dirty="0" smtClean="0"/>
              <a:t>How the %^&amp;* am I supposed to know what is the “environmentally preferable choice”? </a:t>
            </a:r>
          </a:p>
          <a:p>
            <a:r>
              <a:rPr lang="en-US" dirty="0" smtClean="0"/>
              <a:t>That’s the label’s job…</a:t>
            </a:r>
          </a:p>
          <a:p>
            <a:r>
              <a:rPr lang="en-US" dirty="0" smtClean="0"/>
              <a:t>Don’t rely on claims from manufactures and suppliers </a:t>
            </a:r>
          </a:p>
          <a:p>
            <a:r>
              <a:rPr lang="en-US" dirty="0" smtClean="0"/>
              <a:t>Rely on claims from third-party certification bodies </a:t>
            </a:r>
          </a:p>
          <a:p>
            <a:r>
              <a:rPr lang="en-US" dirty="0" smtClean="0"/>
              <a:t>This will avoid greenwashing – the practice </a:t>
            </a:r>
            <a:r>
              <a:rPr lang="en-US" dirty="0"/>
              <a:t>of misleading consumers about the environmental or health benefits of a product or service. </a:t>
            </a:r>
            <a:endParaRPr lang="en-US" dirty="0" smtClean="0"/>
          </a:p>
          <a:p>
            <a:r>
              <a:rPr lang="en-US" dirty="0"/>
              <a:t>highlighting a product’s single environmental benefit while ignoring other significant environmental hazards </a:t>
            </a:r>
            <a:endParaRPr lang="en-US" dirty="0" smtClean="0"/>
          </a:p>
          <a:p>
            <a:r>
              <a:rPr lang="en-US" dirty="0" smtClean="0"/>
              <a:t>If third party certification is not available require </a:t>
            </a:r>
            <a:r>
              <a:rPr lang="en-US" dirty="0"/>
              <a:t>vendors to verify all of their environmental and health claims. </a:t>
            </a:r>
            <a:endParaRPr lang="en-US" dirty="0" smtClean="0"/>
          </a:p>
        </p:txBody>
      </p:sp>
    </p:spTree>
    <p:extLst>
      <p:ext uri="{BB962C8B-B14F-4D97-AF65-F5344CB8AC3E}">
        <p14:creationId xmlns:p14="http://schemas.microsoft.com/office/powerpoint/2010/main" val="543592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057" y="283845"/>
            <a:ext cx="10073983" cy="1325563"/>
          </a:xfrm>
        </p:spPr>
        <p:txBody>
          <a:bodyPr/>
          <a:lstStyle/>
          <a:p>
            <a:r>
              <a:rPr lang="en-US" dirty="0" smtClean="0"/>
              <a:t>3</a:t>
            </a:r>
            <a:r>
              <a:rPr lang="en-US" baseline="30000" dirty="0" smtClean="0"/>
              <a:t>rd</a:t>
            </a:r>
            <a:r>
              <a:rPr lang="en-US" dirty="0" smtClean="0"/>
              <a:t> Party Certifications </a:t>
            </a:r>
            <a:endParaRPr lang="en-US" dirty="0"/>
          </a:p>
        </p:txBody>
      </p:sp>
      <p:sp>
        <p:nvSpPr>
          <p:cNvPr id="3" name="Content Placeholder 2"/>
          <p:cNvSpPr>
            <a:spLocks noGrp="1"/>
          </p:cNvSpPr>
          <p:nvPr>
            <p:ph idx="1"/>
          </p:nvPr>
        </p:nvSpPr>
        <p:spPr>
          <a:xfrm>
            <a:off x="838200" y="1943403"/>
            <a:ext cx="10515600" cy="4351338"/>
          </a:xfrm>
        </p:spPr>
        <p:txBody>
          <a:bodyPr/>
          <a:lstStyle/>
          <a:p>
            <a:r>
              <a:rPr lang="en-US" dirty="0" smtClean="0"/>
              <a:t>One of the easiest methods for putting green procurement into action is to use 3</a:t>
            </a:r>
            <a:r>
              <a:rPr lang="en-US" baseline="30000" dirty="0" smtClean="0"/>
              <a:t>rd</a:t>
            </a:r>
            <a:r>
              <a:rPr lang="en-US" dirty="0" smtClean="0"/>
              <a:t> party certifications into bid documents. </a:t>
            </a:r>
          </a:p>
          <a:p>
            <a:r>
              <a:rPr lang="en-US" dirty="0" smtClean="0"/>
              <a:t>There are ample 3</a:t>
            </a:r>
            <a:r>
              <a:rPr lang="en-US" baseline="30000" dirty="0" smtClean="0"/>
              <a:t>rd</a:t>
            </a:r>
            <a:r>
              <a:rPr lang="en-US" dirty="0" smtClean="0"/>
              <a:t> party certifications and it is important to know what they consider and what they don’t consider. </a:t>
            </a:r>
          </a:p>
          <a:p>
            <a:r>
              <a:rPr lang="en-US" dirty="0" smtClean="0"/>
              <a:t>Aids green procurement teams to have a mechanism to answer the </a:t>
            </a:r>
            <a:r>
              <a:rPr lang="en-US" dirty="0"/>
              <a:t>How the %^&amp;* am I supposed to know what is the “environmentally preferable </a:t>
            </a:r>
            <a:r>
              <a:rPr lang="en-US" dirty="0" smtClean="0"/>
              <a:t>choice question. </a:t>
            </a:r>
            <a:endParaRPr lang="en-US" dirty="0"/>
          </a:p>
        </p:txBody>
      </p:sp>
    </p:spTree>
    <p:extLst>
      <p:ext uri="{BB962C8B-B14F-4D97-AF65-F5344CB8AC3E}">
        <p14:creationId xmlns:p14="http://schemas.microsoft.com/office/powerpoint/2010/main" val="1299521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Energy Star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0862" y="2684797"/>
            <a:ext cx="2114550" cy="2162175"/>
          </a:xfrm>
        </p:spPr>
      </p:pic>
      <p:sp>
        <p:nvSpPr>
          <p:cNvPr id="5" name="Content Placeholder 2"/>
          <p:cNvSpPr txBox="1">
            <a:spLocks/>
          </p:cNvSpPr>
          <p:nvPr/>
        </p:nvSpPr>
        <p:spPr>
          <a:xfrm>
            <a:off x="3194892" y="1575412"/>
            <a:ext cx="8538072" cy="49408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Calibri" panose="020F0502020204030204"/>
                <a:ea typeface="+mn-ea"/>
                <a:cs typeface="+mn-cs"/>
              </a:rPr>
              <a:t>US EPA, US DOE and </a:t>
            </a:r>
            <a:r>
              <a:rPr kumimoji="0" lang="en-US" sz="2800" b="0" i="0" u="none" strike="noStrike" kern="1200" cap="none" spc="0" normalizeH="0" baseline="0" noProof="0" dirty="0" err="1" smtClean="0">
                <a:ln>
                  <a:noFill/>
                </a:ln>
                <a:solidFill>
                  <a:srgbClr val="002060"/>
                </a:solidFill>
                <a:effectLst/>
                <a:uLnTx/>
                <a:uFillTx/>
                <a:latin typeface="Calibri" panose="020F0502020204030204"/>
                <a:ea typeface="+mn-ea"/>
                <a:cs typeface="+mn-cs"/>
              </a:rPr>
              <a:t>NRCan</a:t>
            </a:r>
            <a:r>
              <a:rPr kumimoji="0" lang="en-US" sz="2800" b="0" i="0" u="none" strike="noStrike" kern="1200" cap="none" spc="0" normalizeH="0" baseline="0" noProof="0" dirty="0" smtClean="0">
                <a:ln>
                  <a:noFill/>
                </a:ln>
                <a:solidFill>
                  <a:srgbClr val="002060"/>
                </a:solidFill>
                <a:effectLst/>
                <a:uLnTx/>
                <a:uFillTx/>
                <a:latin typeface="Calibri" panose="020F0502020204030204"/>
                <a:ea typeface="+mn-ea"/>
                <a:cs typeface="+mn-cs"/>
              </a:rPr>
              <a:t> program.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Calibri" panose="020F0502020204030204"/>
                <a:ea typeface="+mn-ea"/>
                <a:cs typeface="+mn-cs"/>
              </a:rPr>
              <a:t>Helps consumers </a:t>
            </a: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save money and protect the environment by choosing energy-efficient products and practices. </a:t>
            </a:r>
            <a:endParaRPr kumimoji="0" lang="en-US" sz="2800" b="0" i="0" u="none" strike="noStrike" kern="1200" cap="none" spc="0" normalizeH="0" baseline="0" noProof="0" dirty="0" smtClean="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Calibri" panose="020F0502020204030204"/>
                <a:ea typeface="+mn-ea"/>
                <a:cs typeface="+mn-cs"/>
              </a:rPr>
              <a:t>ENERGY </a:t>
            </a: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STAR has developed energy-efficient standards across dozens of categories, including various electronics, appliances, lighting equipment, and HVAC products. ENERGY STAR requires third-party laboratory testing of products to verify products conform to the standards.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002060"/>
                </a:solidFill>
                <a:effectLst/>
                <a:uLnTx/>
                <a:uFillTx/>
                <a:latin typeface="Calibri" panose="020F0502020204030204"/>
                <a:ea typeface="+mn-ea"/>
                <a:cs typeface="+mn-cs"/>
              </a:rPr>
              <a:t>Criteria varies across product categories (but usually corresponds to being in the top 20% of energy efficiency).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5152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Energy Star (Most Efficient) </a:t>
            </a:r>
            <a:endParaRPr lang="en-US" dirty="0"/>
          </a:p>
        </p:txBody>
      </p:sp>
      <p:sp>
        <p:nvSpPr>
          <p:cNvPr id="3" name="Content Placeholder 2"/>
          <p:cNvSpPr>
            <a:spLocks noGrp="1"/>
          </p:cNvSpPr>
          <p:nvPr>
            <p:ph idx="1"/>
          </p:nvPr>
        </p:nvSpPr>
        <p:spPr>
          <a:xfrm>
            <a:off x="4319504" y="1899335"/>
            <a:ext cx="7474970" cy="4351338"/>
          </a:xfrm>
        </p:spPr>
        <p:txBody>
          <a:bodyPr/>
          <a:lstStyle/>
          <a:p>
            <a:r>
              <a:rPr lang="en-US" dirty="0" smtClean="0"/>
              <a:t>The </a:t>
            </a:r>
            <a:r>
              <a:rPr lang="en-US" dirty="0"/>
              <a:t>ENERGY STAR Most Efficient </a:t>
            </a:r>
            <a:r>
              <a:rPr lang="en-US" dirty="0" smtClean="0"/>
              <a:t>designation </a:t>
            </a:r>
            <a:r>
              <a:rPr lang="en-US" dirty="0"/>
              <a:t>“recognizes the most efficient products among those that qualify for the ENERGY STAR. </a:t>
            </a:r>
            <a:endParaRPr lang="en-US" dirty="0" smtClean="0"/>
          </a:p>
          <a:p>
            <a:r>
              <a:rPr lang="en-US" dirty="0" smtClean="0"/>
              <a:t>The top of the top of the heap</a:t>
            </a:r>
          </a:p>
          <a:p>
            <a:r>
              <a:rPr lang="en-US" dirty="0" smtClean="0"/>
              <a:t>These </a:t>
            </a:r>
            <a:r>
              <a:rPr lang="en-US" dirty="0"/>
              <a:t>exceptional products represent the leading edge in energy efficient products </a:t>
            </a:r>
            <a:r>
              <a:rPr lang="en-US" dirty="0" smtClean="0"/>
              <a:t>for a given year. </a:t>
            </a:r>
          </a:p>
          <a:p>
            <a:r>
              <a:rPr lang="en-US" dirty="0" smtClean="0"/>
              <a:t>This </a:t>
            </a:r>
            <a:r>
              <a:rPr lang="en-US" dirty="0"/>
              <a:t>eco-label can be found on appliances such as clothes washers, refrigerators, boilers, furnaces, air conditioners, and fans.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80" y="3190416"/>
            <a:ext cx="3486150" cy="1314450"/>
          </a:xfrm>
          <a:prstGeom prst="rect">
            <a:avLst/>
          </a:prstGeom>
        </p:spPr>
      </p:pic>
    </p:spTree>
    <p:extLst>
      <p:ext uri="{BB962C8B-B14F-4D97-AF65-F5344CB8AC3E}">
        <p14:creationId xmlns:p14="http://schemas.microsoft.com/office/powerpoint/2010/main" val="2996270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EnerGuide</a:t>
            </a:r>
            <a:r>
              <a:rPr lang="en-US" dirty="0" smtClean="0"/>
              <a:t> Labels</a:t>
            </a:r>
            <a:endParaRPr lang="en-US" dirty="0"/>
          </a:p>
        </p:txBody>
      </p:sp>
      <p:sp>
        <p:nvSpPr>
          <p:cNvPr id="3" name="Content Placeholder 2"/>
          <p:cNvSpPr>
            <a:spLocks noGrp="1"/>
          </p:cNvSpPr>
          <p:nvPr>
            <p:ph idx="1"/>
          </p:nvPr>
        </p:nvSpPr>
        <p:spPr>
          <a:xfrm>
            <a:off x="838200" y="1690688"/>
            <a:ext cx="4871720" cy="4804315"/>
          </a:xfrm>
        </p:spPr>
        <p:txBody>
          <a:bodyPr>
            <a:normAutofit fontScale="85000" lnSpcReduction="20000"/>
          </a:bodyPr>
          <a:lstStyle/>
          <a:p>
            <a:r>
              <a:rPr lang="en-US" dirty="0" smtClean="0"/>
              <a:t>NOT A Certification </a:t>
            </a:r>
          </a:p>
          <a:p>
            <a:r>
              <a:rPr lang="en-US" dirty="0" err="1" smtClean="0"/>
              <a:t>EnerGuide</a:t>
            </a:r>
            <a:r>
              <a:rPr lang="en-US" dirty="0" smtClean="0"/>
              <a:t> </a:t>
            </a:r>
            <a:r>
              <a:rPr lang="en-US" dirty="0"/>
              <a:t>label </a:t>
            </a:r>
            <a:r>
              <a:rPr lang="en-US" dirty="0" smtClean="0"/>
              <a:t>shows how </a:t>
            </a:r>
            <a:r>
              <a:rPr lang="en-US" dirty="0"/>
              <a:t>much energy a product uses and how that compares to similar models</a:t>
            </a:r>
            <a:r>
              <a:rPr lang="en-US" dirty="0" smtClean="0"/>
              <a:t>.</a:t>
            </a:r>
          </a:p>
          <a:p>
            <a:r>
              <a:rPr lang="en-US" dirty="0"/>
              <a:t>Annual energy consumption of the model in kilowatt hours ( kWh)</a:t>
            </a:r>
          </a:p>
          <a:p>
            <a:r>
              <a:rPr lang="en-US" dirty="0"/>
              <a:t>Energy consumption indicator, which positions the model compared with the most efficient and least efficient models in the same class</a:t>
            </a:r>
          </a:p>
          <a:p>
            <a:r>
              <a:rPr lang="en-US" dirty="0"/>
              <a:t>Type and capacity of models that make up this class</a:t>
            </a:r>
          </a:p>
          <a:p>
            <a:r>
              <a:rPr lang="en-US" dirty="0"/>
              <a:t>The model number</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051" y="1849119"/>
            <a:ext cx="3915749" cy="4195445"/>
          </a:xfrm>
          <a:prstGeom prst="rect">
            <a:avLst/>
          </a:prstGeom>
        </p:spPr>
      </p:pic>
    </p:spTree>
    <p:extLst>
      <p:ext uri="{BB962C8B-B14F-4D97-AF65-F5344CB8AC3E}">
        <p14:creationId xmlns:p14="http://schemas.microsoft.com/office/powerpoint/2010/main" val="20030790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698930" cy="1325563"/>
          </a:xfrm>
        </p:spPr>
        <p:txBody>
          <a:bodyPr>
            <a:normAutofit fontScale="90000"/>
          </a:bodyPr>
          <a:lstStyle/>
          <a:p>
            <a:r>
              <a:rPr lang="en-US" dirty="0">
                <a:hlinkClick r:id="rId2"/>
              </a:rPr>
              <a:t>Electronic Products Environmental Assessment Tool (EPEAT®)</a:t>
            </a:r>
            <a:endParaRPr lang="en-US" dirty="0"/>
          </a:p>
        </p:txBody>
      </p:sp>
      <p:sp>
        <p:nvSpPr>
          <p:cNvPr id="3" name="Content Placeholder 2"/>
          <p:cNvSpPr>
            <a:spLocks noGrp="1"/>
          </p:cNvSpPr>
          <p:nvPr>
            <p:ph idx="1"/>
          </p:nvPr>
        </p:nvSpPr>
        <p:spPr>
          <a:xfrm>
            <a:off x="5299112" y="2119672"/>
            <a:ext cx="6054687" cy="4351338"/>
          </a:xfrm>
        </p:spPr>
        <p:txBody>
          <a:bodyPr>
            <a:normAutofit fontScale="85000" lnSpcReduction="20000"/>
          </a:bodyPr>
          <a:lstStyle/>
          <a:p>
            <a:r>
              <a:rPr lang="en-US" dirty="0"/>
              <a:t>C</a:t>
            </a:r>
            <a:r>
              <a:rPr lang="en-US" dirty="0" smtClean="0"/>
              <a:t>omprehensive </a:t>
            </a:r>
            <a:r>
              <a:rPr lang="en-US" dirty="0"/>
              <a:t>environmental rating system that helps identify electronic products that meet a wide range of energy efficiency and other environmental criteria. </a:t>
            </a:r>
            <a:endParaRPr lang="en-US" dirty="0" smtClean="0"/>
          </a:p>
          <a:p>
            <a:r>
              <a:rPr lang="en-US" dirty="0" smtClean="0"/>
              <a:t>The US based EPEAT </a:t>
            </a:r>
            <a:r>
              <a:rPr lang="en-US" dirty="0"/>
              <a:t>system was conceived and developed through the collaboration of stakeholders from the business, advocacy, government and academic arenas. </a:t>
            </a:r>
            <a:endParaRPr lang="en-US" dirty="0" smtClean="0"/>
          </a:p>
          <a:p>
            <a:r>
              <a:rPr lang="en-US" dirty="0" smtClean="0"/>
              <a:t>EPEAT’s </a:t>
            </a:r>
            <a:r>
              <a:rPr lang="en-US" dirty="0"/>
              <a:t>website contains a searchable Registry that allows users to search by level (Gold, Silver or Bronze) and by individual criteria. </a:t>
            </a:r>
            <a:endParaRPr lang="en-US" dirty="0" smtClean="0"/>
          </a:p>
          <a:p>
            <a:r>
              <a:rPr lang="en-US" dirty="0"/>
              <a:t>The Green Electronics Council (GEC) manages this flagship program, including ensuring the integrity of the EPEAT system.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99" y="2687783"/>
            <a:ext cx="4493408" cy="2604654"/>
          </a:xfrm>
          <a:prstGeom prst="rect">
            <a:avLst/>
          </a:prstGeom>
        </p:spPr>
      </p:pic>
    </p:spTree>
    <p:extLst>
      <p:ext uri="{BB962C8B-B14F-4D97-AF65-F5344CB8AC3E}">
        <p14:creationId xmlns:p14="http://schemas.microsoft.com/office/powerpoint/2010/main" val="992744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59" y="0"/>
            <a:ext cx="11623041" cy="1325563"/>
          </a:xfrm>
        </p:spPr>
        <p:txBody>
          <a:bodyPr/>
          <a:lstStyle/>
          <a:p>
            <a:r>
              <a:rPr lang="en-US" dirty="0" smtClean="0"/>
              <a:t>Value of Green Procurement </a:t>
            </a:r>
            <a:endParaRPr lang="en-US" dirty="0"/>
          </a:p>
        </p:txBody>
      </p:sp>
      <p:sp>
        <p:nvSpPr>
          <p:cNvPr id="3" name="Content Placeholder 2"/>
          <p:cNvSpPr>
            <a:spLocks noGrp="1"/>
          </p:cNvSpPr>
          <p:nvPr>
            <p:ph idx="1"/>
          </p:nvPr>
        </p:nvSpPr>
        <p:spPr>
          <a:xfrm>
            <a:off x="914400" y="1509311"/>
            <a:ext cx="10439400" cy="4979226"/>
          </a:xfrm>
        </p:spPr>
        <p:txBody>
          <a:bodyPr>
            <a:normAutofit fontScale="92500" lnSpcReduction="10000"/>
          </a:bodyPr>
          <a:lstStyle/>
          <a:p>
            <a:r>
              <a:rPr lang="en-US" dirty="0" smtClean="0"/>
              <a:t>Helps meet sustainability </a:t>
            </a:r>
            <a:r>
              <a:rPr lang="en-US" dirty="0"/>
              <a:t>goals </a:t>
            </a:r>
            <a:r>
              <a:rPr lang="en-US" dirty="0" smtClean="0"/>
              <a:t>(reduce </a:t>
            </a:r>
            <a:r>
              <a:rPr lang="en-US" dirty="0"/>
              <a:t>energy </a:t>
            </a:r>
            <a:r>
              <a:rPr lang="en-US" dirty="0" smtClean="0"/>
              <a:t>consumption, water use, air pollution </a:t>
            </a:r>
            <a:r>
              <a:rPr lang="en-US" dirty="0"/>
              <a:t>and greenhouse gas emissions, </a:t>
            </a:r>
            <a:r>
              <a:rPr lang="en-US" dirty="0" smtClean="0"/>
              <a:t>minimize/zero waste</a:t>
            </a:r>
            <a:r>
              <a:rPr lang="en-US" dirty="0"/>
              <a:t>, </a:t>
            </a:r>
            <a:r>
              <a:rPr lang="en-US" dirty="0" smtClean="0"/>
              <a:t>avoid highly </a:t>
            </a:r>
            <a:r>
              <a:rPr lang="en-US" dirty="0"/>
              <a:t>toxic chemicals, </a:t>
            </a:r>
            <a:r>
              <a:rPr lang="en-US" dirty="0" smtClean="0"/>
              <a:t>equity and diversity, etc..)</a:t>
            </a:r>
          </a:p>
          <a:p>
            <a:r>
              <a:rPr lang="en-US" dirty="0" smtClean="0"/>
              <a:t>Save </a:t>
            </a:r>
            <a:r>
              <a:rPr lang="en-US" dirty="0"/>
              <a:t>money by lowering the </a:t>
            </a:r>
            <a:r>
              <a:rPr lang="en-US" dirty="0" smtClean="0"/>
              <a:t>municipality’s use </a:t>
            </a:r>
            <a:r>
              <a:rPr lang="en-US" dirty="0"/>
              <a:t>of electricity, fuel, water, paper, or other resources. S</a:t>
            </a:r>
            <a:r>
              <a:rPr lang="en-US" dirty="0" smtClean="0"/>
              <a:t>ome </a:t>
            </a:r>
            <a:r>
              <a:rPr lang="en-US" dirty="0"/>
              <a:t>green products, such as remanufactured toner cartridges, have a lower upfront cost. </a:t>
            </a:r>
            <a:r>
              <a:rPr lang="en-US" dirty="0" smtClean="0"/>
              <a:t>Many green products have lower lifecycle costs. </a:t>
            </a:r>
            <a:endParaRPr lang="en-US" dirty="0"/>
          </a:p>
          <a:p>
            <a:r>
              <a:rPr lang="en-US" dirty="0" smtClean="0"/>
              <a:t>Create </a:t>
            </a:r>
            <a:r>
              <a:rPr lang="en-US" dirty="0"/>
              <a:t>new environmentally responsible jobs (i.e., promote “green” growth</a:t>
            </a:r>
            <a:r>
              <a:rPr lang="en-US" dirty="0" smtClean="0"/>
              <a:t>). </a:t>
            </a:r>
            <a:endParaRPr lang="en-US" dirty="0"/>
          </a:p>
          <a:p>
            <a:r>
              <a:rPr lang="en-US" dirty="0"/>
              <a:t>Lead By Example </a:t>
            </a:r>
          </a:p>
          <a:p>
            <a:r>
              <a:rPr lang="en-US" dirty="0"/>
              <a:t>Serve as a proving ground for innovative technologies that </a:t>
            </a:r>
            <a:r>
              <a:rPr lang="en-US" dirty="0" smtClean="0"/>
              <a:t>offer measurable </a:t>
            </a:r>
            <a:r>
              <a:rPr lang="en-US" dirty="0"/>
              <a:t>environmental and health </a:t>
            </a:r>
            <a:r>
              <a:rPr lang="en-US" dirty="0" smtClean="0"/>
              <a:t>benefits</a:t>
            </a:r>
            <a:endParaRPr lang="en-US" dirty="0"/>
          </a:p>
          <a:p>
            <a:r>
              <a:rPr lang="en-US" dirty="0"/>
              <a:t>Have a transformational effect on the </a:t>
            </a:r>
            <a:r>
              <a:rPr lang="en-US" dirty="0" smtClean="0"/>
              <a:t>marketplace</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520644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Eco Logo </a:t>
            </a:r>
            <a:endParaRPr lang="en-US" dirty="0"/>
          </a:p>
        </p:txBody>
      </p:sp>
      <p:sp>
        <p:nvSpPr>
          <p:cNvPr id="3" name="Content Placeholder 2"/>
          <p:cNvSpPr>
            <a:spLocks noGrp="1"/>
          </p:cNvSpPr>
          <p:nvPr>
            <p:ph idx="1"/>
          </p:nvPr>
        </p:nvSpPr>
        <p:spPr>
          <a:xfrm>
            <a:off x="3782291" y="1496291"/>
            <a:ext cx="8063345" cy="5043054"/>
          </a:xfrm>
        </p:spPr>
        <p:txBody>
          <a:bodyPr>
            <a:normAutofit/>
          </a:bodyPr>
          <a:lstStyle/>
          <a:p>
            <a:r>
              <a:rPr lang="en-US" dirty="0"/>
              <a:t>ECOLOGO Certified products, services and packaging are certified for reduced environmental impact. </a:t>
            </a:r>
            <a:endParaRPr lang="en-US" dirty="0" smtClean="0"/>
          </a:p>
          <a:p>
            <a:r>
              <a:rPr lang="en-US" dirty="0" smtClean="0"/>
              <a:t>ECOLOGO </a:t>
            </a:r>
            <a:r>
              <a:rPr lang="en-US" dirty="0"/>
              <a:t>Certifications are voluntary, multi-attribute, lifecycle based environmental certifications that indicate a product has undergone rigorous scientific testing, exhaustive auditing, or both, to prove its compliance with stringent, third-party, environmental performance standards</a:t>
            </a:r>
            <a:r>
              <a:rPr lang="en-US" dirty="0" smtClean="0"/>
              <a:t>.</a:t>
            </a:r>
          </a:p>
          <a:p>
            <a:r>
              <a:rPr lang="en-US" dirty="0" smtClean="0"/>
              <a:t>Products include: building materials, flooring, chemical and Plastics; Cleaning &amp; Personal Care Products; Office Products; Renewable Energy, GHG neutral, events, etc..</a:t>
            </a:r>
            <a:endParaRPr lang="en-US" dirty="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1026"/>
          <a:stretch/>
        </p:blipFill>
        <p:spPr>
          <a:xfrm>
            <a:off x="588114" y="2133600"/>
            <a:ext cx="2903231" cy="3328121"/>
          </a:xfrm>
          <a:prstGeom prst="rect">
            <a:avLst/>
          </a:prstGeom>
        </p:spPr>
      </p:pic>
    </p:spTree>
    <p:extLst>
      <p:ext uri="{BB962C8B-B14F-4D97-AF65-F5344CB8AC3E}">
        <p14:creationId xmlns:p14="http://schemas.microsoft.com/office/powerpoint/2010/main" val="1240167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Green Seal </a:t>
            </a:r>
            <a:endParaRPr lang="en-US" dirty="0"/>
          </a:p>
        </p:txBody>
      </p:sp>
      <p:sp>
        <p:nvSpPr>
          <p:cNvPr id="3" name="Content Placeholder 2"/>
          <p:cNvSpPr>
            <a:spLocks noGrp="1"/>
          </p:cNvSpPr>
          <p:nvPr>
            <p:ph idx="1"/>
          </p:nvPr>
        </p:nvSpPr>
        <p:spPr>
          <a:xfrm>
            <a:off x="5555672" y="1690688"/>
            <a:ext cx="5798127" cy="4645450"/>
          </a:xfrm>
        </p:spPr>
        <p:txBody>
          <a:bodyPr/>
          <a:lstStyle/>
          <a:p>
            <a:r>
              <a:rPr lang="en-US" dirty="0" smtClean="0"/>
              <a:t>Non-profit organization (US based) that uses life-cycle based sustainability standards to certify products, services and companies. </a:t>
            </a:r>
          </a:p>
          <a:p>
            <a:r>
              <a:rPr lang="en-US" dirty="0" smtClean="0"/>
              <a:t>Products include: household products; construction materials; paints &amp; coatings; paper products; food packaging;  cleaning products &amp; services; restaurant and food services.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508" y="2539722"/>
            <a:ext cx="2977425" cy="2711151"/>
          </a:xfrm>
          <a:prstGeom prst="rect">
            <a:avLst/>
          </a:prstGeom>
        </p:spPr>
      </p:pic>
    </p:spTree>
    <p:extLst>
      <p:ext uri="{BB962C8B-B14F-4D97-AF65-F5344CB8AC3E}">
        <p14:creationId xmlns:p14="http://schemas.microsoft.com/office/powerpoint/2010/main" val="20291724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RoHS-Compliant </a:t>
            </a:r>
            <a:endParaRPr lang="en-US" dirty="0"/>
          </a:p>
        </p:txBody>
      </p:sp>
      <p:sp>
        <p:nvSpPr>
          <p:cNvPr id="3" name="Content Placeholder 2"/>
          <p:cNvSpPr>
            <a:spLocks noGrp="1"/>
          </p:cNvSpPr>
          <p:nvPr>
            <p:ph idx="1"/>
          </p:nvPr>
        </p:nvSpPr>
        <p:spPr>
          <a:xfrm>
            <a:off x="4281055" y="1427018"/>
            <a:ext cx="7356763" cy="5223164"/>
          </a:xfrm>
        </p:spPr>
        <p:txBody>
          <a:bodyPr>
            <a:normAutofit lnSpcReduction="10000"/>
          </a:bodyPr>
          <a:lstStyle/>
          <a:p>
            <a:r>
              <a:rPr lang="en-US" dirty="0" smtClean="0"/>
              <a:t>Restriction </a:t>
            </a:r>
            <a:r>
              <a:rPr lang="en-US" dirty="0"/>
              <a:t>of Hazardous Substances (RoHS) Directive is a </a:t>
            </a:r>
            <a:r>
              <a:rPr lang="en-US" dirty="0" smtClean="0"/>
              <a:t>regulation adopted </a:t>
            </a:r>
            <a:r>
              <a:rPr lang="en-US" dirty="0"/>
              <a:t>by the European Union </a:t>
            </a:r>
            <a:r>
              <a:rPr lang="en-US" dirty="0" smtClean="0"/>
              <a:t>that </a:t>
            </a:r>
            <a:r>
              <a:rPr lang="en-US" dirty="0"/>
              <a:t>restricts certain hazardous materials in electrical equipment (including appliances) sold in the EU marketplace. </a:t>
            </a:r>
            <a:endParaRPr lang="en-US" dirty="0" smtClean="0"/>
          </a:p>
          <a:p>
            <a:r>
              <a:rPr lang="en-US" dirty="0" smtClean="0"/>
              <a:t>The </a:t>
            </a:r>
            <a:r>
              <a:rPr lang="en-US" dirty="0"/>
              <a:t>restricted materials include highly toxic heavy metals (e.g., lead, cadmium, hexavalent chromium and mercury) and flame retardants (e.g., </a:t>
            </a:r>
            <a:r>
              <a:rPr lang="en-US" dirty="0" err="1"/>
              <a:t>polybrominated</a:t>
            </a:r>
            <a:r>
              <a:rPr lang="en-US" dirty="0"/>
              <a:t> diphenyl ethers and </a:t>
            </a:r>
            <a:r>
              <a:rPr lang="en-US" dirty="0" err="1"/>
              <a:t>polybrominated</a:t>
            </a:r>
            <a:r>
              <a:rPr lang="en-US" dirty="0"/>
              <a:t> biphenyls</a:t>
            </a:r>
            <a:r>
              <a:rPr lang="en-US" dirty="0" smtClean="0"/>
              <a:t>).</a:t>
            </a:r>
          </a:p>
          <a:p>
            <a:r>
              <a:rPr lang="en-US" dirty="0" smtClean="0"/>
              <a:t>There </a:t>
            </a:r>
            <a:r>
              <a:rPr lang="en-US" dirty="0"/>
              <a:t>is no official RoHS-compliant eco-label, although the EU does spot check product to prevent false claims.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46" y="2604655"/>
            <a:ext cx="2712027" cy="2536680"/>
          </a:xfrm>
          <a:prstGeom prst="rect">
            <a:avLst/>
          </a:prstGeom>
        </p:spPr>
      </p:pic>
    </p:spTree>
    <p:extLst>
      <p:ext uri="{BB962C8B-B14F-4D97-AF65-F5344CB8AC3E}">
        <p14:creationId xmlns:p14="http://schemas.microsoft.com/office/powerpoint/2010/main" val="1559359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337710" cy="1325563"/>
          </a:xfrm>
        </p:spPr>
        <p:txBody>
          <a:bodyPr>
            <a:normAutofit fontScale="90000"/>
          </a:bodyPr>
          <a:lstStyle/>
          <a:p>
            <a:r>
              <a:rPr lang="en-US" altLang="en-US" dirty="0">
                <a:solidFill>
                  <a:schemeClr val="tx1"/>
                </a:solidFill>
                <a:latin typeface="Arial" panose="020B0604020202020204" pitchFamily="34" charset="0"/>
                <a:hlinkClick r:id="rId2"/>
              </a:rPr>
              <a:t>Biodegradable Products Institute (BPI)</a:t>
            </a:r>
            <a:r>
              <a:rPr lang="en-US" altLang="en-US" dirty="0">
                <a:solidFill>
                  <a:schemeClr val="tx1"/>
                </a:solidFill>
                <a:latin typeface="Arial" panose="020B0604020202020204" pitchFamily="34" charset="0"/>
              </a:rPr>
              <a:t/>
            </a:r>
            <a:br>
              <a:rPr lang="en-US" altLang="en-US" dirty="0">
                <a:solidFill>
                  <a:schemeClr val="tx1"/>
                </a:solidFill>
                <a:latin typeface="Arial" panose="020B0604020202020204" pitchFamily="34" charset="0"/>
              </a:rPr>
            </a:br>
            <a:endParaRPr lang="en-US" dirty="0"/>
          </a:p>
        </p:txBody>
      </p:sp>
      <p:sp>
        <p:nvSpPr>
          <p:cNvPr id="3" name="Content Placeholder 2"/>
          <p:cNvSpPr>
            <a:spLocks noGrp="1"/>
          </p:cNvSpPr>
          <p:nvPr>
            <p:ph idx="1"/>
          </p:nvPr>
        </p:nvSpPr>
        <p:spPr>
          <a:xfrm>
            <a:off x="5463670" y="1690688"/>
            <a:ext cx="6307715" cy="4351338"/>
          </a:xfrm>
        </p:spPr>
        <p:txBody>
          <a:bodyPr>
            <a:normAutofit/>
          </a:bodyPr>
          <a:lstStyle/>
          <a:p>
            <a:r>
              <a:rPr lang="en-US" dirty="0"/>
              <a:t>C</a:t>
            </a:r>
            <a:r>
              <a:rPr lang="en-US" dirty="0" smtClean="0"/>
              <a:t>ertifier </a:t>
            </a:r>
            <a:r>
              <a:rPr lang="en-US" dirty="0"/>
              <a:t>of compostable products and </a:t>
            </a:r>
            <a:r>
              <a:rPr lang="en-US" dirty="0" smtClean="0"/>
              <a:t>packaging.</a:t>
            </a:r>
          </a:p>
          <a:p>
            <a:r>
              <a:rPr lang="en-US" dirty="0" smtClean="0"/>
              <a:t>Ensures </a:t>
            </a:r>
            <a:r>
              <a:rPr lang="en-US" dirty="0"/>
              <a:t>that products and packaging displaying the BPI logo have been independently tested and </a:t>
            </a:r>
            <a:r>
              <a:rPr lang="en-US" dirty="0" smtClean="0"/>
              <a:t>verified.</a:t>
            </a:r>
          </a:p>
          <a:p>
            <a:r>
              <a:rPr lang="en-US" dirty="0" smtClean="0"/>
              <a:t>Promote </a:t>
            </a:r>
            <a:r>
              <a:rPr lang="en-US" dirty="0"/>
              <a:t>best practices for the diversion and recovery of compostable materials through municipal and commercial composting.</a:t>
            </a:r>
            <a:endParaRPr lang="en-US" altLang="en-US" dirty="0" smtClean="0">
              <a:solidFill>
                <a:schemeClr val="tx1"/>
              </a:solidFill>
              <a:latin typeface="Arial" panose="020B0604020202020204" pitchFamily="34" charset="0"/>
            </a:endParaRPr>
          </a:p>
          <a:p>
            <a:endParaRPr lang="en-US" dirty="0"/>
          </a:p>
        </p:txBody>
      </p:sp>
      <p:sp>
        <p:nvSpPr>
          <p:cNvPr id="4" name="Rectangle 1"/>
          <p:cNvSpPr>
            <a:spLocks noChangeArrowheads="1"/>
          </p:cNvSpPr>
          <p:nvPr/>
        </p:nvSpPr>
        <p:spPr bwMode="auto">
          <a:xfrm>
            <a:off x="1195388" y="4932448"/>
            <a:ext cx="24878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en-US" alt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r>
            <a:br>
              <a:rPr kumimoji="0" lang="en-US" altLang="en-US"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899" y="3016251"/>
            <a:ext cx="4647771" cy="1362319"/>
          </a:xfrm>
          <a:prstGeom prst="rect">
            <a:avLst/>
          </a:prstGeom>
        </p:spPr>
      </p:pic>
    </p:spTree>
    <p:extLst>
      <p:ext uri="{BB962C8B-B14F-4D97-AF65-F5344CB8AC3E}">
        <p14:creationId xmlns:p14="http://schemas.microsoft.com/office/powerpoint/2010/main" val="3338582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399" y="115310"/>
            <a:ext cx="10073983" cy="1325563"/>
          </a:xfrm>
        </p:spPr>
        <p:txBody>
          <a:bodyPr/>
          <a:lstStyle/>
          <a:p>
            <a:r>
              <a:rPr lang="en-US" dirty="0" smtClean="0">
                <a:hlinkClick r:id="rId2"/>
              </a:rPr>
              <a:t>Cradle to Cradle </a:t>
            </a:r>
            <a:endParaRPr lang="en-US" dirty="0"/>
          </a:p>
        </p:txBody>
      </p:sp>
      <p:sp>
        <p:nvSpPr>
          <p:cNvPr id="3" name="Content Placeholder 2"/>
          <p:cNvSpPr>
            <a:spLocks noGrp="1"/>
          </p:cNvSpPr>
          <p:nvPr>
            <p:ph idx="1"/>
          </p:nvPr>
        </p:nvSpPr>
        <p:spPr>
          <a:xfrm>
            <a:off x="3144982" y="1440873"/>
            <a:ext cx="8659091" cy="4978392"/>
          </a:xfrm>
        </p:spPr>
        <p:txBody>
          <a:bodyPr>
            <a:normAutofit fontScale="85000" lnSpcReduction="20000"/>
          </a:bodyPr>
          <a:lstStyle/>
          <a:p>
            <a:r>
              <a:rPr lang="en-US" dirty="0" smtClean="0"/>
              <a:t>Guides designers </a:t>
            </a:r>
            <a:r>
              <a:rPr lang="en-US" dirty="0"/>
              <a:t>and manufacturers through a continual improvement process that looks at a product through five quality categories — material health, material reutilization, renewable energy and carbon management, water stewardship, and social fairness. </a:t>
            </a:r>
            <a:endParaRPr lang="en-US" dirty="0" smtClean="0"/>
          </a:p>
          <a:p>
            <a:r>
              <a:rPr lang="en-US" dirty="0" smtClean="0"/>
              <a:t>A </a:t>
            </a:r>
            <a:r>
              <a:rPr lang="en-US" dirty="0"/>
              <a:t>product receives an achievement level in each category — Basic, Bronze, Silver, Gold, or Platinum — with the lowest achievement level representing the product’s overall mark</a:t>
            </a:r>
            <a:r>
              <a:rPr lang="en-US" dirty="0" smtClean="0"/>
              <a:t>.</a:t>
            </a:r>
            <a:endParaRPr lang="en-US" dirty="0"/>
          </a:p>
          <a:p>
            <a:r>
              <a:rPr lang="en-US" dirty="0"/>
              <a:t>Product assessments are performed by a qualified independent organization trained by the Institute. </a:t>
            </a:r>
            <a:endParaRPr lang="en-US" dirty="0" smtClean="0"/>
          </a:p>
          <a:p>
            <a:r>
              <a:rPr lang="en-US" dirty="0" smtClean="0"/>
              <a:t>Assessment </a:t>
            </a:r>
            <a:r>
              <a:rPr lang="en-US" dirty="0"/>
              <a:t>Summary Reports are reviewed by the Institute, which certifies products meeting the Standard requirements, and licenses the use of the Cradle to Cradle Certified™ word and design marks to the product manufacturer. </a:t>
            </a:r>
            <a:endParaRPr lang="en-US" dirty="0" smtClean="0"/>
          </a:p>
          <a:p>
            <a:r>
              <a:rPr lang="en-US" dirty="0" smtClean="0"/>
              <a:t>Every </a:t>
            </a:r>
            <a:r>
              <a:rPr lang="en-US" dirty="0"/>
              <a:t>two years, manufacturers must demonstrate good faith efforts to improve their products in order to have their products recertified.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92" y="2548927"/>
            <a:ext cx="2008476" cy="1931719"/>
          </a:xfrm>
          <a:prstGeom prst="rect">
            <a:avLst/>
          </a:prstGeom>
        </p:spPr>
      </p:pic>
    </p:spTree>
    <p:extLst>
      <p:ext uri="{BB962C8B-B14F-4D97-AF65-F5344CB8AC3E}">
        <p14:creationId xmlns:p14="http://schemas.microsoft.com/office/powerpoint/2010/main" val="35663247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108" y="267710"/>
            <a:ext cx="10073983" cy="1325563"/>
          </a:xfrm>
        </p:spPr>
        <p:txBody>
          <a:bodyPr/>
          <a:lstStyle/>
          <a:p>
            <a:r>
              <a:rPr lang="en-US" dirty="0" smtClean="0">
                <a:hlinkClick r:id="rId2"/>
              </a:rPr>
              <a:t>Forest Stewardship Council (FSC) </a:t>
            </a:r>
            <a:endParaRPr lang="en-US" dirty="0"/>
          </a:p>
        </p:txBody>
      </p:sp>
      <p:sp>
        <p:nvSpPr>
          <p:cNvPr id="3" name="Content Placeholder 2"/>
          <p:cNvSpPr>
            <a:spLocks noGrp="1"/>
          </p:cNvSpPr>
          <p:nvPr>
            <p:ph idx="1"/>
          </p:nvPr>
        </p:nvSpPr>
        <p:spPr>
          <a:xfrm>
            <a:off x="5195454" y="1593273"/>
            <a:ext cx="6539346" cy="4839847"/>
          </a:xfrm>
        </p:spPr>
        <p:txBody>
          <a:bodyPr>
            <a:normAutofit/>
          </a:bodyPr>
          <a:lstStyle/>
          <a:p>
            <a:r>
              <a:rPr lang="en-US" dirty="0"/>
              <a:t>A</a:t>
            </a:r>
            <a:r>
              <a:rPr lang="en-US" dirty="0" smtClean="0"/>
              <a:t> </a:t>
            </a:r>
            <a:r>
              <a:rPr lang="en-US" dirty="0"/>
              <a:t>voluntary, market-based program that supports environmentally responsible forest management worldwide. </a:t>
            </a:r>
            <a:endParaRPr lang="en-US" dirty="0" smtClean="0"/>
          </a:p>
          <a:p>
            <a:r>
              <a:rPr lang="en-US" dirty="0" smtClean="0"/>
              <a:t>FSC-certified </a:t>
            </a:r>
            <a:r>
              <a:rPr lang="en-US" dirty="0"/>
              <a:t>forest products are verified from the forest of origin through the supply chain. </a:t>
            </a:r>
            <a:endParaRPr lang="en-US" dirty="0" smtClean="0"/>
          </a:p>
          <a:p>
            <a:r>
              <a:rPr lang="en-US" dirty="0" smtClean="0"/>
              <a:t>Ensures </a:t>
            </a:r>
            <a:r>
              <a:rPr lang="en-US" dirty="0"/>
              <a:t>that the forest products (including end-products such as wood flooring) used are from responsibly harvested and verified sources. </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296" y="2729345"/>
            <a:ext cx="4114297" cy="2150052"/>
          </a:xfrm>
          <a:prstGeom prst="rect">
            <a:avLst/>
          </a:prstGeom>
        </p:spPr>
      </p:pic>
    </p:spTree>
    <p:extLst>
      <p:ext uri="{BB962C8B-B14F-4D97-AF65-F5344CB8AC3E}">
        <p14:creationId xmlns:p14="http://schemas.microsoft.com/office/powerpoint/2010/main" val="32111528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323856" cy="1325563"/>
          </a:xfrm>
        </p:spPr>
        <p:txBody>
          <a:bodyPr>
            <a:normAutofit fontScale="90000"/>
          </a:bodyPr>
          <a:lstStyle/>
          <a:p>
            <a:r>
              <a:rPr lang="en-US" altLang="en-US" dirty="0">
                <a:solidFill>
                  <a:schemeClr val="tx1"/>
                </a:solidFill>
                <a:latin typeface="Arial" panose="020B0604020202020204" pitchFamily="34" charset="0"/>
                <a:hlinkClick r:id="rId2"/>
              </a:rPr>
              <a:t>Sustainable Forestry Initiative (SFI)</a:t>
            </a:r>
            <a:r>
              <a:rPr lang="en-US" altLang="en-US" dirty="0">
                <a:solidFill>
                  <a:schemeClr val="tx1"/>
                </a:solidFill>
                <a:latin typeface="Arial" panose="020B0604020202020204" pitchFamily="34" charset="0"/>
              </a:rPr>
              <a:t/>
            </a:r>
            <a:br>
              <a:rPr lang="en-US" altLang="en-US" dirty="0">
                <a:solidFill>
                  <a:schemeClr val="tx1"/>
                </a:solidFill>
                <a:latin typeface="Arial" panose="020B0604020202020204" pitchFamily="34" charset="0"/>
              </a:rPr>
            </a:br>
            <a:endParaRPr lang="en-US" dirty="0"/>
          </a:p>
        </p:txBody>
      </p:sp>
      <p:sp>
        <p:nvSpPr>
          <p:cNvPr id="3" name="Content Placeholder 2"/>
          <p:cNvSpPr>
            <a:spLocks noGrp="1"/>
          </p:cNvSpPr>
          <p:nvPr>
            <p:ph idx="1"/>
          </p:nvPr>
        </p:nvSpPr>
        <p:spPr>
          <a:xfrm>
            <a:off x="4941746" y="1593273"/>
            <a:ext cx="6806909" cy="5264727"/>
          </a:xfrm>
        </p:spPr>
        <p:txBody>
          <a:bodyPr>
            <a:normAutofit fontScale="92500" lnSpcReduction="10000"/>
          </a:bodyPr>
          <a:lstStyle/>
          <a:p>
            <a:r>
              <a:rPr lang="en-US" dirty="0" smtClean="0"/>
              <a:t>Criteria </a:t>
            </a:r>
            <a:r>
              <a:rPr lang="en-US" dirty="0"/>
              <a:t>promotes sustainable forest management, including measures to protect water quality, biodiversity, wildlife habitat, species at risk, and Forests with Exceptional Conservation Value.</a:t>
            </a:r>
          </a:p>
          <a:p>
            <a:r>
              <a:rPr lang="en-US" dirty="0"/>
              <a:t>SFI forest certification promotes responsible forestry practices. SFI chain-of-custody certification is an accounting system that tracks fiber content through production and manufacturing to the end product. </a:t>
            </a:r>
            <a:endParaRPr lang="en-US" dirty="0" smtClean="0"/>
          </a:p>
          <a:p>
            <a:r>
              <a:rPr lang="en-US" dirty="0"/>
              <a:t>F</a:t>
            </a:r>
            <a:r>
              <a:rPr lang="en-US" dirty="0" smtClean="0"/>
              <a:t>iber </a:t>
            </a:r>
            <a:r>
              <a:rPr lang="en-US" dirty="0"/>
              <a:t>sourcing certification addresses the fact that all forest landowners play a critical role in the long-term health and sustainability of forest – and that 90 percent of the world’s forests are not certified</a:t>
            </a:r>
            <a:r>
              <a:rPr lang="en-US" dirty="0" smtClean="0"/>
              <a:t>.</a:t>
            </a:r>
            <a:endParaRPr lang="en-US" dirty="0"/>
          </a:p>
        </p:txBody>
      </p:sp>
      <p:sp>
        <p:nvSpPr>
          <p:cNvPr id="4" name="Rectangle 1"/>
          <p:cNvSpPr>
            <a:spLocks noChangeArrowheads="1"/>
          </p:cNvSpPr>
          <p:nvPr/>
        </p:nvSpPr>
        <p:spPr bwMode="auto">
          <a:xfrm>
            <a:off x="0" y="-25315"/>
            <a:ext cx="24878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en-US" alt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r>
            <a:br>
              <a:rPr kumimoji="0" lang="en-US" alt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041" y="2812473"/>
            <a:ext cx="3692647" cy="2004580"/>
          </a:xfrm>
          <a:prstGeom prst="rect">
            <a:avLst/>
          </a:prstGeom>
        </p:spPr>
      </p:pic>
    </p:spTree>
    <p:extLst>
      <p:ext uri="{BB962C8B-B14F-4D97-AF65-F5344CB8AC3E}">
        <p14:creationId xmlns:p14="http://schemas.microsoft.com/office/powerpoint/2010/main" val="15444271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109" y="171161"/>
            <a:ext cx="7628656" cy="1325563"/>
          </a:xfrm>
        </p:spPr>
        <p:txBody>
          <a:bodyPr/>
          <a:lstStyle/>
          <a:p>
            <a:r>
              <a:rPr lang="en-US" dirty="0" smtClean="0">
                <a:hlinkClick r:id="rId2"/>
              </a:rPr>
              <a:t>Chlorine Free Products Association (CFPA) </a:t>
            </a:r>
            <a:endParaRPr lang="en-US" dirty="0"/>
          </a:p>
        </p:txBody>
      </p:sp>
      <p:sp>
        <p:nvSpPr>
          <p:cNvPr id="3" name="Content Placeholder 2"/>
          <p:cNvSpPr>
            <a:spLocks noGrp="1"/>
          </p:cNvSpPr>
          <p:nvPr>
            <p:ph idx="1"/>
          </p:nvPr>
        </p:nvSpPr>
        <p:spPr>
          <a:xfrm>
            <a:off x="5070764" y="1801092"/>
            <a:ext cx="6283036" cy="5056908"/>
          </a:xfrm>
        </p:spPr>
        <p:txBody>
          <a:bodyPr>
            <a:normAutofit/>
          </a:bodyPr>
          <a:lstStyle/>
          <a:p>
            <a:r>
              <a:rPr lang="en-US" dirty="0"/>
              <a:t>The Chlorine Free Products Association (CFPA) is an independent not-for-profit accreditation and standard setting organization focused on promoting practices free of chlorine chemistry. </a:t>
            </a:r>
            <a:endParaRPr lang="en-US" dirty="0" smtClean="0"/>
          </a:p>
          <a:p>
            <a:r>
              <a:rPr lang="en-US" dirty="0" smtClean="0"/>
              <a:t>Two </a:t>
            </a:r>
            <a:r>
              <a:rPr lang="en-US" dirty="0"/>
              <a:t>certifications are offered for products, Totally Chlorine Free (TCF) and Processed Chlorine Free (PCF).</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016" y="2507673"/>
            <a:ext cx="2606232" cy="2737139"/>
          </a:xfrm>
          <a:prstGeom prst="rect">
            <a:avLst/>
          </a:prstGeom>
        </p:spPr>
      </p:pic>
    </p:spTree>
    <p:extLst>
      <p:ext uri="{BB962C8B-B14F-4D97-AF65-F5344CB8AC3E}">
        <p14:creationId xmlns:p14="http://schemas.microsoft.com/office/powerpoint/2010/main" val="36837051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Design for the Environment </a:t>
            </a:r>
            <a:endParaRPr lang="en-US" dirty="0"/>
          </a:p>
        </p:txBody>
      </p:sp>
      <p:sp>
        <p:nvSpPr>
          <p:cNvPr id="3" name="Content Placeholder 2"/>
          <p:cNvSpPr>
            <a:spLocks noGrp="1"/>
          </p:cNvSpPr>
          <p:nvPr>
            <p:ph idx="1"/>
          </p:nvPr>
        </p:nvSpPr>
        <p:spPr>
          <a:xfrm>
            <a:off x="4655126" y="1984800"/>
            <a:ext cx="6698673" cy="4351338"/>
          </a:xfrm>
        </p:spPr>
        <p:txBody>
          <a:bodyPr>
            <a:normAutofit fontScale="92500" lnSpcReduction="10000"/>
          </a:bodyPr>
          <a:lstStyle/>
          <a:p>
            <a:r>
              <a:rPr lang="en-US" dirty="0"/>
              <a:t>Design for the Environment (</a:t>
            </a:r>
            <a:r>
              <a:rPr lang="en-US" dirty="0" err="1"/>
              <a:t>DfE</a:t>
            </a:r>
            <a:r>
              <a:rPr lang="en-US" dirty="0"/>
              <a:t>) developed several different programs and tools to help its stakeholders evaluate human health and environmental attributes of chemicals in products. </a:t>
            </a:r>
            <a:endParaRPr lang="en-US" dirty="0" smtClean="0"/>
          </a:p>
          <a:p>
            <a:r>
              <a:rPr lang="en-US" dirty="0" smtClean="0">
                <a:hlinkClick r:id="rId3"/>
              </a:rPr>
              <a:t>A </a:t>
            </a:r>
            <a:r>
              <a:rPr lang="en-US" dirty="0">
                <a:hlinkClick r:id="rId3"/>
              </a:rPr>
              <a:t>complete listing of all recent </a:t>
            </a:r>
            <a:r>
              <a:rPr lang="en-US" dirty="0" err="1">
                <a:hlinkClick r:id="rId3"/>
              </a:rPr>
              <a:t>DfE</a:t>
            </a:r>
            <a:r>
              <a:rPr lang="en-US" dirty="0">
                <a:hlinkClick r:id="rId3"/>
              </a:rPr>
              <a:t> reports and publications is available</a:t>
            </a:r>
            <a:r>
              <a:rPr lang="en-US" dirty="0" smtClean="0"/>
              <a:t>.</a:t>
            </a:r>
          </a:p>
          <a:p>
            <a:r>
              <a:rPr lang="en-US" dirty="0" err="1" smtClean="0"/>
              <a:t>DfE</a:t>
            </a:r>
            <a:r>
              <a:rPr lang="en-US" dirty="0" smtClean="0"/>
              <a:t> Alternatives Assessments </a:t>
            </a:r>
          </a:p>
          <a:p>
            <a:r>
              <a:rPr lang="en-US" dirty="0" err="1" smtClean="0"/>
              <a:t>DfE</a:t>
            </a:r>
            <a:r>
              <a:rPr lang="en-US" dirty="0" smtClean="0"/>
              <a:t> Life Cycle Assessments </a:t>
            </a:r>
          </a:p>
          <a:p>
            <a:r>
              <a:rPr lang="en-US" dirty="0" err="1" smtClean="0"/>
              <a:t>DfE</a:t>
            </a:r>
            <a:r>
              <a:rPr lang="en-US" dirty="0" smtClean="0"/>
              <a:t> Pilot Projects </a:t>
            </a:r>
          </a:p>
          <a:p>
            <a:r>
              <a:rPr lang="en-US" dirty="0" err="1" smtClean="0"/>
              <a:t>DfE</a:t>
            </a:r>
            <a:r>
              <a:rPr lang="en-US" dirty="0" smtClean="0"/>
              <a:t> Workplaces </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855" y="2393803"/>
            <a:ext cx="2799487" cy="2799487"/>
          </a:xfrm>
          <a:prstGeom prst="rect">
            <a:avLst/>
          </a:prstGeom>
        </p:spPr>
      </p:pic>
    </p:spTree>
    <p:extLst>
      <p:ext uri="{BB962C8B-B14F-4D97-AF65-F5344CB8AC3E}">
        <p14:creationId xmlns:p14="http://schemas.microsoft.com/office/powerpoint/2010/main" val="3026997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673" y="198871"/>
            <a:ext cx="7642510" cy="1325563"/>
          </a:xfrm>
        </p:spPr>
        <p:txBody>
          <a:bodyPr/>
          <a:lstStyle/>
          <a:p>
            <a:r>
              <a:rPr lang="en-US" dirty="0" smtClean="0">
                <a:hlinkClick r:id="rId2"/>
              </a:rPr>
              <a:t>Biodegradable Products Institute (BPI) </a:t>
            </a:r>
            <a:endParaRPr lang="en-US" dirty="0"/>
          </a:p>
        </p:txBody>
      </p:sp>
      <p:sp>
        <p:nvSpPr>
          <p:cNvPr id="3" name="Content Placeholder 2"/>
          <p:cNvSpPr>
            <a:spLocks noGrp="1"/>
          </p:cNvSpPr>
          <p:nvPr>
            <p:ph idx="1"/>
          </p:nvPr>
        </p:nvSpPr>
        <p:spPr>
          <a:xfrm>
            <a:off x="5971308" y="1343891"/>
            <a:ext cx="5874327" cy="5019956"/>
          </a:xfrm>
        </p:spPr>
        <p:txBody>
          <a:bodyPr>
            <a:normAutofit lnSpcReduction="10000"/>
          </a:bodyPr>
          <a:lstStyle/>
          <a:p>
            <a:endParaRPr lang="en-US" dirty="0"/>
          </a:p>
          <a:p>
            <a:r>
              <a:rPr lang="en-US" dirty="0" smtClean="0"/>
              <a:t>North </a:t>
            </a:r>
            <a:r>
              <a:rPr lang="en-US" dirty="0"/>
              <a:t>America’s leading certifier of compostable products and packaging. </a:t>
            </a:r>
            <a:endParaRPr lang="en-US" dirty="0" smtClean="0"/>
          </a:p>
          <a:p>
            <a:r>
              <a:rPr lang="en-US" dirty="0" smtClean="0"/>
              <a:t>Ensures that </a:t>
            </a:r>
            <a:r>
              <a:rPr lang="en-US" dirty="0"/>
              <a:t>products and packaging displaying the BPI logo have been independently tested and verified according to scientifically based standards. </a:t>
            </a:r>
            <a:endParaRPr lang="en-US" dirty="0" smtClean="0"/>
          </a:p>
          <a:p>
            <a:r>
              <a:rPr lang="en-US" dirty="0" smtClean="0"/>
              <a:t>Promotes best </a:t>
            </a:r>
            <a:r>
              <a:rPr lang="en-US" dirty="0"/>
              <a:t>practices for the diversion and recovery of compostable materials through municipal and commercial composting.</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145" y="2757055"/>
            <a:ext cx="5025906" cy="1473155"/>
          </a:xfrm>
          <a:prstGeom prst="rect">
            <a:avLst/>
          </a:prstGeom>
        </p:spPr>
      </p:pic>
    </p:spTree>
    <p:extLst>
      <p:ext uri="{BB962C8B-B14F-4D97-AF65-F5344CB8AC3E}">
        <p14:creationId xmlns:p14="http://schemas.microsoft.com/office/powerpoint/2010/main" val="372950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880" y="203200"/>
            <a:ext cx="11501120" cy="1325563"/>
          </a:xfrm>
        </p:spPr>
        <p:txBody>
          <a:bodyPr>
            <a:normAutofit/>
          </a:bodyPr>
          <a:lstStyle/>
          <a:p>
            <a:r>
              <a:rPr lang="en-US" dirty="0" smtClean="0"/>
              <a:t>Business Case for Green Procurement </a:t>
            </a:r>
            <a:br>
              <a:rPr lang="en-US" dirty="0" smtClean="0"/>
            </a:br>
            <a:endParaRPr lang="en-US" dirty="0"/>
          </a:p>
        </p:txBody>
      </p:sp>
      <p:sp>
        <p:nvSpPr>
          <p:cNvPr id="3" name="Content Placeholder 2"/>
          <p:cNvSpPr>
            <a:spLocks noGrp="1"/>
          </p:cNvSpPr>
          <p:nvPr>
            <p:ph idx="1"/>
          </p:nvPr>
        </p:nvSpPr>
        <p:spPr>
          <a:xfrm>
            <a:off x="838200" y="1690688"/>
            <a:ext cx="10515600" cy="4783995"/>
          </a:xfrm>
        </p:spPr>
        <p:txBody>
          <a:bodyPr/>
          <a:lstStyle/>
          <a:p>
            <a:r>
              <a:rPr lang="en-US" dirty="0" smtClean="0"/>
              <a:t>Enables municipalities to gain experience with sustainable products and services; gives credibility to encourage others to do so as well</a:t>
            </a:r>
          </a:p>
          <a:p>
            <a:r>
              <a:rPr lang="en-US" dirty="0" smtClean="0"/>
              <a:t>Reduce energy use and costs and greenhouse gas emissions </a:t>
            </a:r>
          </a:p>
          <a:p>
            <a:r>
              <a:rPr lang="en-US" dirty="0" smtClean="0"/>
              <a:t>Zero-waste goals </a:t>
            </a:r>
          </a:p>
          <a:p>
            <a:r>
              <a:rPr lang="en-US" dirty="0" smtClean="0"/>
              <a:t>Water conservation</a:t>
            </a:r>
          </a:p>
          <a:p>
            <a:r>
              <a:rPr lang="en-US" dirty="0" smtClean="0"/>
              <a:t>Improved air quality </a:t>
            </a:r>
          </a:p>
          <a:p>
            <a:r>
              <a:rPr lang="en-US" dirty="0" smtClean="0"/>
              <a:t>Social responsibility, diversity, equity, local economic development goals </a:t>
            </a:r>
          </a:p>
          <a:p>
            <a:r>
              <a:rPr lang="en-US" dirty="0" smtClean="0"/>
              <a:t>Save money by favoring products that are more resource efficient, last longer, and have lower maintenance and disposal costs</a:t>
            </a:r>
            <a:endParaRPr lang="en-US" dirty="0"/>
          </a:p>
        </p:txBody>
      </p:sp>
    </p:spTree>
    <p:extLst>
      <p:ext uri="{BB962C8B-B14F-4D97-AF65-F5344CB8AC3E}">
        <p14:creationId xmlns:p14="http://schemas.microsoft.com/office/powerpoint/2010/main" val="13746017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GREENGUARD</a:t>
            </a:r>
            <a:endParaRPr lang="en-US" dirty="0"/>
          </a:p>
        </p:txBody>
      </p:sp>
      <p:sp>
        <p:nvSpPr>
          <p:cNvPr id="3" name="Content Placeholder 2"/>
          <p:cNvSpPr>
            <a:spLocks noGrp="1"/>
          </p:cNvSpPr>
          <p:nvPr>
            <p:ph idx="1"/>
          </p:nvPr>
        </p:nvSpPr>
        <p:spPr>
          <a:xfrm>
            <a:off x="3699164" y="1510145"/>
            <a:ext cx="8243454" cy="5223164"/>
          </a:xfrm>
        </p:spPr>
        <p:txBody>
          <a:bodyPr>
            <a:normAutofit fontScale="92500" lnSpcReduction="10000"/>
          </a:bodyPr>
          <a:lstStyle/>
          <a:p>
            <a:r>
              <a:rPr lang="en-US" dirty="0" smtClean="0"/>
              <a:t>An Indoor </a:t>
            </a:r>
            <a:r>
              <a:rPr lang="en-US" dirty="0"/>
              <a:t>Air Quality Certification Program certifies </a:t>
            </a:r>
            <a:r>
              <a:rPr lang="en-US" dirty="0" smtClean="0"/>
              <a:t>products </a:t>
            </a:r>
            <a:r>
              <a:rPr lang="en-US" dirty="0"/>
              <a:t>designed for use in office environments and other indoor spaces meet strict chemical emissions limits, which can contribute to the creation of healthier interiors. </a:t>
            </a:r>
            <a:endParaRPr lang="en-US" dirty="0" smtClean="0"/>
          </a:p>
          <a:p>
            <a:r>
              <a:rPr lang="en-US" dirty="0" smtClean="0"/>
              <a:t>Considered as a </a:t>
            </a:r>
            <a:r>
              <a:rPr lang="en-US" dirty="0"/>
              <a:t>single-attribute certification as it only evaluates products for their chemical emissions and no other environmental attributes that may be of significance. </a:t>
            </a:r>
            <a:endParaRPr lang="en-US" dirty="0" smtClean="0"/>
          </a:p>
          <a:p>
            <a:r>
              <a:rPr lang="en-US" dirty="0" smtClean="0"/>
              <a:t>Therefore</a:t>
            </a:r>
            <a:r>
              <a:rPr lang="en-US" dirty="0"/>
              <a:t>, it should be used only for paints and coating products that don’t have stronger multi-attribute certifications by Green </a:t>
            </a:r>
            <a:r>
              <a:rPr lang="en-US" dirty="0" smtClean="0"/>
              <a:t>Seal or </a:t>
            </a:r>
            <a:r>
              <a:rPr lang="en-US" dirty="0" err="1" smtClean="0"/>
              <a:t>EcoLogo</a:t>
            </a:r>
            <a:r>
              <a:rPr lang="en-US" dirty="0" smtClean="0"/>
              <a:t>.</a:t>
            </a:r>
          </a:p>
          <a:p>
            <a:r>
              <a:rPr lang="en-US" dirty="0" smtClean="0"/>
              <a:t>Has two </a:t>
            </a:r>
            <a:r>
              <a:rPr lang="en-US" dirty="0"/>
              <a:t>levels of product certifications: </a:t>
            </a:r>
            <a:r>
              <a:rPr lang="en-US" dirty="0" smtClean="0"/>
              <a:t>indoor </a:t>
            </a:r>
            <a:r>
              <a:rPr lang="en-US" dirty="0"/>
              <a:t>air quality generally and a more stringent certification </a:t>
            </a:r>
            <a:r>
              <a:rPr lang="en-US" dirty="0" smtClean="0"/>
              <a:t>recommended </a:t>
            </a:r>
            <a:r>
              <a:rPr lang="en-US" dirty="0"/>
              <a:t>for Children and Schools.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35708"/>
            <a:ext cx="3505200" cy="1752600"/>
          </a:xfrm>
          <a:prstGeom prst="rect">
            <a:avLst/>
          </a:prstGeom>
        </p:spPr>
      </p:pic>
    </p:spTree>
    <p:extLst>
      <p:ext uri="{BB962C8B-B14F-4D97-AF65-F5344CB8AC3E}">
        <p14:creationId xmlns:p14="http://schemas.microsoft.com/office/powerpoint/2010/main" val="28298842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2"/>
              </a:rPr>
              <a:t>WaterSense</a:t>
            </a:r>
            <a:r>
              <a:rPr lang="en-US" dirty="0" smtClean="0">
                <a:hlinkClick r:id="rId2"/>
              </a:rPr>
              <a:t> </a:t>
            </a:r>
            <a:endParaRPr lang="en-US" dirty="0"/>
          </a:p>
        </p:txBody>
      </p:sp>
      <p:sp>
        <p:nvSpPr>
          <p:cNvPr id="3" name="Content Placeholder 2"/>
          <p:cNvSpPr>
            <a:spLocks noGrp="1"/>
          </p:cNvSpPr>
          <p:nvPr>
            <p:ph idx="1"/>
          </p:nvPr>
        </p:nvSpPr>
        <p:spPr>
          <a:xfrm>
            <a:off x="3352800" y="1468582"/>
            <a:ext cx="8423564" cy="4853701"/>
          </a:xfrm>
        </p:spPr>
        <p:txBody>
          <a:bodyPr>
            <a:normAutofit/>
          </a:bodyPr>
          <a:lstStyle/>
          <a:p>
            <a:r>
              <a:rPr lang="en-US" dirty="0" smtClean="0"/>
              <a:t>Offers consumers </a:t>
            </a:r>
            <a:r>
              <a:rPr lang="en-US" dirty="0"/>
              <a:t>a simple way to use less water by choosing water-efficient products. </a:t>
            </a:r>
            <a:endParaRPr lang="en-US" dirty="0" smtClean="0"/>
          </a:p>
          <a:p>
            <a:r>
              <a:rPr lang="en-US" dirty="0" smtClean="0"/>
              <a:t>Products </a:t>
            </a:r>
            <a:r>
              <a:rPr lang="en-US" dirty="0"/>
              <a:t>identified as </a:t>
            </a:r>
            <a:r>
              <a:rPr lang="en-US" dirty="0" err="1"/>
              <a:t>WaterSense</a:t>
            </a:r>
            <a:r>
              <a:rPr lang="en-US" dirty="0"/>
              <a:t>-certified </a:t>
            </a:r>
            <a:r>
              <a:rPr lang="en-US" dirty="0" smtClean="0"/>
              <a:t>meet </a:t>
            </a:r>
            <a:r>
              <a:rPr lang="en-US" dirty="0"/>
              <a:t>water efficiency standards and will generally consume less water than standard products. </a:t>
            </a:r>
            <a:endParaRPr lang="en-US" dirty="0" smtClean="0"/>
          </a:p>
          <a:p>
            <a:r>
              <a:rPr lang="en-US" dirty="0" smtClean="0"/>
              <a:t>Certified </a:t>
            </a:r>
            <a:r>
              <a:rPr lang="en-US" dirty="0"/>
              <a:t>products include faucets, toilets, flushing urinals, showerheads, and irrigation controllers. </a:t>
            </a:r>
            <a:endParaRPr lang="en-US" dirty="0" smtClean="0"/>
          </a:p>
          <a:p>
            <a:r>
              <a:rPr lang="en-US" dirty="0" smtClean="0"/>
              <a:t>Note</a:t>
            </a:r>
            <a:r>
              <a:rPr lang="en-US" dirty="0"/>
              <a:t>: Most </a:t>
            </a:r>
            <a:r>
              <a:rPr lang="en-US" dirty="0" err="1"/>
              <a:t>WaterSense</a:t>
            </a:r>
            <a:r>
              <a:rPr lang="en-US" dirty="0"/>
              <a:t> products are designed to meet residential building codes, so they can usually be specified for small housing units but not large commercial buildings.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73" y="2741643"/>
            <a:ext cx="2133599" cy="2426969"/>
          </a:xfrm>
          <a:prstGeom prst="rect">
            <a:avLst/>
          </a:prstGeom>
        </p:spPr>
      </p:pic>
    </p:spTree>
    <p:extLst>
      <p:ext uri="{BB962C8B-B14F-4D97-AF65-F5344CB8AC3E}">
        <p14:creationId xmlns:p14="http://schemas.microsoft.com/office/powerpoint/2010/main" val="3286459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Possible Certifications </a:t>
            </a:r>
            <a:endParaRPr lang="en-US" dirty="0"/>
          </a:p>
        </p:txBody>
      </p:sp>
      <p:sp>
        <p:nvSpPr>
          <p:cNvPr id="3" name="Content Placeholder 2"/>
          <p:cNvSpPr>
            <a:spLocks noGrp="1"/>
          </p:cNvSpPr>
          <p:nvPr>
            <p:ph idx="1"/>
          </p:nvPr>
        </p:nvSpPr>
        <p:spPr>
          <a:xfrm>
            <a:off x="6109855" y="1981200"/>
            <a:ext cx="5749636" cy="4701301"/>
          </a:xfrm>
        </p:spPr>
        <p:txBody>
          <a:bodyPr/>
          <a:lstStyle/>
          <a:p>
            <a:r>
              <a:rPr lang="en-US" altLang="en-US" dirty="0" err="1" smtClean="0">
                <a:solidFill>
                  <a:schemeClr val="tx1"/>
                </a:solidFill>
                <a:latin typeface="Arial" panose="020B0604020202020204" pitchFamily="34" charset="0"/>
                <a:hlinkClick r:id="rId2"/>
              </a:rPr>
              <a:t>No</a:t>
            </a:r>
            <a:r>
              <a:rPr lang="en-US" altLang="en-US" dirty="0" err="1" smtClean="0">
                <a:solidFill>
                  <a:schemeClr val="tx1"/>
                </a:solidFill>
                <a:latin typeface="Arial" panose="020B0604020202020204" pitchFamily="34" charset="0"/>
                <a:hlinkClick r:id="rId3"/>
              </a:rPr>
              <a:t>Blue</a:t>
            </a:r>
            <a:r>
              <a:rPr lang="en-US" altLang="en-US" dirty="0" smtClean="0">
                <a:solidFill>
                  <a:schemeClr val="tx1"/>
                </a:solidFill>
                <a:latin typeface="Arial" panose="020B0604020202020204" pitchFamily="34" charset="0"/>
                <a:hlinkClick r:id="rId3"/>
              </a:rPr>
              <a:t> </a:t>
            </a:r>
            <a:r>
              <a:rPr lang="en-US" altLang="en-US" dirty="0">
                <a:solidFill>
                  <a:schemeClr val="tx1"/>
                </a:solidFill>
                <a:latin typeface="Arial" panose="020B0604020202020204" pitchFamily="34" charset="0"/>
                <a:hlinkClick r:id="rId3"/>
              </a:rPr>
              <a:t>Angel</a:t>
            </a:r>
            <a:r>
              <a:rPr lang="en-US" altLang="en-US" dirty="0">
                <a:solidFill>
                  <a:schemeClr val="tx1"/>
                </a:solidFill>
                <a:latin typeface="Arial" panose="020B0604020202020204" pitchFamily="34" charset="0"/>
              </a:rPr>
              <a:t> (Germany) </a:t>
            </a:r>
          </a:p>
          <a:p>
            <a:r>
              <a:rPr lang="en-US" altLang="en-US" dirty="0" smtClean="0">
                <a:solidFill>
                  <a:schemeClr val="tx1"/>
                </a:solidFill>
                <a:latin typeface="Arial" panose="020B0604020202020204" pitchFamily="34" charset="0"/>
                <a:hlinkClick r:id="rId4"/>
              </a:rPr>
              <a:t>European </a:t>
            </a:r>
            <a:r>
              <a:rPr lang="en-US" altLang="en-US" dirty="0">
                <a:solidFill>
                  <a:schemeClr val="tx1"/>
                </a:solidFill>
                <a:latin typeface="Arial" panose="020B0604020202020204" pitchFamily="34" charset="0"/>
                <a:hlinkClick r:id="rId4"/>
              </a:rPr>
              <a:t>Union Ecolabel</a:t>
            </a:r>
            <a:r>
              <a:rPr lang="en-US" altLang="en-US" dirty="0">
                <a:solidFill>
                  <a:schemeClr val="tx1"/>
                </a:solidFill>
                <a:latin typeface="Arial" panose="020B0604020202020204" pitchFamily="34" charset="0"/>
              </a:rPr>
              <a:t> </a:t>
            </a:r>
            <a:endParaRPr lang="en-US" altLang="en-US" dirty="0" smtClean="0">
              <a:solidFill>
                <a:schemeClr val="tx1"/>
              </a:solidFill>
              <a:latin typeface="Arial" panose="020B0604020202020204" pitchFamily="34" charset="0"/>
            </a:endParaRPr>
          </a:p>
          <a:p>
            <a:r>
              <a:rPr lang="en-US" altLang="en-US" dirty="0" smtClean="0">
                <a:solidFill>
                  <a:schemeClr val="tx1"/>
                </a:solidFill>
                <a:latin typeface="Arial" panose="020B0604020202020204" pitchFamily="34" charset="0"/>
                <a:hlinkClick r:id="rId2"/>
              </a:rPr>
              <a:t>Nordic </a:t>
            </a:r>
            <a:r>
              <a:rPr lang="en-US" altLang="en-US" dirty="0">
                <a:solidFill>
                  <a:schemeClr val="tx1"/>
                </a:solidFill>
                <a:latin typeface="Arial" panose="020B0604020202020204" pitchFamily="34" charset="0"/>
                <a:hlinkClick r:id="rId2"/>
              </a:rPr>
              <a:t>Swan Label</a:t>
            </a:r>
            <a:r>
              <a:rPr lang="en-US" altLang="en-US" dirty="0">
                <a:solidFill>
                  <a:schemeClr val="tx1"/>
                </a:solidFill>
                <a:latin typeface="Arial" panose="020B0604020202020204" pitchFamily="34" charset="0"/>
              </a:rPr>
              <a:t> (</a:t>
            </a:r>
            <a:r>
              <a:rPr lang="en-US" altLang="en-US" dirty="0" err="1" smtClean="0">
                <a:solidFill>
                  <a:schemeClr val="tx1"/>
                </a:solidFill>
                <a:latin typeface="Arial" panose="020B0604020202020204" pitchFamily="34" charset="0"/>
              </a:rPr>
              <a:t>Scandanavia</a:t>
            </a:r>
            <a:r>
              <a:rPr lang="en-US" altLang="en-US" dirty="0" smtClean="0">
                <a:solidFill>
                  <a:schemeClr val="tx1"/>
                </a:solidFill>
                <a:latin typeface="Arial" panose="020B0604020202020204" pitchFamily="34" charset="0"/>
              </a:rPr>
              <a:t>) </a:t>
            </a:r>
          </a:p>
          <a:p>
            <a:r>
              <a:rPr lang="en-US" dirty="0" smtClean="0">
                <a:solidFill>
                  <a:schemeClr val="tx1"/>
                </a:solidFill>
                <a:latin typeface="Arial" panose="020B0604020202020204" pitchFamily="34" charset="0"/>
              </a:rPr>
              <a:t>Missing Certifications???</a:t>
            </a:r>
            <a:endParaRPr lang="en-US" dirty="0"/>
          </a:p>
        </p:txBody>
      </p:sp>
      <p:pic>
        <p:nvPicPr>
          <p:cNvPr id="5122" name="Picture 2" descr="Green Seal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874838"/>
            <a:ext cx="1047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co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4533" y="1455418"/>
            <a:ext cx="1329172" cy="18207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co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203" y="2811147"/>
            <a:ext cx="2189015" cy="218901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Nordic Swan Lab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7224" y="4426930"/>
            <a:ext cx="1727834" cy="157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077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7" y="365125"/>
            <a:ext cx="7975019" cy="1325563"/>
          </a:xfrm>
        </p:spPr>
        <p:txBody>
          <a:bodyPr/>
          <a:lstStyle/>
          <a:p>
            <a:r>
              <a:rPr lang="en-US" dirty="0" smtClean="0"/>
              <a:t>How to Avoid Falling for Greenwashing </a:t>
            </a:r>
            <a:endParaRPr lang="en-US" dirty="0"/>
          </a:p>
        </p:txBody>
      </p:sp>
      <p:pic>
        <p:nvPicPr>
          <p:cNvPr id="4" name="Picture 3"/>
          <p:cNvPicPr>
            <a:picLocks noChangeAspect="1"/>
          </p:cNvPicPr>
          <p:nvPr/>
        </p:nvPicPr>
        <p:blipFill>
          <a:blip r:embed="rId2"/>
          <a:stretch>
            <a:fillRect/>
          </a:stretch>
        </p:blipFill>
        <p:spPr>
          <a:xfrm>
            <a:off x="540327" y="1834142"/>
            <a:ext cx="10970270" cy="1405400"/>
          </a:xfrm>
          <a:prstGeom prst="rect">
            <a:avLst/>
          </a:prstGeom>
        </p:spPr>
      </p:pic>
      <p:pic>
        <p:nvPicPr>
          <p:cNvPr id="5" name="Picture 4"/>
          <p:cNvPicPr>
            <a:picLocks noChangeAspect="1"/>
          </p:cNvPicPr>
          <p:nvPr/>
        </p:nvPicPr>
        <p:blipFill>
          <a:blip r:embed="rId3"/>
          <a:stretch>
            <a:fillRect/>
          </a:stretch>
        </p:blipFill>
        <p:spPr>
          <a:xfrm>
            <a:off x="2412359" y="3239542"/>
            <a:ext cx="7752680" cy="3393461"/>
          </a:xfrm>
          <a:prstGeom prst="rect">
            <a:avLst/>
          </a:prstGeom>
        </p:spPr>
      </p:pic>
    </p:spTree>
    <p:extLst>
      <p:ext uri="{BB962C8B-B14F-4D97-AF65-F5344CB8AC3E}">
        <p14:creationId xmlns:p14="http://schemas.microsoft.com/office/powerpoint/2010/main" val="6646287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of Greenwashing </a:t>
            </a:r>
            <a:endParaRPr lang="en-US" dirty="0"/>
          </a:p>
        </p:txBody>
      </p:sp>
      <p:sp>
        <p:nvSpPr>
          <p:cNvPr id="3" name="Content Placeholder 2"/>
          <p:cNvSpPr>
            <a:spLocks noGrp="1"/>
          </p:cNvSpPr>
          <p:nvPr>
            <p:ph idx="1"/>
          </p:nvPr>
        </p:nvSpPr>
        <p:spPr>
          <a:xfrm>
            <a:off x="838200" y="1970945"/>
            <a:ext cx="10515600" cy="4351338"/>
          </a:xfrm>
        </p:spPr>
        <p:txBody>
          <a:bodyPr/>
          <a:lstStyle/>
          <a:p>
            <a:r>
              <a:rPr lang="en-US" dirty="0" smtClean="0"/>
              <a:t>Consumers are misled and lose trust regarding environmental benefits</a:t>
            </a:r>
          </a:p>
          <a:p>
            <a:r>
              <a:rPr lang="en-US" dirty="0" smtClean="0"/>
              <a:t>Illegitimate claims take market share away from products that provide real environmental innovation </a:t>
            </a:r>
          </a:p>
          <a:p>
            <a:r>
              <a:rPr lang="en-US" dirty="0" smtClean="0"/>
              <a:t>Leads to cynicism and doubt about all environmental claims. Consumer more likely to give up on finding the environmentally preferred choice</a:t>
            </a:r>
          </a:p>
          <a:p>
            <a:r>
              <a:rPr lang="en-US" dirty="0" smtClean="0"/>
              <a:t>Sustainability movement loses the power of the market to accelerate progress towards sustainability.  </a:t>
            </a:r>
          </a:p>
          <a:p>
            <a:endParaRPr lang="en-US" dirty="0"/>
          </a:p>
        </p:txBody>
      </p:sp>
    </p:spTree>
    <p:extLst>
      <p:ext uri="{BB962C8B-B14F-4D97-AF65-F5344CB8AC3E}">
        <p14:creationId xmlns:p14="http://schemas.microsoft.com/office/powerpoint/2010/main" val="1621592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 of the Hidden Trade-Off</a:t>
            </a:r>
            <a:endParaRPr lang="en-US" dirty="0"/>
          </a:p>
        </p:txBody>
      </p:sp>
      <p:sp>
        <p:nvSpPr>
          <p:cNvPr id="3" name="Content Placeholder 2"/>
          <p:cNvSpPr>
            <a:spLocks noGrp="1"/>
          </p:cNvSpPr>
          <p:nvPr>
            <p:ph idx="1"/>
          </p:nvPr>
        </p:nvSpPr>
        <p:spPr>
          <a:xfrm>
            <a:off x="4157932" y="1690688"/>
            <a:ext cx="7195868" cy="4743738"/>
          </a:xfrm>
        </p:spPr>
        <p:txBody>
          <a:bodyPr>
            <a:normAutofit/>
          </a:bodyPr>
          <a:lstStyle/>
          <a:p>
            <a:r>
              <a:rPr lang="en-US" dirty="0"/>
              <a:t>A claim suggesting that a product is </a:t>
            </a:r>
            <a:r>
              <a:rPr lang="en-US" dirty="0" err="1"/>
              <a:t>‘green</a:t>
            </a:r>
            <a:r>
              <a:rPr lang="en-US" dirty="0"/>
              <a:t>’ based on a narrow set of attributes without attention to other important environmental </a:t>
            </a:r>
            <a:r>
              <a:rPr lang="en-US" dirty="0" smtClean="0"/>
              <a:t>issues.</a:t>
            </a:r>
          </a:p>
          <a:p>
            <a:r>
              <a:rPr lang="en-US" dirty="0" smtClean="0"/>
              <a:t>Paper</a:t>
            </a:r>
            <a:r>
              <a:rPr lang="en-US" dirty="0"/>
              <a:t>, for example, is not necessarily environmentally-preferable just because it comes from a sustainably-harvested forest. Other important environmental issues in the paper-making process, such as greenhouse gas emissions, or chlorine use in bleaching may be equally important.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22" y="2437151"/>
            <a:ext cx="3250811" cy="3250811"/>
          </a:xfrm>
          <a:prstGeom prst="rect">
            <a:avLst/>
          </a:prstGeom>
        </p:spPr>
      </p:pic>
    </p:spTree>
    <p:extLst>
      <p:ext uri="{BB962C8B-B14F-4D97-AF65-F5344CB8AC3E}">
        <p14:creationId xmlns:p14="http://schemas.microsoft.com/office/powerpoint/2010/main" val="14064576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 of No-Proof </a:t>
            </a:r>
            <a:endParaRPr lang="en-US" dirty="0"/>
          </a:p>
        </p:txBody>
      </p:sp>
      <p:sp>
        <p:nvSpPr>
          <p:cNvPr id="3" name="Content Placeholder 2"/>
          <p:cNvSpPr>
            <a:spLocks noGrp="1"/>
          </p:cNvSpPr>
          <p:nvPr>
            <p:ph idx="1"/>
          </p:nvPr>
        </p:nvSpPr>
        <p:spPr>
          <a:xfrm>
            <a:off x="5417388" y="1962318"/>
            <a:ext cx="5936411" cy="4351338"/>
          </a:xfrm>
        </p:spPr>
        <p:txBody>
          <a:bodyPr/>
          <a:lstStyle/>
          <a:p>
            <a:r>
              <a:rPr lang="en-US" dirty="0"/>
              <a:t>An environmental claim that cannot be substantiated by easily accessible supporting information or by a reliable third-party </a:t>
            </a:r>
            <a:r>
              <a:rPr lang="en-US" dirty="0" smtClean="0"/>
              <a:t>certification.</a:t>
            </a:r>
          </a:p>
          <a:p>
            <a:r>
              <a:rPr lang="en-US" dirty="0" smtClean="0"/>
              <a:t>Common </a:t>
            </a:r>
            <a:r>
              <a:rPr lang="en-US" dirty="0"/>
              <a:t>examples are facial tissues or toilet tissue products that claim various percentages of post-consumer recycled content without providing evidence</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11" y="2106645"/>
            <a:ext cx="3221787" cy="3221787"/>
          </a:xfrm>
          <a:prstGeom prst="rect">
            <a:avLst/>
          </a:prstGeom>
        </p:spPr>
      </p:pic>
    </p:spTree>
    <p:extLst>
      <p:ext uri="{BB962C8B-B14F-4D97-AF65-F5344CB8AC3E}">
        <p14:creationId xmlns:p14="http://schemas.microsoft.com/office/powerpoint/2010/main" val="1981038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 of Vagueness </a:t>
            </a:r>
            <a:endParaRPr lang="en-US" dirty="0"/>
          </a:p>
        </p:txBody>
      </p:sp>
      <p:sp>
        <p:nvSpPr>
          <p:cNvPr id="3" name="Content Placeholder 2"/>
          <p:cNvSpPr>
            <a:spLocks noGrp="1"/>
          </p:cNvSpPr>
          <p:nvPr>
            <p:ph idx="1"/>
          </p:nvPr>
        </p:nvSpPr>
        <p:spPr>
          <a:xfrm>
            <a:off x="5434642" y="1690688"/>
            <a:ext cx="5919157" cy="4658354"/>
          </a:xfrm>
        </p:spPr>
        <p:txBody>
          <a:bodyPr>
            <a:normAutofit fontScale="85000" lnSpcReduction="10000"/>
          </a:bodyPr>
          <a:lstStyle/>
          <a:p>
            <a:r>
              <a:rPr lang="en-US" sz="3900" dirty="0"/>
              <a:t>A claim that is so poorly defined or broad that its real meaning is likely to be misunderstood by the consumer. </a:t>
            </a:r>
            <a:endParaRPr lang="en-US" sz="3900" dirty="0" smtClean="0"/>
          </a:p>
          <a:p>
            <a:r>
              <a:rPr lang="en-US" sz="3900" dirty="0" smtClean="0"/>
              <a:t>‘</a:t>
            </a:r>
            <a:r>
              <a:rPr lang="en-US" sz="3900" dirty="0"/>
              <a:t>All-natural’ is an example. Arsenic, uranium, mercury, and formaldehyde are all naturally occurring, and poisonous. </a:t>
            </a:r>
            <a:endParaRPr lang="en-US" sz="3900" dirty="0" smtClean="0"/>
          </a:p>
          <a:p>
            <a:r>
              <a:rPr lang="en-US" sz="3900" dirty="0" smtClean="0"/>
              <a:t>‘</a:t>
            </a:r>
            <a:r>
              <a:rPr lang="en-US" sz="3900" dirty="0"/>
              <a:t>All natural’ isn’t necessarily </a:t>
            </a:r>
            <a:r>
              <a:rPr lang="en-US" sz="3900" dirty="0" err="1"/>
              <a:t>‘green</a:t>
            </a:r>
            <a:r>
              <a:rPr lang="en-US" sz="3900" dirty="0" smtClean="0"/>
              <a:t>’.</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687" y="2112035"/>
            <a:ext cx="3308050" cy="3308050"/>
          </a:xfrm>
          <a:prstGeom prst="rect">
            <a:avLst/>
          </a:prstGeom>
        </p:spPr>
      </p:pic>
    </p:spTree>
    <p:extLst>
      <p:ext uri="{BB962C8B-B14F-4D97-AF65-F5344CB8AC3E}">
        <p14:creationId xmlns:p14="http://schemas.microsoft.com/office/powerpoint/2010/main" val="9054307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 of Worshipping False Labels </a:t>
            </a:r>
            <a:endParaRPr lang="en-US" dirty="0"/>
          </a:p>
        </p:txBody>
      </p:sp>
      <p:sp>
        <p:nvSpPr>
          <p:cNvPr id="3" name="Content Placeholder 2"/>
          <p:cNvSpPr>
            <a:spLocks noGrp="1"/>
          </p:cNvSpPr>
          <p:nvPr>
            <p:ph idx="1"/>
          </p:nvPr>
        </p:nvSpPr>
        <p:spPr>
          <a:xfrm>
            <a:off x="5124092" y="1927813"/>
            <a:ext cx="6229708" cy="4127930"/>
          </a:xfrm>
        </p:spPr>
        <p:txBody>
          <a:bodyPr/>
          <a:lstStyle/>
          <a:p>
            <a:r>
              <a:rPr lang="en-US" dirty="0"/>
              <a:t>A product that, through either words or images, gives the impression of third-party endorsement where no such endorsement </a:t>
            </a:r>
            <a:r>
              <a:rPr lang="en-US" dirty="0" smtClean="0"/>
              <a:t>exists. </a:t>
            </a:r>
          </a:p>
          <a:p>
            <a:r>
              <a:rPr lang="en-US" dirty="0" smtClean="0"/>
              <a:t>Companies make up fake labels in </a:t>
            </a:r>
            <a:r>
              <a:rPr lang="en-US" dirty="0"/>
              <a:t>other words.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 y="1837421"/>
            <a:ext cx="3601348" cy="3601348"/>
          </a:xfrm>
          <a:prstGeom prst="rect">
            <a:avLst/>
          </a:prstGeom>
        </p:spPr>
      </p:pic>
    </p:spTree>
    <p:extLst>
      <p:ext uri="{BB962C8B-B14F-4D97-AF65-F5344CB8AC3E}">
        <p14:creationId xmlns:p14="http://schemas.microsoft.com/office/powerpoint/2010/main" val="252179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 of Irrelevance </a:t>
            </a:r>
            <a:endParaRPr lang="en-US" dirty="0"/>
          </a:p>
        </p:txBody>
      </p:sp>
      <p:sp>
        <p:nvSpPr>
          <p:cNvPr id="3" name="Content Placeholder 2"/>
          <p:cNvSpPr>
            <a:spLocks noGrp="1"/>
          </p:cNvSpPr>
          <p:nvPr>
            <p:ph idx="1"/>
          </p:nvPr>
        </p:nvSpPr>
        <p:spPr>
          <a:xfrm>
            <a:off x="5624424" y="1893307"/>
            <a:ext cx="5729376" cy="4351338"/>
          </a:xfrm>
        </p:spPr>
        <p:txBody>
          <a:bodyPr/>
          <a:lstStyle/>
          <a:p>
            <a:r>
              <a:rPr lang="en-US" dirty="0"/>
              <a:t>An environmental claim that may be truthful but is unimportant or unhelpful for consumers seeking environmentally preferable products. ‘CFC-free’ is a common example, since it is a frequent claim despite the fact that CFCs are banned by law.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136" y="2094781"/>
            <a:ext cx="3325303" cy="3325303"/>
          </a:xfrm>
          <a:prstGeom prst="rect">
            <a:avLst/>
          </a:prstGeom>
        </p:spPr>
      </p:pic>
    </p:spTree>
    <p:extLst>
      <p:ext uri="{BB962C8B-B14F-4D97-AF65-F5344CB8AC3E}">
        <p14:creationId xmlns:p14="http://schemas.microsoft.com/office/powerpoint/2010/main" val="346781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073983" cy="1325563"/>
          </a:xfrm>
        </p:spPr>
        <p:txBody>
          <a:bodyPr/>
          <a:lstStyle/>
          <a:p>
            <a:r>
              <a:rPr lang="en-US" dirty="0" smtClean="0"/>
              <a:t>Green Procurement Questions </a:t>
            </a:r>
            <a:endParaRPr lang="en-US" dirty="0"/>
          </a:p>
        </p:txBody>
      </p:sp>
      <p:sp>
        <p:nvSpPr>
          <p:cNvPr id="3" name="Content Placeholder 2"/>
          <p:cNvSpPr>
            <a:spLocks noGrp="1"/>
          </p:cNvSpPr>
          <p:nvPr>
            <p:ph idx="1"/>
          </p:nvPr>
        </p:nvSpPr>
        <p:spPr>
          <a:xfrm>
            <a:off x="838200" y="1239520"/>
            <a:ext cx="10515600" cy="5618480"/>
          </a:xfrm>
        </p:spPr>
        <p:txBody>
          <a:bodyPr>
            <a:normAutofit fontScale="85000" lnSpcReduction="20000"/>
          </a:bodyPr>
          <a:lstStyle/>
          <a:p>
            <a:endParaRPr lang="en-US" dirty="0"/>
          </a:p>
          <a:p>
            <a:r>
              <a:rPr lang="en-US" dirty="0"/>
              <a:t>How </a:t>
            </a:r>
            <a:r>
              <a:rPr lang="en-US" dirty="0" smtClean="0"/>
              <a:t>to identify </a:t>
            </a:r>
            <a:r>
              <a:rPr lang="en-US" dirty="0"/>
              <a:t>and prioritize green purchasing opportunities?</a:t>
            </a:r>
          </a:p>
          <a:p>
            <a:r>
              <a:rPr lang="en-US" dirty="0"/>
              <a:t>How </a:t>
            </a:r>
            <a:r>
              <a:rPr lang="en-US" dirty="0" smtClean="0"/>
              <a:t>to understand </a:t>
            </a:r>
            <a:r>
              <a:rPr lang="en-US" dirty="0"/>
              <a:t>the markets for green products and determine appropriate green specifications to use?</a:t>
            </a:r>
          </a:p>
          <a:p>
            <a:r>
              <a:rPr lang="en-US" dirty="0"/>
              <a:t>How </a:t>
            </a:r>
            <a:r>
              <a:rPr lang="en-US" dirty="0" smtClean="0"/>
              <a:t>to choose </a:t>
            </a:r>
            <a:r>
              <a:rPr lang="en-US" dirty="0"/>
              <a:t>the purchasing method that is most likely to result in competitive bids for green products and services? Are there shortcuts? And </a:t>
            </a:r>
            <a:r>
              <a:rPr lang="en-US" dirty="0" smtClean="0"/>
              <a:t>how to best design </a:t>
            </a:r>
            <a:r>
              <a:rPr lang="en-US" dirty="0"/>
              <a:t>bid documents to support that?</a:t>
            </a:r>
          </a:p>
          <a:p>
            <a:r>
              <a:rPr lang="en-US" dirty="0"/>
              <a:t>When the bids are returned, how </a:t>
            </a:r>
            <a:r>
              <a:rPr lang="en-US" dirty="0" smtClean="0"/>
              <a:t>to evaluate </a:t>
            </a:r>
            <a:r>
              <a:rPr lang="en-US" dirty="0"/>
              <a:t>the green attributes of products and services offered by bidders to ensure they meet the environmental criteria established in the bid specifications and achieve best value?</a:t>
            </a:r>
          </a:p>
          <a:p>
            <a:r>
              <a:rPr lang="en-US" dirty="0"/>
              <a:t>In what ways can the </a:t>
            </a:r>
            <a:r>
              <a:rPr lang="en-US" dirty="0" smtClean="0"/>
              <a:t>municipality promote </a:t>
            </a:r>
            <a:r>
              <a:rPr lang="en-US" dirty="0"/>
              <a:t>the availability of green products and services that have been added to its contracts in order to increase </a:t>
            </a:r>
            <a:r>
              <a:rPr lang="en-US" dirty="0" smtClean="0"/>
              <a:t>awareness and the green spend by others. </a:t>
            </a:r>
          </a:p>
          <a:p>
            <a:r>
              <a:rPr lang="en-US" dirty="0" smtClean="0"/>
              <a:t>How to effectively </a:t>
            </a:r>
            <a:r>
              <a:rPr lang="en-US" dirty="0"/>
              <a:t>track and report “green” product </a:t>
            </a:r>
            <a:r>
              <a:rPr lang="en-US" dirty="0" smtClean="0"/>
              <a:t>spending? </a:t>
            </a:r>
          </a:p>
          <a:p>
            <a:r>
              <a:rPr lang="en-US" dirty="0" smtClean="0"/>
              <a:t>Hearing from other municipalities on what </a:t>
            </a:r>
          </a:p>
          <a:p>
            <a:r>
              <a:rPr lang="en-US" b="1" dirty="0" smtClean="0"/>
              <a:t>Other questions that come to mind??????</a:t>
            </a:r>
            <a:endParaRPr lang="en-US" b="1" dirty="0"/>
          </a:p>
        </p:txBody>
      </p:sp>
    </p:spTree>
    <p:extLst>
      <p:ext uri="{BB962C8B-B14F-4D97-AF65-F5344CB8AC3E}">
        <p14:creationId xmlns:p14="http://schemas.microsoft.com/office/powerpoint/2010/main" val="3248481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 of Lesser of Two Evils </a:t>
            </a:r>
            <a:endParaRPr lang="en-US" dirty="0"/>
          </a:p>
        </p:txBody>
      </p:sp>
      <p:sp>
        <p:nvSpPr>
          <p:cNvPr id="3" name="Content Placeholder 2"/>
          <p:cNvSpPr>
            <a:spLocks noGrp="1"/>
          </p:cNvSpPr>
          <p:nvPr>
            <p:ph idx="1"/>
          </p:nvPr>
        </p:nvSpPr>
        <p:spPr>
          <a:xfrm>
            <a:off x="6142008" y="2083089"/>
            <a:ext cx="5211792" cy="4351338"/>
          </a:xfrm>
        </p:spPr>
        <p:txBody>
          <a:bodyPr/>
          <a:lstStyle/>
          <a:p>
            <a:r>
              <a:rPr lang="en-US" dirty="0"/>
              <a:t>A claim that may be true within the product category, but that risks distracting the consumer from the greater environmental impacts of the category as a whole. </a:t>
            </a:r>
            <a:endParaRPr lang="en-US" dirty="0" smtClean="0"/>
          </a:p>
          <a:p>
            <a:r>
              <a:rPr lang="en-US" dirty="0" smtClean="0"/>
              <a:t>Organic </a:t>
            </a:r>
            <a:r>
              <a:rPr lang="en-US" dirty="0"/>
              <a:t>cigarettes could be an example of this Sin, as might the fuel-efficient sport-utility vehicle.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639" y="1915064"/>
            <a:ext cx="4310516" cy="4310516"/>
          </a:xfrm>
          <a:prstGeom prst="rect">
            <a:avLst/>
          </a:prstGeom>
        </p:spPr>
      </p:pic>
    </p:spTree>
    <p:extLst>
      <p:ext uri="{BB962C8B-B14F-4D97-AF65-F5344CB8AC3E}">
        <p14:creationId xmlns:p14="http://schemas.microsoft.com/office/powerpoint/2010/main" val="3330227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 of Fibbing </a:t>
            </a:r>
            <a:endParaRPr lang="en-US" dirty="0"/>
          </a:p>
        </p:txBody>
      </p:sp>
      <p:sp>
        <p:nvSpPr>
          <p:cNvPr id="3" name="Content Placeholder 2"/>
          <p:cNvSpPr>
            <a:spLocks noGrp="1"/>
          </p:cNvSpPr>
          <p:nvPr>
            <p:ph idx="1"/>
          </p:nvPr>
        </p:nvSpPr>
        <p:spPr>
          <a:xfrm>
            <a:off x="5745192" y="1552755"/>
            <a:ext cx="5608608" cy="4898925"/>
          </a:xfrm>
        </p:spPr>
        <p:txBody>
          <a:bodyPr/>
          <a:lstStyle/>
          <a:p>
            <a:endParaRPr lang="en-US" b="1" dirty="0"/>
          </a:p>
          <a:p>
            <a:r>
              <a:rPr lang="en-US" b="1" dirty="0" smtClean="0"/>
              <a:t>Environmental </a:t>
            </a:r>
            <a:r>
              <a:rPr lang="en-US" b="1" dirty="0"/>
              <a:t>claims that are simply false. </a:t>
            </a:r>
            <a:endParaRPr lang="en-US" b="1" dirty="0" smtClean="0"/>
          </a:p>
          <a:p>
            <a:r>
              <a:rPr lang="en-US" dirty="0" smtClean="0"/>
              <a:t>The </a:t>
            </a:r>
            <a:r>
              <a:rPr lang="en-US" dirty="0"/>
              <a:t>most common examples were products falsely claiming to be Energy Star certified </a:t>
            </a:r>
            <a:r>
              <a:rPr lang="en-US" dirty="0" smtClean="0"/>
              <a:t>but they lie, they lie!!!</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676" y="2100342"/>
            <a:ext cx="3739371" cy="3739371"/>
          </a:xfrm>
          <a:prstGeom prst="rect">
            <a:avLst/>
          </a:prstGeom>
        </p:spPr>
      </p:pic>
    </p:spTree>
    <p:extLst>
      <p:ext uri="{BB962C8B-B14F-4D97-AF65-F5344CB8AC3E}">
        <p14:creationId xmlns:p14="http://schemas.microsoft.com/office/powerpoint/2010/main" val="2059854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Play the Name That Sin Game </a:t>
            </a:r>
            <a:endParaRPr lang="en-US" dirty="0"/>
          </a:p>
        </p:txBody>
      </p:sp>
      <p:pic>
        <p:nvPicPr>
          <p:cNvPr id="4" name="Picture 3"/>
          <p:cNvPicPr>
            <a:picLocks noChangeAspect="1"/>
          </p:cNvPicPr>
          <p:nvPr/>
        </p:nvPicPr>
        <p:blipFill rotWithShape="1">
          <a:blip r:embed="rId3"/>
          <a:srcRect l="59696" r="5237"/>
          <a:stretch/>
        </p:blipFill>
        <p:spPr>
          <a:xfrm>
            <a:off x="18650308" y="170912"/>
            <a:ext cx="10955549" cy="10001250"/>
          </a:xfrm>
          <a:prstGeom prst="rect">
            <a:avLst/>
          </a:prstGeom>
        </p:spPr>
      </p:pic>
      <p:pic>
        <p:nvPicPr>
          <p:cNvPr id="7" name="Picture 6">
            <a:hlinkClick r:id="rId2"/>
          </p:cNvPr>
          <p:cNvPicPr>
            <a:picLocks noChangeAspect="1"/>
          </p:cNvPicPr>
          <p:nvPr/>
        </p:nvPicPr>
        <p:blipFill rotWithShape="1">
          <a:blip r:embed="rId3"/>
          <a:srcRect l="59115" t="18143" r="5671" b="16571"/>
          <a:stretch/>
        </p:blipFill>
        <p:spPr>
          <a:xfrm>
            <a:off x="2743449" y="1574310"/>
            <a:ext cx="7146717" cy="4241624"/>
          </a:xfrm>
          <a:prstGeom prst="rect">
            <a:avLst/>
          </a:prstGeom>
        </p:spPr>
      </p:pic>
    </p:spTree>
    <p:extLst>
      <p:ext uri="{BB962C8B-B14F-4D97-AF65-F5344CB8AC3E}">
        <p14:creationId xmlns:p14="http://schemas.microsoft.com/office/powerpoint/2010/main" val="9183038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177" y="1943852"/>
            <a:ext cx="7513262" cy="4495435"/>
          </a:xfrm>
          <a:prstGeom prst="rect">
            <a:avLst/>
          </a:prstGeom>
        </p:spPr>
      </p:pic>
    </p:spTree>
    <p:extLst>
      <p:ext uri="{BB962C8B-B14F-4D97-AF65-F5344CB8AC3E}">
        <p14:creationId xmlns:p14="http://schemas.microsoft.com/office/powerpoint/2010/main" val="13174787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876" y="1483143"/>
            <a:ext cx="7334250" cy="4886325"/>
          </a:xfrm>
          <a:prstGeom prst="rect">
            <a:avLst/>
          </a:prstGeom>
        </p:spPr>
      </p:pic>
    </p:spTree>
    <p:extLst>
      <p:ext uri="{BB962C8B-B14F-4D97-AF65-F5344CB8AC3E}">
        <p14:creationId xmlns:p14="http://schemas.microsoft.com/office/powerpoint/2010/main" val="16064137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557" y="1347537"/>
            <a:ext cx="7491663" cy="5187608"/>
          </a:xfrm>
          <a:prstGeom prst="rect">
            <a:avLst/>
          </a:prstGeom>
        </p:spPr>
      </p:pic>
    </p:spTree>
    <p:extLst>
      <p:ext uri="{BB962C8B-B14F-4D97-AF65-F5344CB8AC3E}">
        <p14:creationId xmlns:p14="http://schemas.microsoft.com/office/powerpoint/2010/main" val="4991171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548" y="465220"/>
            <a:ext cx="4508834" cy="6011779"/>
          </a:xfrm>
          <a:prstGeom prst="rect">
            <a:avLst/>
          </a:prstGeom>
        </p:spPr>
      </p:pic>
    </p:spTree>
    <p:extLst>
      <p:ext uri="{BB962C8B-B14F-4D97-AF65-F5344CB8AC3E}">
        <p14:creationId xmlns:p14="http://schemas.microsoft.com/office/powerpoint/2010/main" val="29084641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715" y="978698"/>
            <a:ext cx="8791073" cy="5303949"/>
          </a:xfrm>
          <a:prstGeom prst="rect">
            <a:avLst/>
          </a:prstGeom>
        </p:spPr>
      </p:pic>
    </p:spTree>
    <p:extLst>
      <p:ext uri="{BB962C8B-B14F-4D97-AF65-F5344CB8AC3E}">
        <p14:creationId xmlns:p14="http://schemas.microsoft.com/office/powerpoint/2010/main" val="33949519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442" y="1095375"/>
            <a:ext cx="5773654" cy="4915854"/>
          </a:xfrm>
          <a:prstGeom prst="rect">
            <a:avLst/>
          </a:prstGeom>
        </p:spPr>
      </p:pic>
    </p:spTree>
    <p:extLst>
      <p:ext uri="{BB962C8B-B14F-4D97-AF65-F5344CB8AC3E}">
        <p14:creationId xmlns:p14="http://schemas.microsoft.com/office/powerpoint/2010/main" val="18438999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45" y="2661235"/>
            <a:ext cx="9617725" cy="2154436"/>
          </a:xfrm>
          <a:prstGeom prst="rect">
            <a:avLst/>
          </a:prstGeom>
          <a:noFill/>
        </p:spPr>
        <p:txBody>
          <a:bodyPr wrap="square" rtlCol="0">
            <a:spAutoFit/>
          </a:bodyPr>
          <a:lstStyle/>
          <a:p>
            <a:pPr algn="ctr"/>
            <a:endParaRPr lang="en-US" sz="1400" dirty="0" smtClean="0">
              <a:solidFill>
                <a:srgbClr val="002060"/>
              </a:solidFill>
            </a:endParaRPr>
          </a:p>
          <a:p>
            <a:pPr algn="ctr"/>
            <a:r>
              <a:rPr lang="en-US" sz="4000" b="1" dirty="0" smtClean="0">
                <a:solidFill>
                  <a:srgbClr val="002060"/>
                </a:solidFill>
              </a:rPr>
              <a:t>Green Procurement</a:t>
            </a:r>
            <a:r>
              <a:rPr lang="en-US" sz="4000" b="1" dirty="0">
                <a:solidFill>
                  <a:srgbClr val="002060"/>
                </a:solidFill>
              </a:rPr>
              <a:t> </a:t>
            </a:r>
            <a:r>
              <a:rPr lang="en-US" sz="4000" b="1" dirty="0" smtClean="0">
                <a:solidFill>
                  <a:srgbClr val="002060"/>
                </a:solidFill>
              </a:rPr>
              <a:t>In ACTION!!!</a:t>
            </a:r>
          </a:p>
          <a:p>
            <a:pPr algn="ctr"/>
            <a:endParaRPr lang="en-US" sz="4000" b="1" dirty="0">
              <a:solidFill>
                <a:srgbClr val="002060"/>
              </a:solidFill>
            </a:endParaRPr>
          </a:p>
          <a:p>
            <a:pPr algn="ctr"/>
            <a:r>
              <a:rPr lang="en-US" sz="4000" b="1" dirty="0" smtClean="0">
                <a:solidFill>
                  <a:srgbClr val="002060"/>
                </a:solidFill>
              </a:rPr>
              <a:t>Part C </a:t>
            </a:r>
          </a:p>
        </p:txBody>
      </p:sp>
    </p:spTree>
    <p:extLst>
      <p:ext uri="{BB962C8B-B14F-4D97-AF65-F5344CB8AC3E}">
        <p14:creationId xmlns:p14="http://schemas.microsoft.com/office/powerpoint/2010/main" val="2170016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1069320" cy="1325563"/>
          </a:xfrm>
        </p:spPr>
        <p:txBody>
          <a:bodyPr/>
          <a:lstStyle/>
          <a:p>
            <a:r>
              <a:rPr lang="en-US" dirty="0" smtClean="0"/>
              <a:t>Experience Sharing </a:t>
            </a:r>
            <a:r>
              <a:rPr lang="en-US" dirty="0" smtClean="0"/>
              <a:t>- Green </a:t>
            </a:r>
            <a:r>
              <a:rPr lang="en-US" dirty="0"/>
              <a:t>P</a:t>
            </a:r>
            <a:r>
              <a:rPr lang="en-US" dirty="0" smtClean="0"/>
              <a:t>rocurement Pathway </a:t>
            </a:r>
            <a:endParaRPr lang="en-US" dirty="0"/>
          </a:p>
        </p:txBody>
      </p:sp>
      <p:sp>
        <p:nvSpPr>
          <p:cNvPr id="3" name="Content Placeholder 2"/>
          <p:cNvSpPr>
            <a:spLocks noGrp="1"/>
          </p:cNvSpPr>
          <p:nvPr>
            <p:ph idx="1"/>
          </p:nvPr>
        </p:nvSpPr>
        <p:spPr>
          <a:xfrm>
            <a:off x="838200" y="1971040"/>
            <a:ext cx="10515600" cy="4448225"/>
          </a:xfrm>
        </p:spPr>
        <p:txBody>
          <a:bodyPr>
            <a:normAutofit fontScale="92500" lnSpcReduction="10000"/>
          </a:bodyPr>
          <a:lstStyle/>
          <a:p>
            <a:r>
              <a:rPr lang="en-US" dirty="0" smtClean="0"/>
              <a:t>Identify who is doing what at present to advance green procurement</a:t>
            </a:r>
          </a:p>
          <a:p>
            <a:r>
              <a:rPr lang="en-US" dirty="0" smtClean="0"/>
              <a:t>What resources and expertise has been developed and is able to be shared?</a:t>
            </a:r>
          </a:p>
          <a:p>
            <a:r>
              <a:rPr lang="en-US" dirty="0"/>
              <a:t>Identify and work collaboratively on high-impact </a:t>
            </a:r>
            <a:r>
              <a:rPr lang="en-US" dirty="0" smtClean="0"/>
              <a:t>green procurement procedure opportunities</a:t>
            </a:r>
          </a:p>
          <a:p>
            <a:r>
              <a:rPr lang="en-US" dirty="0" smtClean="0"/>
              <a:t>Each municipality taking the lead in one area of green procurement</a:t>
            </a:r>
          </a:p>
          <a:p>
            <a:r>
              <a:rPr lang="en-US" dirty="0" smtClean="0"/>
              <a:t>Enhance and strengthen municipal sustainable procurement efforts by learning about and implementing best practices developed and tested out by others </a:t>
            </a:r>
          </a:p>
          <a:p>
            <a:r>
              <a:rPr lang="en-US" dirty="0" smtClean="0"/>
              <a:t>This doesn’t need to be done alone, but each action within a municipality breeds action in other municipalities </a:t>
            </a:r>
          </a:p>
        </p:txBody>
      </p:sp>
    </p:spTree>
    <p:extLst>
      <p:ext uri="{BB962C8B-B14F-4D97-AF65-F5344CB8AC3E}">
        <p14:creationId xmlns:p14="http://schemas.microsoft.com/office/powerpoint/2010/main" val="10267174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365125"/>
            <a:ext cx="10728960" cy="1325563"/>
          </a:xfrm>
        </p:spPr>
        <p:txBody>
          <a:bodyPr/>
          <a:lstStyle/>
          <a:p>
            <a:r>
              <a:rPr lang="en-US" dirty="0" smtClean="0"/>
              <a:t>Green Procurement in Action – Electronics </a:t>
            </a:r>
            <a:endParaRPr lang="en-US" dirty="0"/>
          </a:p>
        </p:txBody>
      </p:sp>
      <p:sp>
        <p:nvSpPr>
          <p:cNvPr id="3" name="Content Placeholder 2"/>
          <p:cNvSpPr>
            <a:spLocks noGrp="1"/>
          </p:cNvSpPr>
          <p:nvPr>
            <p:ph idx="1"/>
          </p:nvPr>
        </p:nvSpPr>
        <p:spPr>
          <a:xfrm>
            <a:off x="838200" y="1801091"/>
            <a:ext cx="10515600" cy="4618174"/>
          </a:xfrm>
        </p:spPr>
        <p:txBody>
          <a:bodyPr>
            <a:normAutofit fontScale="85000" lnSpcReduction="10000"/>
          </a:bodyPr>
          <a:lstStyle/>
          <a:p>
            <a:pPr marL="514350" indent="-514350">
              <a:buFont typeface="+mj-lt"/>
              <a:buAutoNum type="arabicPeriod"/>
            </a:pPr>
            <a:r>
              <a:rPr lang="en-US" dirty="0" smtClean="0"/>
              <a:t>Form a </a:t>
            </a:r>
            <a:r>
              <a:rPr lang="en-US" dirty="0"/>
              <a:t>green electronics procurement team to develop and implement </a:t>
            </a:r>
            <a:r>
              <a:rPr lang="en-US" dirty="0" smtClean="0"/>
              <a:t>procurement, operational</a:t>
            </a:r>
            <a:r>
              <a:rPr lang="en-US" dirty="0"/>
              <a:t>, and end-of-life waste management strategies </a:t>
            </a:r>
            <a:r>
              <a:rPr lang="en-US" dirty="0" smtClean="0"/>
              <a:t>for electronics</a:t>
            </a:r>
            <a:endParaRPr lang="en-US" dirty="0"/>
          </a:p>
          <a:p>
            <a:pPr marL="514350" indent="-514350">
              <a:buFont typeface="+mj-lt"/>
              <a:buAutoNum type="arabicPeriod"/>
            </a:pPr>
            <a:r>
              <a:rPr lang="en-US" dirty="0" smtClean="0"/>
              <a:t>Create </a:t>
            </a:r>
            <a:r>
              <a:rPr lang="en-US" dirty="0"/>
              <a:t>either a stand-alone green electronics policy or incorporate green </a:t>
            </a:r>
            <a:r>
              <a:rPr lang="en-US" dirty="0" smtClean="0"/>
              <a:t>electronics procurement </a:t>
            </a:r>
            <a:r>
              <a:rPr lang="en-US" dirty="0"/>
              <a:t>language into existing sustainable procurement policies or broader </a:t>
            </a:r>
            <a:r>
              <a:rPr lang="en-US" dirty="0" smtClean="0"/>
              <a:t>sustainability policies</a:t>
            </a:r>
            <a:endParaRPr lang="en-US" dirty="0"/>
          </a:p>
          <a:p>
            <a:pPr marL="514350" indent="-514350">
              <a:buFont typeface="+mj-lt"/>
              <a:buAutoNum type="arabicPeriod"/>
            </a:pPr>
            <a:r>
              <a:rPr lang="en-US" dirty="0" smtClean="0"/>
              <a:t>Developing </a:t>
            </a:r>
            <a:r>
              <a:rPr lang="en-US" dirty="0"/>
              <a:t>a green electronics procurement implementation </a:t>
            </a:r>
            <a:r>
              <a:rPr lang="en-US" dirty="0" smtClean="0"/>
              <a:t>plan, clearly identify important </a:t>
            </a:r>
            <a:r>
              <a:rPr lang="en-US" dirty="0"/>
              <a:t>steps </a:t>
            </a:r>
            <a:r>
              <a:rPr lang="en-US" dirty="0" smtClean="0"/>
              <a:t>your jurisdiction </a:t>
            </a:r>
            <a:r>
              <a:rPr lang="en-US" dirty="0"/>
              <a:t>intends to take to make meaningful progress toward meeting its policy goals</a:t>
            </a:r>
          </a:p>
          <a:p>
            <a:pPr marL="514350" indent="-514350">
              <a:buFont typeface="+mj-lt"/>
              <a:buAutoNum type="arabicPeriod"/>
            </a:pPr>
            <a:r>
              <a:rPr lang="en-US" dirty="0" smtClean="0"/>
              <a:t>Assess your </a:t>
            </a:r>
            <a:r>
              <a:rPr lang="en-US" dirty="0"/>
              <a:t>current green electronics purchasing practices, including reviewing </a:t>
            </a:r>
            <a:r>
              <a:rPr lang="en-US" dirty="0" smtClean="0"/>
              <a:t>existing contracts </a:t>
            </a:r>
            <a:r>
              <a:rPr lang="en-US" dirty="0"/>
              <a:t>to identify upcoming sustainable procurement opportunities; identifying </a:t>
            </a:r>
            <a:r>
              <a:rPr lang="en-US" dirty="0" smtClean="0"/>
              <a:t>renewal/bid dates </a:t>
            </a:r>
            <a:r>
              <a:rPr lang="en-US" dirty="0"/>
              <a:t>and how contracts are developed (e.g., RFP, ITB, etc.); </a:t>
            </a:r>
            <a:r>
              <a:rPr lang="en-US" dirty="0" smtClean="0"/>
              <a:t>and conducting </a:t>
            </a:r>
            <a:r>
              <a:rPr lang="en-US" dirty="0"/>
              <a:t>a spend analysis to determine volumes of both conventional and green </a:t>
            </a:r>
            <a:r>
              <a:rPr lang="en-US" dirty="0" smtClean="0"/>
              <a:t>electronics purchased</a:t>
            </a:r>
            <a:endParaRPr lang="en-US" dirty="0"/>
          </a:p>
        </p:txBody>
      </p:sp>
    </p:spTree>
    <p:extLst>
      <p:ext uri="{BB962C8B-B14F-4D97-AF65-F5344CB8AC3E}">
        <p14:creationId xmlns:p14="http://schemas.microsoft.com/office/powerpoint/2010/main" val="19061128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1" y="365125"/>
            <a:ext cx="10886440" cy="1325563"/>
          </a:xfrm>
        </p:spPr>
        <p:txBody>
          <a:bodyPr/>
          <a:lstStyle/>
          <a:p>
            <a:r>
              <a:rPr lang="en-US" dirty="0" smtClean="0"/>
              <a:t>Electronics In Action (</a:t>
            </a:r>
            <a:r>
              <a:rPr lang="en-US" dirty="0" err="1" smtClean="0"/>
              <a:t>cont</a:t>
            </a:r>
            <a:r>
              <a:rPr lang="en-US" dirty="0" smtClean="0"/>
              <a:t>…)</a:t>
            </a:r>
            <a:endParaRPr lang="en-US" dirty="0"/>
          </a:p>
        </p:txBody>
      </p:sp>
      <p:sp>
        <p:nvSpPr>
          <p:cNvPr id="3" name="Content Placeholder 2"/>
          <p:cNvSpPr>
            <a:spLocks noGrp="1"/>
          </p:cNvSpPr>
          <p:nvPr>
            <p:ph idx="1"/>
          </p:nvPr>
        </p:nvSpPr>
        <p:spPr>
          <a:xfrm>
            <a:off x="838200" y="1690688"/>
            <a:ext cx="10515600" cy="5167312"/>
          </a:xfrm>
        </p:spPr>
        <p:txBody>
          <a:bodyPr>
            <a:normAutofit fontScale="85000" lnSpcReduction="20000"/>
          </a:bodyPr>
          <a:lstStyle/>
          <a:p>
            <a:pPr marL="514350" indent="-514350">
              <a:buFont typeface="+mj-lt"/>
              <a:buAutoNum type="arabicPeriod" startAt="5"/>
            </a:pPr>
            <a:r>
              <a:rPr lang="en-US" dirty="0" smtClean="0"/>
              <a:t>Adopt </a:t>
            </a:r>
            <a:r>
              <a:rPr lang="en-US" dirty="0"/>
              <a:t>green electronics specifications and procedures that require compliance </a:t>
            </a:r>
            <a:r>
              <a:rPr lang="en-US" dirty="0" smtClean="0"/>
              <a:t>with sustainability </a:t>
            </a:r>
            <a:r>
              <a:rPr lang="en-US" dirty="0"/>
              <a:t>specifications or standards (e.g., </a:t>
            </a:r>
            <a:r>
              <a:rPr lang="en-US" dirty="0" smtClean="0"/>
              <a:t>EPEAT/ENERGY </a:t>
            </a:r>
            <a:r>
              <a:rPr lang="en-US" dirty="0"/>
              <a:t>STAR), or award points </a:t>
            </a:r>
            <a:r>
              <a:rPr lang="en-US" dirty="0" smtClean="0"/>
              <a:t>in the </a:t>
            </a:r>
            <a:r>
              <a:rPr lang="en-US" dirty="0"/>
              <a:t>RFP process to vendors that offer more certified products, or products certified at a </a:t>
            </a:r>
            <a:r>
              <a:rPr lang="en-US" dirty="0" smtClean="0"/>
              <a:t>higher level</a:t>
            </a:r>
            <a:endParaRPr lang="en-US" dirty="0"/>
          </a:p>
          <a:p>
            <a:pPr marL="514350" indent="-514350">
              <a:buFont typeface="+mj-lt"/>
              <a:buAutoNum type="arabicPeriod" startAt="5"/>
            </a:pPr>
            <a:r>
              <a:rPr lang="en-US" dirty="0" smtClean="0"/>
              <a:t>Address end-of-life </a:t>
            </a:r>
            <a:r>
              <a:rPr lang="en-US" dirty="0"/>
              <a:t>management in your contracts including erasing data from </a:t>
            </a:r>
            <a:r>
              <a:rPr lang="en-US" dirty="0" smtClean="0"/>
              <a:t>equipment, donating </a:t>
            </a:r>
            <a:r>
              <a:rPr lang="en-US" dirty="0"/>
              <a:t>usable equipment, using end-of-life services provided by vendors or manufacturers, </a:t>
            </a:r>
            <a:r>
              <a:rPr lang="en-US" dirty="0" smtClean="0"/>
              <a:t>and requiring </a:t>
            </a:r>
            <a:r>
              <a:rPr lang="en-US" dirty="0"/>
              <a:t>vendors to track and report equipment’s final </a:t>
            </a:r>
            <a:r>
              <a:rPr lang="en-US" dirty="0" smtClean="0"/>
              <a:t>destination</a:t>
            </a:r>
            <a:endParaRPr lang="en-US" dirty="0"/>
          </a:p>
          <a:p>
            <a:pPr marL="514350" indent="-514350">
              <a:buFont typeface="+mj-lt"/>
              <a:buAutoNum type="arabicPeriod" startAt="5"/>
            </a:pPr>
            <a:r>
              <a:rPr lang="en-US" dirty="0" smtClean="0"/>
              <a:t>Establish </a:t>
            </a:r>
            <a:r>
              <a:rPr lang="en-US" dirty="0"/>
              <a:t>a paper reduction policy and procurement practices to save money and </a:t>
            </a:r>
            <a:r>
              <a:rPr lang="en-US" dirty="0" smtClean="0"/>
              <a:t>reduce waste</a:t>
            </a:r>
            <a:endParaRPr lang="en-US" dirty="0"/>
          </a:p>
          <a:p>
            <a:pPr marL="514350" indent="-514350">
              <a:buFont typeface="+mj-lt"/>
              <a:buAutoNum type="arabicPeriod" startAt="5"/>
            </a:pPr>
            <a:r>
              <a:rPr lang="en-US" dirty="0" smtClean="0"/>
              <a:t>Purchase </a:t>
            </a:r>
            <a:r>
              <a:rPr lang="en-US" dirty="0"/>
              <a:t>ancillary IT products that offer environmental, health, and economic benefits such </a:t>
            </a:r>
            <a:r>
              <a:rPr lang="en-US" dirty="0" smtClean="0"/>
              <a:t>as toner </a:t>
            </a:r>
            <a:r>
              <a:rPr lang="en-US" dirty="0"/>
              <a:t>and ink cartridges, power supplies, thumb drives and other storage devices, batteries, </a:t>
            </a:r>
            <a:r>
              <a:rPr lang="en-US" dirty="0" smtClean="0"/>
              <a:t>and other </a:t>
            </a:r>
            <a:r>
              <a:rPr lang="en-US" dirty="0"/>
              <a:t>products that are needed to operate </a:t>
            </a:r>
            <a:r>
              <a:rPr lang="en-US" dirty="0" smtClean="0"/>
              <a:t>electronics</a:t>
            </a:r>
            <a:endParaRPr lang="en-US" dirty="0"/>
          </a:p>
          <a:p>
            <a:pPr marL="514350" indent="-514350">
              <a:buFont typeface="+mj-lt"/>
              <a:buAutoNum type="arabicPeriod" startAt="5"/>
            </a:pPr>
            <a:r>
              <a:rPr lang="en-US" dirty="0" smtClean="0"/>
              <a:t>Track </a:t>
            </a:r>
            <a:r>
              <a:rPr lang="en-US" dirty="0"/>
              <a:t>and </a:t>
            </a:r>
            <a:r>
              <a:rPr lang="en-US" dirty="0" smtClean="0"/>
              <a:t>report </a:t>
            </a:r>
            <a:r>
              <a:rPr lang="en-US" dirty="0"/>
              <a:t>results by calculating the dollar amount and percentage of electronics </a:t>
            </a:r>
            <a:r>
              <a:rPr lang="en-US" dirty="0" smtClean="0"/>
              <a:t>that meet environmental </a:t>
            </a:r>
            <a:r>
              <a:rPr lang="en-US" dirty="0"/>
              <a:t>specifications (e.g., </a:t>
            </a:r>
            <a:r>
              <a:rPr lang="en-US" dirty="0" smtClean="0"/>
              <a:t>EPEAT/ENERGY </a:t>
            </a:r>
            <a:r>
              <a:rPr lang="en-US" dirty="0"/>
              <a:t>STAR).</a:t>
            </a:r>
          </a:p>
        </p:txBody>
      </p:sp>
    </p:spTree>
    <p:extLst>
      <p:ext uri="{BB962C8B-B14F-4D97-AF65-F5344CB8AC3E}">
        <p14:creationId xmlns:p14="http://schemas.microsoft.com/office/powerpoint/2010/main" val="41744267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365125"/>
            <a:ext cx="10845800" cy="1325563"/>
          </a:xfrm>
        </p:spPr>
        <p:txBody>
          <a:bodyPr/>
          <a:lstStyle/>
          <a:p>
            <a:r>
              <a:rPr lang="en-US" dirty="0" smtClean="0"/>
              <a:t>Electronics still in Action </a:t>
            </a:r>
            <a:endParaRPr lang="en-US" dirty="0"/>
          </a:p>
        </p:txBody>
      </p:sp>
      <p:sp>
        <p:nvSpPr>
          <p:cNvPr id="3" name="Content Placeholder 2"/>
          <p:cNvSpPr>
            <a:spLocks noGrp="1"/>
          </p:cNvSpPr>
          <p:nvPr>
            <p:ph idx="1"/>
          </p:nvPr>
        </p:nvSpPr>
        <p:spPr>
          <a:xfrm>
            <a:off x="838200" y="1690688"/>
            <a:ext cx="10515600" cy="4631595"/>
          </a:xfrm>
        </p:spPr>
        <p:txBody>
          <a:bodyPr>
            <a:normAutofit lnSpcReduction="10000"/>
          </a:bodyPr>
          <a:lstStyle/>
          <a:p>
            <a:pPr marL="514350" indent="-514350">
              <a:buFont typeface="+mj-lt"/>
              <a:buAutoNum type="arabicPeriod" startAt="10"/>
            </a:pPr>
            <a:r>
              <a:rPr lang="en-US" dirty="0" smtClean="0">
                <a:hlinkClick r:id="rId2"/>
              </a:rPr>
              <a:t>Electronic </a:t>
            </a:r>
            <a:r>
              <a:rPr lang="en-US" dirty="0">
                <a:hlinkClick r:id="rId2"/>
              </a:rPr>
              <a:t>Product Environmental Assessment Tool (EPEAT) </a:t>
            </a:r>
            <a:r>
              <a:rPr lang="en-US" dirty="0"/>
              <a:t>makes it </a:t>
            </a:r>
            <a:r>
              <a:rPr lang="en-US" dirty="0" smtClean="0"/>
              <a:t>easy for </a:t>
            </a:r>
            <a:r>
              <a:rPr lang="en-US" dirty="0"/>
              <a:t>purchasers to evaluate, compare, and select desktops, notebooks, monitors, and imaging </a:t>
            </a:r>
            <a:r>
              <a:rPr lang="en-US" dirty="0" smtClean="0"/>
              <a:t>equipment based </a:t>
            </a:r>
            <a:r>
              <a:rPr lang="en-US" dirty="0"/>
              <a:t>on their environmental attributes. </a:t>
            </a:r>
            <a:endParaRPr lang="en-US" dirty="0" smtClean="0"/>
          </a:p>
          <a:p>
            <a:pPr marL="514350" indent="-514350">
              <a:buFont typeface="+mj-lt"/>
              <a:buAutoNum type="arabicPeriod" startAt="10"/>
            </a:pPr>
            <a:r>
              <a:rPr lang="en-US" dirty="0" smtClean="0"/>
              <a:t>EPEAT </a:t>
            </a:r>
            <a:r>
              <a:rPr lang="en-US" dirty="0"/>
              <a:t>certification includes three increasingly stringent </a:t>
            </a:r>
            <a:r>
              <a:rPr lang="en-US" dirty="0" smtClean="0"/>
              <a:t>tiers of </a:t>
            </a:r>
            <a:r>
              <a:rPr lang="en-US" dirty="0"/>
              <a:t>environmental performance: Bronze, Silver, and Gold. </a:t>
            </a:r>
            <a:endParaRPr lang="en-US" dirty="0" smtClean="0"/>
          </a:p>
          <a:p>
            <a:pPr marL="514350" indent="-514350">
              <a:buFont typeface="+mj-lt"/>
              <a:buAutoNum type="arabicPeriod" startAt="10"/>
            </a:pPr>
            <a:r>
              <a:rPr lang="en-US" dirty="0" smtClean="0"/>
              <a:t>The </a:t>
            </a:r>
            <a:r>
              <a:rPr lang="en-US" dirty="0"/>
              <a:t>ENERGY STAR standard for </a:t>
            </a:r>
            <a:r>
              <a:rPr lang="en-US" dirty="0" smtClean="0"/>
              <a:t>energy efficient computers</a:t>
            </a:r>
            <a:r>
              <a:rPr lang="en-US" dirty="0"/>
              <a:t>, is a required criterion in the EPEAT computer standard. </a:t>
            </a:r>
            <a:endParaRPr lang="en-US" dirty="0" smtClean="0"/>
          </a:p>
          <a:p>
            <a:pPr marL="514350" indent="-514350">
              <a:buFont typeface="+mj-lt"/>
              <a:buAutoNum type="arabicPeriod" startAt="10"/>
            </a:pPr>
            <a:r>
              <a:rPr lang="en-US" dirty="0" smtClean="0"/>
              <a:t>EPEAT</a:t>
            </a:r>
            <a:r>
              <a:rPr lang="en-US" dirty="0"/>
              <a:t>, which is </a:t>
            </a:r>
            <a:r>
              <a:rPr lang="en-US" dirty="0" smtClean="0"/>
              <a:t>managed by </a:t>
            </a:r>
            <a:r>
              <a:rPr lang="en-US" dirty="0"/>
              <a:t>the Green Electronics Council, has a wealth of information for purchasers available on its </a:t>
            </a:r>
            <a:r>
              <a:rPr lang="en-US" dirty="0" smtClean="0"/>
              <a:t>website, including </a:t>
            </a:r>
            <a:r>
              <a:rPr lang="en-US" dirty="0"/>
              <a:t>plug-and-play contract language, best practice guides, and too for calculating </a:t>
            </a:r>
            <a:r>
              <a:rPr lang="en-US" dirty="0" smtClean="0"/>
              <a:t>benefits attributable </a:t>
            </a:r>
            <a:r>
              <a:rPr lang="en-US" dirty="0"/>
              <a:t>to EPEAT purchasing. </a:t>
            </a:r>
          </a:p>
        </p:txBody>
      </p:sp>
    </p:spTree>
    <p:extLst>
      <p:ext uri="{BB962C8B-B14F-4D97-AF65-F5344CB8AC3E}">
        <p14:creationId xmlns:p14="http://schemas.microsoft.com/office/powerpoint/2010/main" val="6719755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10515600" cy="1325563"/>
          </a:xfrm>
        </p:spPr>
        <p:txBody>
          <a:bodyPr/>
          <a:lstStyle/>
          <a:p>
            <a:r>
              <a:rPr lang="en-US" dirty="0" smtClean="0"/>
              <a:t>Electronics in Action </a:t>
            </a:r>
            <a:endParaRPr lang="en-US" dirty="0"/>
          </a:p>
        </p:txBody>
      </p:sp>
      <p:sp>
        <p:nvSpPr>
          <p:cNvPr id="3" name="Content Placeholder 2"/>
          <p:cNvSpPr>
            <a:spLocks noGrp="1"/>
          </p:cNvSpPr>
          <p:nvPr>
            <p:ph idx="1"/>
          </p:nvPr>
        </p:nvSpPr>
        <p:spPr>
          <a:xfrm>
            <a:off x="838200" y="1998654"/>
            <a:ext cx="10515600" cy="4351338"/>
          </a:xfrm>
        </p:spPr>
        <p:txBody>
          <a:bodyPr>
            <a:normAutofit/>
          </a:bodyPr>
          <a:lstStyle/>
          <a:p>
            <a:pPr marL="514350" indent="-514350">
              <a:buFont typeface="+mj-lt"/>
              <a:buAutoNum type="arabicPeriod" startAt="14"/>
            </a:pPr>
            <a:r>
              <a:rPr lang="en-US" dirty="0"/>
              <a:t>Using certified recyclers can help ensure your electronics are properly managed at their end of life</a:t>
            </a:r>
            <a:r>
              <a:rPr lang="en-US" dirty="0" smtClean="0"/>
              <a:t>.</a:t>
            </a:r>
          </a:p>
          <a:p>
            <a:pPr marL="514350" indent="-514350">
              <a:buFont typeface="+mj-lt"/>
              <a:buAutoNum type="arabicPeriod" startAt="14"/>
            </a:pPr>
            <a:r>
              <a:rPr lang="en-US" dirty="0"/>
              <a:t>Eliminating desktop printers and investing in multi-function devices (MFDs) that combine the tasks </a:t>
            </a:r>
            <a:r>
              <a:rPr lang="en-US" dirty="0" smtClean="0"/>
              <a:t>of printers</a:t>
            </a:r>
            <a:r>
              <a:rPr lang="en-US" dirty="0"/>
              <a:t>, copiers, fax machines, and scanners into once machine can significantly lower costs </a:t>
            </a:r>
            <a:r>
              <a:rPr lang="en-US" dirty="0" smtClean="0"/>
              <a:t>for hardware</a:t>
            </a:r>
            <a:r>
              <a:rPr lang="en-US" dirty="0"/>
              <a:t>, consumables (paper, ink and toner), electricity, and </a:t>
            </a:r>
            <a:r>
              <a:rPr lang="en-US" dirty="0" smtClean="0"/>
              <a:t>maintenance. </a:t>
            </a:r>
          </a:p>
          <a:p>
            <a:pPr marL="514350" indent="-514350">
              <a:buFont typeface="+mj-lt"/>
              <a:buAutoNum type="arabicPeriod" startAt="14"/>
            </a:pPr>
            <a:r>
              <a:rPr lang="en-US" dirty="0" smtClean="0"/>
              <a:t>Education on screen/computer shout down/ working with IT on shut down options. </a:t>
            </a:r>
            <a:endParaRPr lang="en-US" dirty="0"/>
          </a:p>
        </p:txBody>
      </p:sp>
    </p:spTree>
    <p:extLst>
      <p:ext uri="{BB962C8B-B14F-4D97-AF65-F5344CB8AC3E}">
        <p14:creationId xmlns:p14="http://schemas.microsoft.com/office/powerpoint/2010/main" val="7335660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8347364" cy="1325563"/>
          </a:xfrm>
        </p:spPr>
        <p:txBody>
          <a:bodyPr/>
          <a:lstStyle/>
          <a:p>
            <a:r>
              <a:rPr lang="en-US" dirty="0" smtClean="0"/>
              <a:t>Green Procurement in Action – Fleets  </a:t>
            </a:r>
            <a:endParaRPr lang="en-US" dirty="0"/>
          </a:p>
        </p:txBody>
      </p:sp>
      <p:sp>
        <p:nvSpPr>
          <p:cNvPr id="3" name="Content Placeholder 2"/>
          <p:cNvSpPr>
            <a:spLocks noGrp="1"/>
          </p:cNvSpPr>
          <p:nvPr>
            <p:ph idx="1"/>
          </p:nvPr>
        </p:nvSpPr>
        <p:spPr>
          <a:xfrm>
            <a:off x="838200" y="1856509"/>
            <a:ext cx="10515600" cy="4479628"/>
          </a:xfrm>
        </p:spPr>
        <p:txBody>
          <a:bodyPr>
            <a:normAutofit fontScale="92500" lnSpcReduction="20000"/>
          </a:bodyPr>
          <a:lstStyle/>
          <a:p>
            <a:pPr marL="514350" indent="-514350">
              <a:buFont typeface="+mj-lt"/>
              <a:buAutoNum type="arabicPeriod"/>
            </a:pPr>
            <a:r>
              <a:rPr lang="en-US" dirty="0" smtClean="0"/>
              <a:t>Create </a:t>
            </a:r>
            <a:r>
              <a:rPr lang="en-US" dirty="0"/>
              <a:t>a sustainable fleet team, policy, and detailed implementation </a:t>
            </a:r>
            <a:r>
              <a:rPr lang="en-US" dirty="0" smtClean="0"/>
              <a:t>plan</a:t>
            </a:r>
            <a:endParaRPr lang="en-US" dirty="0"/>
          </a:p>
          <a:p>
            <a:pPr marL="514350" indent="-514350">
              <a:buFont typeface="+mj-lt"/>
              <a:buAutoNum type="arabicPeriod"/>
            </a:pPr>
            <a:r>
              <a:rPr lang="en-US" dirty="0" smtClean="0"/>
              <a:t>Conduct a </a:t>
            </a:r>
            <a:r>
              <a:rPr lang="en-US" dirty="0"/>
              <a:t>baseline assessment of the municipal fleet to identify vehicles that are targets </a:t>
            </a:r>
            <a:r>
              <a:rPr lang="en-US" dirty="0" smtClean="0"/>
              <a:t>for retirement </a:t>
            </a:r>
            <a:r>
              <a:rPr lang="en-US" dirty="0"/>
              <a:t>because they are relatively old or </a:t>
            </a:r>
            <a:r>
              <a:rPr lang="en-US" dirty="0" smtClean="0"/>
              <a:t>polluting</a:t>
            </a:r>
            <a:endParaRPr lang="en-US" dirty="0"/>
          </a:p>
          <a:p>
            <a:pPr marL="514350" indent="-514350">
              <a:buFont typeface="+mj-lt"/>
              <a:buAutoNum type="arabicPeriod"/>
            </a:pPr>
            <a:r>
              <a:rPr lang="en-US" dirty="0" smtClean="0"/>
              <a:t>Downsize the </a:t>
            </a:r>
            <a:r>
              <a:rPr lang="en-US" dirty="0"/>
              <a:t>fleet and using car-sharing services to optimize the remaining </a:t>
            </a:r>
            <a:r>
              <a:rPr lang="en-US" dirty="0" smtClean="0"/>
              <a:t>vehicles</a:t>
            </a:r>
            <a:endParaRPr lang="en-US" dirty="0"/>
          </a:p>
          <a:p>
            <a:pPr marL="514350" indent="-514350">
              <a:buFont typeface="+mj-lt"/>
              <a:buAutoNum type="arabicPeriod"/>
            </a:pPr>
            <a:r>
              <a:rPr lang="en-US" dirty="0" smtClean="0"/>
              <a:t>Purchasing </a:t>
            </a:r>
            <a:r>
              <a:rPr lang="en-US" dirty="0"/>
              <a:t>replacement vehicles with high fuel efficiency and low emissions including </a:t>
            </a:r>
            <a:r>
              <a:rPr lang="en-US" dirty="0" smtClean="0"/>
              <a:t>hybrids and </a:t>
            </a:r>
            <a:r>
              <a:rPr lang="en-US" dirty="0"/>
              <a:t>electric </a:t>
            </a:r>
            <a:r>
              <a:rPr lang="en-US" dirty="0" smtClean="0"/>
              <a:t>vehicles</a:t>
            </a:r>
            <a:endParaRPr lang="en-US" dirty="0"/>
          </a:p>
          <a:p>
            <a:pPr marL="514350" indent="-514350">
              <a:buFont typeface="+mj-lt"/>
              <a:buAutoNum type="arabicPeriod"/>
            </a:pPr>
            <a:r>
              <a:rPr lang="en-US" dirty="0" smtClean="0"/>
              <a:t>Build an </a:t>
            </a:r>
            <a:r>
              <a:rPr lang="en-US" dirty="0"/>
              <a:t>alternative fuel infrastructure for use by employees (and possibly members of </a:t>
            </a:r>
            <a:r>
              <a:rPr lang="en-US" dirty="0" smtClean="0"/>
              <a:t>the community)</a:t>
            </a:r>
            <a:endParaRPr lang="en-US" dirty="0"/>
          </a:p>
          <a:p>
            <a:pPr marL="514350" indent="-514350">
              <a:buFont typeface="+mj-lt"/>
              <a:buAutoNum type="arabicPeriod"/>
            </a:pPr>
            <a:r>
              <a:rPr lang="en-US" dirty="0" smtClean="0"/>
              <a:t>Pursue </a:t>
            </a:r>
            <a:r>
              <a:rPr lang="en-US" dirty="0"/>
              <a:t>strategies to reduce the upfront costs of sustainable fleet vehicles and </a:t>
            </a:r>
            <a:r>
              <a:rPr lang="en-US" dirty="0" smtClean="0"/>
              <a:t>infrastructure (e.g</a:t>
            </a:r>
            <a:r>
              <a:rPr lang="en-US" dirty="0"/>
              <a:t>., cooperative purchasing, reverse auctions, and grants</a:t>
            </a:r>
            <a:r>
              <a:rPr lang="en-US" dirty="0" smtClean="0"/>
              <a:t>)</a:t>
            </a:r>
            <a:endParaRPr lang="en-US" dirty="0"/>
          </a:p>
        </p:txBody>
      </p:sp>
    </p:spTree>
    <p:extLst>
      <p:ext uri="{BB962C8B-B14F-4D97-AF65-F5344CB8AC3E}">
        <p14:creationId xmlns:p14="http://schemas.microsoft.com/office/powerpoint/2010/main" val="18148280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008" y="0"/>
            <a:ext cx="10073983" cy="1325563"/>
          </a:xfrm>
        </p:spPr>
        <p:txBody>
          <a:bodyPr/>
          <a:lstStyle/>
          <a:p>
            <a:r>
              <a:rPr lang="en-US" dirty="0" smtClean="0"/>
              <a:t>Fleets Still in Action </a:t>
            </a:r>
            <a:endParaRPr lang="en-US" dirty="0"/>
          </a:p>
        </p:txBody>
      </p:sp>
      <p:sp>
        <p:nvSpPr>
          <p:cNvPr id="3" name="Content Placeholder 2"/>
          <p:cNvSpPr>
            <a:spLocks noGrp="1"/>
          </p:cNvSpPr>
          <p:nvPr>
            <p:ph idx="1"/>
          </p:nvPr>
        </p:nvSpPr>
        <p:spPr>
          <a:xfrm>
            <a:off x="838200" y="1475875"/>
            <a:ext cx="10515600" cy="5382126"/>
          </a:xfrm>
        </p:spPr>
        <p:txBody>
          <a:bodyPr>
            <a:normAutofit fontScale="92500" lnSpcReduction="20000"/>
          </a:bodyPr>
          <a:lstStyle/>
          <a:p>
            <a:pPr marL="514350" indent="-514350">
              <a:buFont typeface="+mj-lt"/>
              <a:buAutoNum type="arabicPeriod" startAt="7"/>
            </a:pPr>
            <a:r>
              <a:rPr lang="en-US" dirty="0" smtClean="0"/>
              <a:t>Reduce </a:t>
            </a:r>
            <a:r>
              <a:rPr lang="en-US" dirty="0"/>
              <a:t>diesel use and emissions by purchasing electric and hybrid heavy-duty vehicles</a:t>
            </a:r>
            <a:r>
              <a:rPr lang="en-US" dirty="0" smtClean="0"/>
              <a:t>, “</a:t>
            </a:r>
            <a:r>
              <a:rPr lang="en-US" dirty="0"/>
              <a:t>renewable” </a:t>
            </a:r>
            <a:r>
              <a:rPr lang="en-US" dirty="0" smtClean="0"/>
              <a:t>fuel, </a:t>
            </a:r>
            <a:r>
              <a:rPr lang="en-US" dirty="0"/>
              <a:t>and </a:t>
            </a:r>
            <a:r>
              <a:rPr lang="en-US" dirty="0" smtClean="0"/>
              <a:t>biodiesel</a:t>
            </a:r>
            <a:endParaRPr lang="en-US" dirty="0"/>
          </a:p>
          <a:p>
            <a:pPr marL="514350" indent="-514350">
              <a:buFont typeface="+mj-lt"/>
              <a:buAutoNum type="arabicPeriod" startAt="7"/>
            </a:pPr>
            <a:r>
              <a:rPr lang="en-US" dirty="0" smtClean="0"/>
              <a:t>Purchase </a:t>
            </a:r>
            <a:r>
              <a:rPr lang="en-US" dirty="0"/>
              <a:t>equipment to reduce fuel use (e.g., GPS to optimize routes, telematics to </a:t>
            </a:r>
            <a:r>
              <a:rPr lang="en-US" dirty="0" smtClean="0"/>
              <a:t>track vehicle </a:t>
            </a:r>
            <a:r>
              <a:rPr lang="en-US" dirty="0"/>
              <a:t>usage and driving behavior, anti-idling equipment, and telecommunications equipment </a:t>
            </a:r>
            <a:r>
              <a:rPr lang="en-US" dirty="0" smtClean="0"/>
              <a:t>to enable </a:t>
            </a:r>
            <a:r>
              <a:rPr lang="en-US" dirty="0"/>
              <a:t>employees to meet remotely rather than drive to meetings</a:t>
            </a:r>
            <a:r>
              <a:rPr lang="en-US" dirty="0" smtClean="0"/>
              <a:t>)</a:t>
            </a:r>
            <a:endParaRPr lang="en-US" dirty="0"/>
          </a:p>
          <a:p>
            <a:pPr marL="514350" indent="-514350">
              <a:buFont typeface="+mj-lt"/>
              <a:buAutoNum type="arabicPeriod" startAt="7"/>
            </a:pPr>
            <a:r>
              <a:rPr lang="en-US" dirty="0" smtClean="0"/>
              <a:t>Add </a:t>
            </a:r>
            <a:r>
              <a:rPr lang="en-US" dirty="0"/>
              <a:t>bicycles (and bike-sharing services) to the </a:t>
            </a:r>
            <a:r>
              <a:rPr lang="en-US" dirty="0" smtClean="0"/>
              <a:t>fleet</a:t>
            </a:r>
            <a:endParaRPr lang="en-US" dirty="0"/>
          </a:p>
          <a:p>
            <a:pPr marL="514350" indent="-514350">
              <a:buFont typeface="+mj-lt"/>
              <a:buAutoNum type="arabicPeriod" startAt="7"/>
            </a:pPr>
            <a:r>
              <a:rPr lang="en-US" dirty="0" smtClean="0"/>
              <a:t>Encourage </a:t>
            </a:r>
            <a:r>
              <a:rPr lang="en-US" dirty="0"/>
              <a:t>contractors to use sustainable fleet vehicles when delivering products or </a:t>
            </a:r>
            <a:r>
              <a:rPr lang="en-US" dirty="0" smtClean="0"/>
              <a:t>performing services </a:t>
            </a:r>
            <a:r>
              <a:rPr lang="en-US" dirty="0"/>
              <a:t>for your </a:t>
            </a:r>
            <a:r>
              <a:rPr lang="en-US" dirty="0" smtClean="0"/>
              <a:t>municipality</a:t>
            </a:r>
          </a:p>
          <a:p>
            <a:pPr marL="514350" indent="-514350">
              <a:buFont typeface="+mj-lt"/>
              <a:buAutoNum type="arabicPeriod" startAt="7"/>
            </a:pPr>
            <a:r>
              <a:rPr lang="en-US" dirty="0" smtClean="0"/>
              <a:t>Purchase </a:t>
            </a:r>
            <a:r>
              <a:rPr lang="en-US" dirty="0"/>
              <a:t>environmentally preferable fleet maintenance products (e.g., re-refined motor </a:t>
            </a:r>
            <a:r>
              <a:rPr lang="en-US" dirty="0" smtClean="0"/>
              <a:t>oil, retread </a:t>
            </a:r>
            <a:r>
              <a:rPr lang="en-US" dirty="0"/>
              <a:t>and low-rolling-resistance tires, copper-free brake pads, mercury-free lights, </a:t>
            </a:r>
            <a:r>
              <a:rPr lang="en-US" dirty="0" smtClean="0"/>
              <a:t>lead-free wheel </a:t>
            </a:r>
            <a:r>
              <a:rPr lang="en-US" dirty="0"/>
              <a:t>weights, and certified low-toxicity cleaners and degreasers</a:t>
            </a:r>
            <a:r>
              <a:rPr lang="en-US" dirty="0" smtClean="0"/>
              <a:t>)</a:t>
            </a:r>
          </a:p>
          <a:p>
            <a:pPr marL="514350" indent="-514350">
              <a:buFont typeface="+mj-lt"/>
              <a:buAutoNum type="arabicPeriod" startAt="7"/>
            </a:pPr>
            <a:r>
              <a:rPr lang="en-US" dirty="0"/>
              <a:t>Car-sharing services cost significantly less per mile than owning an operating </a:t>
            </a:r>
            <a:r>
              <a:rPr lang="en-US" dirty="0" smtClean="0"/>
              <a:t>a fleet </a:t>
            </a:r>
            <a:r>
              <a:rPr lang="en-US" dirty="0"/>
              <a:t>vehicle because it eliminates maintenance, repair, parking, and insurance </a:t>
            </a:r>
            <a:r>
              <a:rPr lang="en-US" dirty="0" smtClean="0"/>
              <a:t>costs</a:t>
            </a:r>
            <a:endParaRPr lang="en-US" dirty="0"/>
          </a:p>
        </p:txBody>
      </p:sp>
    </p:spTree>
    <p:extLst>
      <p:ext uri="{BB962C8B-B14F-4D97-AF65-F5344CB8AC3E}">
        <p14:creationId xmlns:p14="http://schemas.microsoft.com/office/powerpoint/2010/main" val="74173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365125"/>
            <a:ext cx="10683240" cy="1325563"/>
          </a:xfrm>
        </p:spPr>
        <p:txBody>
          <a:bodyPr/>
          <a:lstStyle/>
          <a:p>
            <a:r>
              <a:rPr lang="en-US" dirty="0" smtClean="0"/>
              <a:t>Green Procurement in Action – Greening Buildings </a:t>
            </a:r>
            <a:endParaRPr lang="en-US" dirty="0"/>
          </a:p>
        </p:txBody>
      </p:sp>
      <p:sp>
        <p:nvSpPr>
          <p:cNvPr id="3" name="Content Placeholder 2"/>
          <p:cNvSpPr>
            <a:spLocks noGrp="1"/>
          </p:cNvSpPr>
          <p:nvPr>
            <p:ph idx="1"/>
          </p:nvPr>
        </p:nvSpPr>
        <p:spPr>
          <a:xfrm>
            <a:off x="838200" y="1943236"/>
            <a:ext cx="10515600" cy="4351338"/>
          </a:xfrm>
        </p:spPr>
        <p:txBody>
          <a:bodyPr>
            <a:normAutofit/>
          </a:bodyPr>
          <a:lstStyle/>
          <a:p>
            <a:pPr marL="514350" indent="-514350">
              <a:buFont typeface="+mj-lt"/>
              <a:buAutoNum type="arabicPeriod"/>
            </a:pPr>
            <a:r>
              <a:rPr lang="en-US" dirty="0" smtClean="0"/>
              <a:t>Create </a:t>
            </a:r>
            <a:r>
              <a:rPr lang="en-US" dirty="0"/>
              <a:t>an effective green building team that engages purchasing agents; members of </a:t>
            </a:r>
            <a:r>
              <a:rPr lang="en-US" dirty="0" smtClean="0"/>
              <a:t>your sustainability </a:t>
            </a:r>
            <a:r>
              <a:rPr lang="en-US" dirty="0"/>
              <a:t>team; staff from infrastructure planning, design, and engineering </a:t>
            </a:r>
            <a:r>
              <a:rPr lang="en-US" dirty="0" smtClean="0"/>
              <a:t>groups, facility </a:t>
            </a:r>
            <a:r>
              <a:rPr lang="en-US" dirty="0"/>
              <a:t>maintenance </a:t>
            </a:r>
            <a:r>
              <a:rPr lang="en-US" dirty="0" smtClean="0"/>
              <a:t>staff</a:t>
            </a:r>
            <a:endParaRPr lang="en-US" dirty="0"/>
          </a:p>
          <a:p>
            <a:pPr marL="514350" indent="-514350">
              <a:buFont typeface="+mj-lt"/>
              <a:buAutoNum type="arabicPeriod"/>
            </a:pPr>
            <a:r>
              <a:rPr lang="en-US" dirty="0" smtClean="0"/>
              <a:t>Adopt a </a:t>
            </a:r>
            <a:r>
              <a:rPr lang="en-US" dirty="0"/>
              <a:t>green purchasing policy for municipal building </a:t>
            </a:r>
            <a:r>
              <a:rPr lang="en-US" dirty="0" smtClean="0"/>
              <a:t>supplies</a:t>
            </a:r>
            <a:endParaRPr lang="en-US" dirty="0"/>
          </a:p>
          <a:p>
            <a:pPr marL="514350" indent="-514350">
              <a:buFont typeface="+mj-lt"/>
              <a:buAutoNum type="arabicPeriod"/>
            </a:pPr>
            <a:r>
              <a:rPr lang="en-US" dirty="0" smtClean="0"/>
              <a:t>Conduct </a:t>
            </a:r>
            <a:r>
              <a:rPr lang="en-US" dirty="0"/>
              <a:t>an assessment of your jurisdiction’s procurement practices for building </a:t>
            </a:r>
            <a:r>
              <a:rPr lang="en-US" dirty="0" smtClean="0"/>
              <a:t>equipment and supplies</a:t>
            </a:r>
            <a:endParaRPr lang="en-US" dirty="0"/>
          </a:p>
          <a:p>
            <a:pPr marL="514350" indent="-514350">
              <a:buFont typeface="+mj-lt"/>
              <a:buAutoNum type="arabicPeriod"/>
            </a:pPr>
            <a:r>
              <a:rPr lang="en-US" dirty="0" smtClean="0"/>
              <a:t>Conduct </a:t>
            </a:r>
            <a:r>
              <a:rPr lang="en-US" dirty="0"/>
              <a:t>a baseline assessment of your jurisdiction’s current building supplies to </a:t>
            </a:r>
            <a:r>
              <a:rPr lang="en-US" dirty="0" smtClean="0"/>
              <a:t>identify strategic </a:t>
            </a:r>
            <a:r>
              <a:rPr lang="en-US" dirty="0"/>
              <a:t>opportunities where sustainable purchasing practices can make a </a:t>
            </a:r>
            <a:r>
              <a:rPr lang="en-US" dirty="0" smtClean="0"/>
              <a:t>difference</a:t>
            </a:r>
            <a:endParaRPr lang="en-US" dirty="0"/>
          </a:p>
        </p:txBody>
      </p:sp>
    </p:spTree>
    <p:extLst>
      <p:ext uri="{BB962C8B-B14F-4D97-AF65-F5344CB8AC3E}">
        <p14:creationId xmlns:p14="http://schemas.microsoft.com/office/powerpoint/2010/main" val="27126727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577" y="198437"/>
            <a:ext cx="10073983" cy="1325563"/>
          </a:xfrm>
        </p:spPr>
        <p:txBody>
          <a:bodyPr/>
          <a:lstStyle/>
          <a:p>
            <a:r>
              <a:rPr lang="en-US" dirty="0" smtClean="0"/>
              <a:t>Greening Buildings Still in Action </a:t>
            </a:r>
            <a:endParaRPr lang="en-US" dirty="0"/>
          </a:p>
        </p:txBody>
      </p:sp>
      <p:sp>
        <p:nvSpPr>
          <p:cNvPr id="3" name="Content Placeholder 2"/>
          <p:cNvSpPr>
            <a:spLocks noGrp="1"/>
          </p:cNvSpPr>
          <p:nvPr>
            <p:ph idx="1"/>
          </p:nvPr>
        </p:nvSpPr>
        <p:spPr>
          <a:xfrm>
            <a:off x="838200" y="1524000"/>
            <a:ext cx="10515600" cy="4812137"/>
          </a:xfrm>
        </p:spPr>
        <p:txBody>
          <a:bodyPr>
            <a:normAutofit lnSpcReduction="10000"/>
          </a:bodyPr>
          <a:lstStyle/>
          <a:p>
            <a:pPr marL="514350" indent="-514350">
              <a:buFont typeface="+mj-lt"/>
              <a:buAutoNum type="arabicPeriod" startAt="5"/>
            </a:pPr>
            <a:r>
              <a:rPr lang="en-US" dirty="0" smtClean="0"/>
              <a:t>Develop </a:t>
            </a:r>
            <a:r>
              <a:rPr lang="en-US" dirty="0"/>
              <a:t>a green building supplies procurement plan to align your jurisdiction’s </a:t>
            </a:r>
            <a:r>
              <a:rPr lang="en-US" dirty="0" smtClean="0"/>
              <a:t>procurement practices </a:t>
            </a:r>
            <a:r>
              <a:rPr lang="en-US" dirty="0"/>
              <a:t>with existing government sustainability goals, such as reducing waste, </a:t>
            </a:r>
            <a:r>
              <a:rPr lang="en-US" dirty="0" smtClean="0"/>
              <a:t>energy consumption </a:t>
            </a:r>
            <a:r>
              <a:rPr lang="en-US" dirty="0"/>
              <a:t>or GHG </a:t>
            </a:r>
            <a:r>
              <a:rPr lang="en-US" dirty="0" smtClean="0"/>
              <a:t>emissions</a:t>
            </a:r>
            <a:endParaRPr lang="en-US" dirty="0"/>
          </a:p>
          <a:p>
            <a:pPr marL="514350" indent="-514350">
              <a:buFont typeface="+mj-lt"/>
              <a:buAutoNum type="arabicPeriod" startAt="5"/>
            </a:pPr>
            <a:r>
              <a:rPr lang="en-US" dirty="0" smtClean="0"/>
              <a:t>Identify upcoming </a:t>
            </a:r>
            <a:r>
              <a:rPr lang="en-US" dirty="0"/>
              <a:t>contract opportunities for green building products and </a:t>
            </a:r>
            <a:r>
              <a:rPr lang="en-US" dirty="0" smtClean="0"/>
              <a:t>services</a:t>
            </a:r>
            <a:endParaRPr lang="en-US" dirty="0"/>
          </a:p>
          <a:p>
            <a:pPr marL="514350" indent="-514350">
              <a:buFont typeface="+mj-lt"/>
              <a:buAutoNum type="arabicPeriod" startAt="5"/>
            </a:pPr>
            <a:r>
              <a:rPr lang="en-US" dirty="0" smtClean="0"/>
              <a:t>Develop </a:t>
            </a:r>
            <a:r>
              <a:rPr lang="en-US" dirty="0"/>
              <a:t>sustainability specifications and contracting strategies for </a:t>
            </a:r>
            <a:r>
              <a:rPr lang="en-US" dirty="0" smtClean="0"/>
              <a:t>high-spend/high-impact building </a:t>
            </a:r>
            <a:r>
              <a:rPr lang="en-US" dirty="0"/>
              <a:t>materials, equipment, and </a:t>
            </a:r>
            <a:r>
              <a:rPr lang="en-US" dirty="0" smtClean="0"/>
              <a:t>supplies</a:t>
            </a:r>
            <a:endParaRPr lang="en-US" dirty="0"/>
          </a:p>
          <a:p>
            <a:pPr marL="514350" indent="-514350">
              <a:buFont typeface="+mj-lt"/>
              <a:buAutoNum type="arabicPeriod" startAt="5"/>
            </a:pPr>
            <a:r>
              <a:rPr lang="en-US" dirty="0" smtClean="0"/>
              <a:t>Negotiate discounts </a:t>
            </a:r>
            <a:r>
              <a:rPr lang="en-US" dirty="0"/>
              <a:t>for sustainable building materials, equipment, and </a:t>
            </a:r>
            <a:r>
              <a:rPr lang="en-US" dirty="0" smtClean="0"/>
              <a:t>supplies</a:t>
            </a:r>
          </a:p>
          <a:p>
            <a:pPr marL="514350" indent="-514350">
              <a:buFont typeface="+mj-lt"/>
              <a:buAutoNum type="arabicPeriod" startAt="5"/>
            </a:pPr>
            <a:r>
              <a:rPr lang="en-US" dirty="0" smtClean="0"/>
              <a:t>Vendor training for facility staff </a:t>
            </a:r>
            <a:endParaRPr lang="en-US" dirty="0"/>
          </a:p>
        </p:txBody>
      </p:sp>
    </p:spTree>
    <p:extLst>
      <p:ext uri="{BB962C8B-B14F-4D97-AF65-F5344CB8AC3E}">
        <p14:creationId xmlns:p14="http://schemas.microsoft.com/office/powerpoint/2010/main" val="36795688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617" y="150311"/>
            <a:ext cx="10073983" cy="1325563"/>
          </a:xfrm>
        </p:spPr>
        <p:txBody>
          <a:bodyPr/>
          <a:lstStyle/>
          <a:p>
            <a:r>
              <a:rPr lang="en-US" dirty="0" smtClean="0"/>
              <a:t>Cost Savings </a:t>
            </a:r>
            <a:endParaRPr lang="en-US" dirty="0"/>
          </a:p>
        </p:txBody>
      </p:sp>
      <p:sp>
        <p:nvSpPr>
          <p:cNvPr id="3" name="Content Placeholder 2"/>
          <p:cNvSpPr>
            <a:spLocks noGrp="1"/>
          </p:cNvSpPr>
          <p:nvPr>
            <p:ph idx="1"/>
          </p:nvPr>
        </p:nvSpPr>
        <p:spPr>
          <a:xfrm>
            <a:off x="838200" y="1475874"/>
            <a:ext cx="10515600" cy="5197642"/>
          </a:xfrm>
        </p:spPr>
        <p:txBody>
          <a:bodyPr>
            <a:normAutofit fontScale="77500" lnSpcReduction="20000"/>
          </a:bodyPr>
          <a:lstStyle/>
          <a:p>
            <a:r>
              <a:rPr lang="en-US" dirty="0"/>
              <a:t>The </a:t>
            </a:r>
            <a:r>
              <a:rPr lang="en-US" b="1" dirty="0"/>
              <a:t>City of Boston</a:t>
            </a:r>
            <a:r>
              <a:rPr lang="en-US" dirty="0"/>
              <a:t>, </a:t>
            </a:r>
            <a:r>
              <a:rPr lang="en-US" b="1" dirty="0"/>
              <a:t>MA, </a:t>
            </a:r>
            <a:r>
              <a:rPr lang="en-US" dirty="0"/>
              <a:t>which has replaced most of its mercury vapor street lights with </a:t>
            </a:r>
            <a:r>
              <a:rPr lang="en-US" dirty="0" err="1" smtClean="0"/>
              <a:t>LEDs,reported</a:t>
            </a:r>
            <a:r>
              <a:rPr lang="en-US" dirty="0" smtClean="0"/>
              <a:t> </a:t>
            </a:r>
            <a:r>
              <a:rPr lang="en-US" dirty="0"/>
              <a:t>that this sustainable procurement initiative is saving the City $4.25 million annually in </a:t>
            </a:r>
            <a:r>
              <a:rPr lang="en-US" dirty="0" smtClean="0"/>
              <a:t>lower utility </a:t>
            </a:r>
            <a:r>
              <a:rPr lang="en-US" dirty="0"/>
              <a:t>bills and conserving enough electricity to power 4000 homes</a:t>
            </a:r>
            <a:r>
              <a:rPr lang="en-US" dirty="0" smtClean="0"/>
              <a:t>.</a:t>
            </a:r>
          </a:p>
          <a:p>
            <a:r>
              <a:rPr lang="en-US" b="1" dirty="0"/>
              <a:t>King County, WA </a:t>
            </a:r>
            <a:r>
              <a:rPr lang="en-US" dirty="0"/>
              <a:t>saved more than $200,000 over a three-year period by purchasing copiers </a:t>
            </a:r>
            <a:r>
              <a:rPr lang="en-US" dirty="0" smtClean="0"/>
              <a:t>that can </a:t>
            </a:r>
            <a:r>
              <a:rPr lang="en-US" dirty="0"/>
              <a:t>easily email documents and make two sided copies, which enabled it to cut its copy paper </a:t>
            </a:r>
            <a:r>
              <a:rPr lang="en-US" dirty="0" smtClean="0"/>
              <a:t>usage 20%. Also saves </a:t>
            </a:r>
            <a:r>
              <a:rPr lang="en-US" dirty="0"/>
              <a:t>over $500,000 every year by using remanufactured toner cartridges </a:t>
            </a:r>
            <a:r>
              <a:rPr lang="en-US" dirty="0" smtClean="0"/>
              <a:t>and supports </a:t>
            </a:r>
            <a:r>
              <a:rPr lang="en-US" dirty="0"/>
              <a:t>local business by doing so.</a:t>
            </a:r>
          </a:p>
          <a:p>
            <a:endParaRPr lang="en-US" dirty="0" smtClean="0"/>
          </a:p>
          <a:p>
            <a:r>
              <a:rPr lang="en-US" b="1" dirty="0"/>
              <a:t>The City of Portland, OR </a:t>
            </a:r>
            <a:r>
              <a:rPr lang="en-US" dirty="0"/>
              <a:t>lowered its trash and janitorial service fees by $1500/month by </a:t>
            </a:r>
            <a:r>
              <a:rPr lang="en-US" dirty="0" smtClean="0"/>
              <a:t>replacing paper </a:t>
            </a:r>
            <a:r>
              <a:rPr lang="en-US" dirty="0"/>
              <a:t>towel dispensers with high-efficiency hand dryers in several buildings</a:t>
            </a:r>
            <a:r>
              <a:rPr lang="en-US" dirty="0" smtClean="0"/>
              <a:t>.</a:t>
            </a:r>
          </a:p>
          <a:p>
            <a:r>
              <a:rPr lang="en-US" b="1" dirty="0"/>
              <a:t>The City of Palo Alto </a:t>
            </a:r>
            <a:r>
              <a:rPr lang="en-US" dirty="0"/>
              <a:t>reported that having a green purchasing policy in place enabled them </a:t>
            </a:r>
            <a:r>
              <a:rPr lang="en-US" dirty="0" smtClean="0"/>
              <a:t>to qualify </a:t>
            </a:r>
            <a:r>
              <a:rPr lang="en-US" dirty="0"/>
              <a:t>for, and subsequently receive, a $250,000 grant from the State of California</a:t>
            </a:r>
            <a:r>
              <a:rPr lang="en-US" dirty="0" smtClean="0"/>
              <a:t>.</a:t>
            </a:r>
          </a:p>
          <a:p>
            <a:r>
              <a:rPr lang="en-US" b="1" dirty="0"/>
              <a:t>Alameda County, CA </a:t>
            </a:r>
            <a:r>
              <a:rPr lang="en-US" dirty="0"/>
              <a:t>undertook a countywide interior lighting retrofit that reduced its </a:t>
            </a:r>
            <a:r>
              <a:rPr lang="en-US" dirty="0" smtClean="0"/>
              <a:t>annual energy </a:t>
            </a:r>
            <a:r>
              <a:rPr lang="en-US" dirty="0"/>
              <a:t>use by 3 million kWh, saving $350,000 and shrinking its carbon footprint by 1.6 million </a:t>
            </a:r>
            <a:r>
              <a:rPr lang="en-US" dirty="0" smtClean="0"/>
              <a:t>pounds</a:t>
            </a:r>
            <a:r>
              <a:rPr lang="en-US" dirty="0"/>
              <a:t>.</a:t>
            </a:r>
            <a:endParaRPr lang="en-US" dirty="0" smtClean="0"/>
          </a:p>
        </p:txBody>
      </p:sp>
    </p:spTree>
    <p:extLst>
      <p:ext uri="{BB962C8B-B14F-4D97-AF65-F5344CB8AC3E}">
        <p14:creationId xmlns:p14="http://schemas.microsoft.com/office/powerpoint/2010/main" val="19617515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21" y="181176"/>
            <a:ext cx="11157819" cy="1325563"/>
          </a:xfrm>
        </p:spPr>
        <p:txBody>
          <a:bodyPr/>
          <a:lstStyle/>
          <a:p>
            <a:r>
              <a:rPr lang="en-US" dirty="0"/>
              <a:t>San </a:t>
            </a:r>
            <a:r>
              <a:rPr lang="en-US" dirty="0" smtClean="0"/>
              <a:t>Francisco, Green Cleaning</a:t>
            </a:r>
            <a:endParaRPr lang="en-US" dirty="0"/>
          </a:p>
        </p:txBody>
      </p:sp>
      <p:sp>
        <p:nvSpPr>
          <p:cNvPr id="3" name="Content Placeholder 2"/>
          <p:cNvSpPr>
            <a:spLocks noGrp="1"/>
          </p:cNvSpPr>
          <p:nvPr>
            <p:ph idx="1"/>
          </p:nvPr>
        </p:nvSpPr>
        <p:spPr>
          <a:xfrm>
            <a:off x="465221" y="1690688"/>
            <a:ext cx="9047747" cy="4559406"/>
          </a:xfrm>
        </p:spPr>
        <p:txBody>
          <a:bodyPr>
            <a:normAutofit fontScale="77500" lnSpcReduction="20000"/>
          </a:bodyPr>
          <a:lstStyle/>
          <a:p>
            <a:r>
              <a:rPr lang="en-US" b="1" dirty="0"/>
              <a:t>The City of San Francisco </a:t>
            </a:r>
            <a:r>
              <a:rPr lang="en-US" dirty="0"/>
              <a:t>has implemented a </a:t>
            </a:r>
            <a:r>
              <a:rPr lang="en-US" dirty="0" smtClean="0"/>
              <a:t>green </a:t>
            </a:r>
            <a:r>
              <a:rPr lang="en-US" dirty="0"/>
              <a:t>cleaning program </a:t>
            </a:r>
            <a:r>
              <a:rPr lang="en-US" dirty="0" smtClean="0"/>
              <a:t>to protect employees and users with </a:t>
            </a:r>
            <a:r>
              <a:rPr lang="en-US" dirty="0"/>
              <a:t>its Precautionary </a:t>
            </a:r>
            <a:r>
              <a:rPr lang="en-US" dirty="0" smtClean="0"/>
              <a:t>Purchasing Policy</a:t>
            </a:r>
            <a:r>
              <a:rPr lang="en-US" dirty="0"/>
              <a:t>. The </a:t>
            </a:r>
            <a:r>
              <a:rPr lang="en-US" dirty="0" smtClean="0"/>
              <a:t>City specified </a:t>
            </a:r>
            <a:r>
              <a:rPr lang="en-US" dirty="0"/>
              <a:t>and procured a wide array of certified low-toxicity cleaning </a:t>
            </a:r>
            <a:r>
              <a:rPr lang="en-US" dirty="0" smtClean="0"/>
              <a:t>products, hand </a:t>
            </a:r>
            <a:r>
              <a:rPr lang="en-US" dirty="0"/>
              <a:t>soaps, and building maintenance chemicals. To support this program, the City also:</a:t>
            </a:r>
          </a:p>
          <a:p>
            <a:r>
              <a:rPr lang="en-US" dirty="0" smtClean="0"/>
              <a:t>Created </a:t>
            </a:r>
            <a:r>
              <a:rPr lang="en-US" dirty="0"/>
              <a:t>a series of green cleaning training videos that have been provided to the </a:t>
            </a:r>
            <a:r>
              <a:rPr lang="en-US" dirty="0" smtClean="0"/>
              <a:t>City’s custodial </a:t>
            </a:r>
            <a:r>
              <a:rPr lang="en-US" dirty="0"/>
              <a:t>staff as well as to numerous janitorial service companies in San Francisco;</a:t>
            </a:r>
          </a:p>
          <a:p>
            <a:r>
              <a:rPr lang="en-US" dirty="0" smtClean="0"/>
              <a:t>Commissioned </a:t>
            </a:r>
            <a:r>
              <a:rPr lang="en-US" dirty="0"/>
              <a:t>RPN and the Pesticide Research Institute to conduct </a:t>
            </a:r>
            <a:r>
              <a:rPr lang="en-US" dirty="0" smtClean="0"/>
              <a:t>a report </a:t>
            </a:r>
            <a:r>
              <a:rPr lang="en-US" dirty="0"/>
              <a:t>on </a:t>
            </a:r>
            <a:r>
              <a:rPr lang="en-US" b="1" i="1" dirty="0"/>
              <a:t>Safer Products and Practices for Disinfecting </a:t>
            </a:r>
            <a:r>
              <a:rPr lang="en-US" b="1" i="1" dirty="0" smtClean="0"/>
              <a:t>and Sanitizing </a:t>
            </a:r>
            <a:r>
              <a:rPr lang="en-US" b="1" i="1" dirty="0"/>
              <a:t>Surfaces </a:t>
            </a:r>
            <a:r>
              <a:rPr lang="en-US" dirty="0"/>
              <a:t>in order to identify healthier alternatives </a:t>
            </a:r>
            <a:r>
              <a:rPr lang="en-US" dirty="0" smtClean="0"/>
              <a:t>to bleach </a:t>
            </a:r>
            <a:r>
              <a:rPr lang="en-US" dirty="0"/>
              <a:t>and other disinfectants that are known to contain </a:t>
            </a:r>
            <a:r>
              <a:rPr lang="en-US" dirty="0" smtClean="0"/>
              <a:t>chemicals that </a:t>
            </a:r>
            <a:r>
              <a:rPr lang="en-US" dirty="0"/>
              <a:t>can cause asthma and other serious health hazards; and</a:t>
            </a:r>
          </a:p>
          <a:p>
            <a:r>
              <a:rPr lang="en-US" dirty="0" smtClean="0"/>
              <a:t>Helped </a:t>
            </a:r>
            <a:r>
              <a:rPr lang="en-US" dirty="0"/>
              <a:t>San Francisco Unified School District to pilot test </a:t>
            </a:r>
            <a:r>
              <a:rPr lang="en-US" dirty="0" smtClean="0"/>
              <a:t>and transition </a:t>
            </a:r>
            <a:r>
              <a:rPr lang="en-US" dirty="0"/>
              <a:t>to using certified low-toxicity cleaners and </a:t>
            </a:r>
            <a:r>
              <a:rPr lang="en-US" dirty="0" smtClean="0"/>
              <a:t>asthma-safe disinfectants</a:t>
            </a:r>
            <a:r>
              <a:rPr lang="en-US" dirty="0"/>
              <a:t>.</a:t>
            </a:r>
          </a:p>
        </p:txBody>
      </p:sp>
      <p:pic>
        <p:nvPicPr>
          <p:cNvPr id="5" name="Picture 4"/>
          <p:cNvPicPr>
            <a:picLocks noChangeAspect="1"/>
          </p:cNvPicPr>
          <p:nvPr/>
        </p:nvPicPr>
        <p:blipFill>
          <a:blip r:embed="rId2"/>
          <a:stretch>
            <a:fillRect/>
          </a:stretch>
        </p:blipFill>
        <p:spPr>
          <a:xfrm>
            <a:off x="9512968" y="2127999"/>
            <a:ext cx="2349348" cy="2997844"/>
          </a:xfrm>
          <a:prstGeom prst="rect">
            <a:avLst/>
          </a:prstGeom>
        </p:spPr>
      </p:pic>
    </p:spTree>
    <p:extLst>
      <p:ext uri="{BB962C8B-B14F-4D97-AF65-F5344CB8AC3E}">
        <p14:creationId xmlns:p14="http://schemas.microsoft.com/office/powerpoint/2010/main" val="1604598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577" y="0"/>
            <a:ext cx="10073983" cy="1325563"/>
          </a:xfrm>
        </p:spPr>
        <p:txBody>
          <a:bodyPr/>
          <a:lstStyle/>
          <a:p>
            <a:r>
              <a:rPr lang="en-US" dirty="0" smtClean="0"/>
              <a:t>Green Procurement Pathway</a:t>
            </a:r>
            <a:endParaRPr lang="en-US" dirty="0"/>
          </a:p>
        </p:txBody>
      </p:sp>
      <p:sp>
        <p:nvSpPr>
          <p:cNvPr id="3" name="Content Placeholder 2"/>
          <p:cNvSpPr>
            <a:spLocks noGrp="1"/>
          </p:cNvSpPr>
          <p:nvPr>
            <p:ph idx="1"/>
          </p:nvPr>
        </p:nvSpPr>
        <p:spPr>
          <a:xfrm>
            <a:off x="838200" y="1421176"/>
            <a:ext cx="10515600" cy="5039652"/>
          </a:xfrm>
        </p:spPr>
        <p:txBody>
          <a:bodyPr>
            <a:normAutofit lnSpcReduction="10000"/>
          </a:bodyPr>
          <a:lstStyle/>
          <a:p>
            <a:r>
              <a:rPr lang="en-US" dirty="0" smtClean="0"/>
              <a:t>Communicate the business case for green/sustainable procurement to internal and external stakeholders for how it can help meet sustainability goals and contribute to building local economy</a:t>
            </a:r>
          </a:p>
          <a:p>
            <a:r>
              <a:rPr lang="en-US" dirty="0" smtClean="0"/>
              <a:t>Develop clear and actionable policies – What does that look like? More to come….</a:t>
            </a:r>
          </a:p>
          <a:p>
            <a:r>
              <a:rPr lang="en-US" dirty="0" smtClean="0"/>
              <a:t>Identify high-priority sustainable procurement opportunities – identify low hanging fruit</a:t>
            </a:r>
          </a:p>
          <a:p>
            <a:r>
              <a:rPr lang="en-US" dirty="0" smtClean="0"/>
              <a:t>Establish clear, defensible and effective sustainable procurement standards and procedures in order to implement policy (writing specifications, developing </a:t>
            </a:r>
            <a:r>
              <a:rPr lang="en-US" dirty="0"/>
              <a:t>bid solicitation </a:t>
            </a:r>
            <a:r>
              <a:rPr lang="en-US" dirty="0" smtClean="0"/>
              <a:t>documents, evaluating offers). Implement those procedures/standards. </a:t>
            </a:r>
          </a:p>
          <a:p>
            <a:r>
              <a:rPr lang="en-US" dirty="0"/>
              <a:t>P</a:t>
            </a:r>
            <a:r>
              <a:rPr lang="en-US" dirty="0" smtClean="0"/>
              <a:t>romoting </a:t>
            </a:r>
            <a:r>
              <a:rPr lang="en-US" dirty="0"/>
              <a:t>and monitoring the usage </a:t>
            </a:r>
            <a:r>
              <a:rPr lang="en-US" dirty="0" smtClean="0"/>
              <a:t>of green products — to </a:t>
            </a:r>
            <a:r>
              <a:rPr lang="en-US" dirty="0"/>
              <a:t>more easily identify and maximize green purchasing opportunities. </a:t>
            </a:r>
          </a:p>
        </p:txBody>
      </p:sp>
    </p:spTree>
    <p:extLst>
      <p:ext uri="{BB962C8B-B14F-4D97-AF65-F5344CB8AC3E}">
        <p14:creationId xmlns:p14="http://schemas.microsoft.com/office/powerpoint/2010/main" val="9143530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881" y="365125"/>
            <a:ext cx="10662920" cy="1325563"/>
          </a:xfrm>
        </p:spPr>
        <p:txBody>
          <a:bodyPr/>
          <a:lstStyle/>
          <a:p>
            <a:r>
              <a:rPr lang="en-US" dirty="0" smtClean="0"/>
              <a:t>Supporting the Local Economy </a:t>
            </a:r>
            <a:endParaRPr lang="en-US" dirty="0"/>
          </a:p>
        </p:txBody>
      </p:sp>
      <p:sp>
        <p:nvSpPr>
          <p:cNvPr id="3" name="Content Placeholder 2"/>
          <p:cNvSpPr>
            <a:spLocks noGrp="1"/>
          </p:cNvSpPr>
          <p:nvPr>
            <p:ph idx="1"/>
          </p:nvPr>
        </p:nvSpPr>
        <p:spPr>
          <a:xfrm>
            <a:off x="838200" y="2011050"/>
            <a:ext cx="10515600" cy="4351338"/>
          </a:xfrm>
        </p:spPr>
        <p:txBody>
          <a:bodyPr>
            <a:normAutofit/>
          </a:bodyPr>
          <a:lstStyle/>
          <a:p>
            <a:r>
              <a:rPr lang="en-US" b="1" dirty="0"/>
              <a:t>The City of Edmonton, AB, Canada </a:t>
            </a:r>
            <a:r>
              <a:rPr lang="en-US" dirty="0"/>
              <a:t>contributed 25% of the financing to create an </a:t>
            </a:r>
            <a:r>
              <a:rPr lang="en-US" dirty="0" smtClean="0"/>
              <a:t>innovative recycling </a:t>
            </a:r>
            <a:r>
              <a:rPr lang="en-US" dirty="0"/>
              <a:t>facility that collects waste paper and linen (100% cotton materials) products from City </a:t>
            </a:r>
            <a:r>
              <a:rPr lang="en-US" dirty="0" smtClean="0"/>
              <a:t>offices, residents </a:t>
            </a:r>
            <a:r>
              <a:rPr lang="en-US" dirty="0"/>
              <a:t>and hotels and achieves “closed--‐loop recycling” by processing it into recycled paper </a:t>
            </a:r>
            <a:r>
              <a:rPr lang="en-US" dirty="0" smtClean="0"/>
              <a:t>products for </a:t>
            </a:r>
            <a:r>
              <a:rPr lang="en-US" dirty="0"/>
              <a:t>sale back to the City and other clients. At full capacity, 100 jobs were created at the facility. </a:t>
            </a:r>
            <a:endParaRPr lang="en-US" dirty="0" smtClean="0"/>
          </a:p>
          <a:p>
            <a:r>
              <a:rPr lang="en-US" dirty="0" smtClean="0"/>
              <a:t>More</a:t>
            </a:r>
            <a:r>
              <a:rPr lang="en-US" dirty="0"/>
              <a:t> </a:t>
            </a:r>
            <a:r>
              <a:rPr lang="en-US" dirty="0" smtClean="0"/>
              <a:t>than </a:t>
            </a:r>
            <a:r>
              <a:rPr lang="en-US" dirty="0"/>
              <a:t>100 local companies are now providing paper and used cotton fabric (e.g., clothing and sheets) </a:t>
            </a:r>
            <a:r>
              <a:rPr lang="en-US" dirty="0" smtClean="0"/>
              <a:t>to the </a:t>
            </a:r>
            <a:r>
              <a:rPr lang="en-US" dirty="0"/>
              <a:t>facility and have also committed to ‘joining the loop’ by purchasing products from Greys. </a:t>
            </a:r>
            <a:endParaRPr lang="en-US" dirty="0" smtClean="0"/>
          </a:p>
          <a:p>
            <a:r>
              <a:rPr lang="en-US" dirty="0" smtClean="0"/>
              <a:t>The City is </a:t>
            </a:r>
            <a:r>
              <a:rPr lang="en-US" dirty="0"/>
              <a:t>receiving a share of the profits.</a:t>
            </a:r>
          </a:p>
        </p:txBody>
      </p:sp>
    </p:spTree>
    <p:extLst>
      <p:ext uri="{BB962C8B-B14F-4D97-AF65-F5344CB8AC3E}">
        <p14:creationId xmlns:p14="http://schemas.microsoft.com/office/powerpoint/2010/main" val="33840214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1" y="365125"/>
            <a:ext cx="10723880" cy="1325563"/>
          </a:xfrm>
        </p:spPr>
        <p:txBody>
          <a:bodyPr/>
          <a:lstStyle/>
          <a:p>
            <a:r>
              <a:rPr lang="en-US" dirty="0" smtClean="0"/>
              <a:t>Managing Cost Concerns</a:t>
            </a:r>
            <a:endParaRPr lang="en-US" dirty="0"/>
          </a:p>
        </p:txBody>
      </p:sp>
      <p:sp>
        <p:nvSpPr>
          <p:cNvPr id="3" name="Content Placeholder 2"/>
          <p:cNvSpPr>
            <a:spLocks noGrp="1"/>
          </p:cNvSpPr>
          <p:nvPr>
            <p:ph idx="1"/>
          </p:nvPr>
        </p:nvSpPr>
        <p:spPr>
          <a:xfrm>
            <a:off x="838200" y="2091261"/>
            <a:ext cx="10515600" cy="4351338"/>
          </a:xfrm>
        </p:spPr>
        <p:txBody>
          <a:bodyPr>
            <a:normAutofit fontScale="92500" lnSpcReduction="10000"/>
          </a:bodyPr>
          <a:lstStyle/>
          <a:p>
            <a:r>
              <a:rPr lang="en-US" dirty="0"/>
              <a:t>When the </a:t>
            </a:r>
            <a:r>
              <a:rPr lang="en-US" b="1" dirty="0"/>
              <a:t>City of Calgary, AB, Canada </a:t>
            </a:r>
            <a:r>
              <a:rPr lang="en-US" dirty="0"/>
              <a:t>began to implement its Sustainable Environmental </a:t>
            </a:r>
            <a:r>
              <a:rPr lang="en-US" dirty="0" smtClean="0"/>
              <a:t>and Ethical </a:t>
            </a:r>
            <a:r>
              <a:rPr lang="en-US" dirty="0"/>
              <a:t>Procurement Policy (SEEPP) and program, it began by piloting its new way of buying and, </a:t>
            </a:r>
            <a:r>
              <a:rPr lang="en-US" dirty="0" smtClean="0"/>
              <a:t>using the </a:t>
            </a:r>
            <a:r>
              <a:rPr lang="en-US" dirty="0"/>
              <a:t>results of their pilots, prepared a cost impact summary table in its report to the City Council, in </a:t>
            </a:r>
            <a:r>
              <a:rPr lang="en-US" dirty="0" smtClean="0"/>
              <a:t>order to </a:t>
            </a:r>
            <a:r>
              <a:rPr lang="en-US" dirty="0"/>
              <a:t>address concerns about potential cost increases from sustainable purchasing. The City found that, “</a:t>
            </a:r>
            <a:r>
              <a:rPr lang="en-US" dirty="0" smtClean="0"/>
              <a:t>the costs </a:t>
            </a:r>
            <a:r>
              <a:rPr lang="en-US" dirty="0"/>
              <a:t>associated with the continued implementation of the policy appear to be minimal. </a:t>
            </a:r>
            <a:endParaRPr lang="en-US" dirty="0" smtClean="0"/>
          </a:p>
          <a:p>
            <a:r>
              <a:rPr lang="en-US" dirty="0" smtClean="0"/>
              <a:t>The team </a:t>
            </a:r>
            <a:r>
              <a:rPr lang="en-US" dirty="0"/>
              <a:t>will continue to monitor costs on an ongoing basis and where there are significant increases </a:t>
            </a:r>
            <a:r>
              <a:rPr lang="en-US" dirty="0" smtClean="0"/>
              <a:t>or implications</a:t>
            </a:r>
            <a:r>
              <a:rPr lang="en-US" dirty="0"/>
              <a:t>, they will be addressed on a case-by-case basis.” </a:t>
            </a:r>
            <a:endParaRPr lang="en-US" dirty="0" smtClean="0"/>
          </a:p>
          <a:p>
            <a:r>
              <a:rPr lang="en-US" dirty="0" smtClean="0"/>
              <a:t>Calgary’s </a:t>
            </a:r>
            <a:r>
              <a:rPr lang="en-US" dirty="0"/>
              <a:t>evidence-based </a:t>
            </a:r>
            <a:r>
              <a:rPr lang="en-US" dirty="0" smtClean="0"/>
              <a:t>reporting approach </a:t>
            </a:r>
            <a:r>
              <a:rPr lang="en-US" dirty="0"/>
              <a:t>resulted in obtaining Council approval for continuation of its policy.</a:t>
            </a:r>
          </a:p>
        </p:txBody>
      </p:sp>
    </p:spTree>
    <p:extLst>
      <p:ext uri="{BB962C8B-B14F-4D97-AF65-F5344CB8AC3E}">
        <p14:creationId xmlns:p14="http://schemas.microsoft.com/office/powerpoint/2010/main" val="307511852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1" y="365125"/>
            <a:ext cx="10703560" cy="1325563"/>
          </a:xfrm>
        </p:spPr>
        <p:txBody>
          <a:bodyPr/>
          <a:lstStyle/>
          <a:p>
            <a:r>
              <a:rPr lang="en-US" dirty="0" smtClean="0"/>
              <a:t>Life-Cycle Costing </a:t>
            </a:r>
            <a:endParaRPr lang="en-US" dirty="0"/>
          </a:p>
        </p:txBody>
      </p:sp>
      <p:sp>
        <p:nvSpPr>
          <p:cNvPr id="3" name="Content Placeholder 2"/>
          <p:cNvSpPr>
            <a:spLocks noGrp="1"/>
          </p:cNvSpPr>
          <p:nvPr>
            <p:ph idx="1"/>
          </p:nvPr>
        </p:nvSpPr>
        <p:spPr>
          <a:xfrm>
            <a:off x="838200" y="2043134"/>
            <a:ext cx="10515600" cy="4351338"/>
          </a:xfrm>
        </p:spPr>
        <p:txBody>
          <a:bodyPr>
            <a:normAutofit/>
          </a:bodyPr>
          <a:lstStyle/>
          <a:p>
            <a:r>
              <a:rPr lang="en-US" b="1" dirty="0"/>
              <a:t>Palo Alto, California’s </a:t>
            </a:r>
            <a:r>
              <a:rPr lang="en-US" i="1" dirty="0"/>
              <a:t>Environmentally Preferred Purchasing Policy </a:t>
            </a:r>
            <a:r>
              <a:rPr lang="en-US" dirty="0"/>
              <a:t>provides that </a:t>
            </a:r>
            <a:r>
              <a:rPr lang="en-US" dirty="0" smtClean="0"/>
              <a:t>the evaluation </a:t>
            </a:r>
            <a:r>
              <a:rPr lang="en-US" dirty="0"/>
              <a:t>of prices for goods and services “shall factor in life-cycle costs, total product </a:t>
            </a:r>
            <a:r>
              <a:rPr lang="en-US" dirty="0" smtClean="0"/>
              <a:t>cost over </a:t>
            </a:r>
            <a:r>
              <a:rPr lang="en-US" dirty="0"/>
              <a:t>the lifetime of the product (use, maintenance, disposal), risk management, </a:t>
            </a:r>
            <a:r>
              <a:rPr lang="en-US" dirty="0" smtClean="0"/>
              <a:t>regulatory requirements </a:t>
            </a:r>
            <a:r>
              <a:rPr lang="en-US" dirty="0"/>
              <a:t>and penalties for non-compliance</a:t>
            </a:r>
            <a:r>
              <a:rPr lang="en-US" dirty="0" smtClean="0"/>
              <a:t>.”</a:t>
            </a:r>
            <a:endParaRPr lang="en-US" dirty="0"/>
          </a:p>
          <a:p>
            <a:r>
              <a:rPr lang="en-US" b="1" dirty="0" smtClean="0"/>
              <a:t>Denver</a:t>
            </a:r>
            <a:r>
              <a:rPr lang="en-US" b="1" dirty="0"/>
              <a:t>, Colorado’s </a:t>
            </a:r>
            <a:r>
              <a:rPr lang="en-US" dirty="0"/>
              <a:t>sustainability policy requires "assessing the total cost of ownership </a:t>
            </a:r>
            <a:r>
              <a:rPr lang="en-US" dirty="0" smtClean="0"/>
              <a:t>by including </a:t>
            </a:r>
            <a:r>
              <a:rPr lang="en-US" dirty="0"/>
              <a:t>initial cost, operating costs, and disposal or end of life cost, with due consideration </a:t>
            </a:r>
            <a:r>
              <a:rPr lang="en-US" dirty="0" smtClean="0"/>
              <a:t>of leasing </a:t>
            </a:r>
            <a:r>
              <a:rPr lang="en-US" dirty="0"/>
              <a:t>as an alternative to outright purchase</a:t>
            </a:r>
            <a:r>
              <a:rPr lang="en-US" dirty="0" smtClean="0"/>
              <a:t>."</a:t>
            </a:r>
            <a:endParaRPr lang="en-US" dirty="0"/>
          </a:p>
        </p:txBody>
      </p:sp>
    </p:spTree>
    <p:extLst>
      <p:ext uri="{BB962C8B-B14F-4D97-AF65-F5344CB8AC3E}">
        <p14:creationId xmlns:p14="http://schemas.microsoft.com/office/powerpoint/2010/main" val="17801662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402054" cy="1325563"/>
          </a:xfrm>
        </p:spPr>
        <p:txBody>
          <a:bodyPr/>
          <a:lstStyle/>
          <a:p>
            <a:r>
              <a:rPr lang="en-US" dirty="0" smtClean="0"/>
              <a:t>Making GP the Default Procurement </a:t>
            </a:r>
            <a:endParaRPr lang="en-US" dirty="0"/>
          </a:p>
        </p:txBody>
      </p:sp>
      <p:sp>
        <p:nvSpPr>
          <p:cNvPr id="3" name="Content Placeholder 2"/>
          <p:cNvSpPr>
            <a:spLocks noGrp="1"/>
          </p:cNvSpPr>
          <p:nvPr>
            <p:ph idx="1"/>
          </p:nvPr>
        </p:nvSpPr>
        <p:spPr>
          <a:xfrm>
            <a:off x="838200" y="2011050"/>
            <a:ext cx="10515600" cy="4351338"/>
          </a:xfrm>
        </p:spPr>
        <p:txBody>
          <a:bodyPr>
            <a:normAutofit fontScale="92500" lnSpcReduction="20000"/>
          </a:bodyPr>
          <a:lstStyle/>
          <a:p>
            <a:r>
              <a:rPr lang="en-US" b="1" dirty="0"/>
              <a:t>Washington, DC’s </a:t>
            </a:r>
            <a:r>
              <a:rPr lang="en-US" dirty="0"/>
              <a:t>procurement policy applies to most high-spend procurements. The </a:t>
            </a:r>
            <a:r>
              <a:rPr lang="en-US" dirty="0" smtClean="0"/>
              <a:t>City set </a:t>
            </a:r>
            <a:r>
              <a:rPr lang="en-US" dirty="0"/>
              <a:t>a monetary threshold and carved out an exemption for its green procurement </a:t>
            </a:r>
            <a:r>
              <a:rPr lang="en-US" dirty="0" smtClean="0"/>
              <a:t>requirements that </a:t>
            </a:r>
            <a:r>
              <a:rPr lang="en-US" dirty="0"/>
              <a:t>states, “Except for emergency procurements, before entering into any contract in excess </a:t>
            </a:r>
            <a:r>
              <a:rPr lang="en-US" dirty="0" smtClean="0"/>
              <a:t>of $100,000</a:t>
            </a:r>
            <a:r>
              <a:rPr lang="en-US" dirty="0"/>
              <a:t>, the District shall issue an environmental certification to demonstrate, to the </a:t>
            </a:r>
            <a:r>
              <a:rPr lang="en-US" dirty="0" smtClean="0"/>
              <a:t>maximum extent </a:t>
            </a:r>
            <a:r>
              <a:rPr lang="en-US" dirty="0"/>
              <a:t>practicable, the purchase of an EPPS [Environmentally Preferable Product or Service</a:t>
            </a:r>
            <a:r>
              <a:rPr lang="en-US" dirty="0" smtClean="0"/>
              <a:t>].”</a:t>
            </a:r>
            <a:endParaRPr lang="en-US" dirty="0"/>
          </a:p>
          <a:p>
            <a:r>
              <a:rPr lang="en-US" b="1" dirty="0"/>
              <a:t>Portland, Oregon’s </a:t>
            </a:r>
            <a:r>
              <a:rPr lang="en-US" i="1" dirty="0"/>
              <a:t>Sustainable Procurement Policy </a:t>
            </a:r>
            <a:r>
              <a:rPr lang="en-US" dirty="0"/>
              <a:t>requires all major </a:t>
            </a:r>
            <a:r>
              <a:rPr lang="en-US" dirty="0" smtClean="0"/>
              <a:t>procurement decisions </a:t>
            </a:r>
            <a:r>
              <a:rPr lang="en-US" dirty="0"/>
              <a:t>to follow standards approved by its Chief Procurement Officer unless an exemption </a:t>
            </a:r>
            <a:r>
              <a:rPr lang="en-US" dirty="0" smtClean="0"/>
              <a:t>is granted</a:t>
            </a:r>
            <a:r>
              <a:rPr lang="en-US" dirty="0"/>
              <a:t>. The policy states, “Upon request, exemptions to the sustainable procurement </a:t>
            </a:r>
            <a:r>
              <a:rPr lang="en-US" dirty="0" smtClean="0"/>
              <a:t>standards may </a:t>
            </a:r>
            <a:r>
              <a:rPr lang="en-US" dirty="0"/>
              <a:t>be granted by the Chief Procurement Officer when product or service availability or </a:t>
            </a:r>
            <a:r>
              <a:rPr lang="en-US" dirty="0" smtClean="0"/>
              <a:t>other reasonable </a:t>
            </a:r>
            <a:r>
              <a:rPr lang="en-US" dirty="0"/>
              <a:t>circumstances hinder compliance with the standards</a:t>
            </a:r>
            <a:r>
              <a:rPr lang="en-US" dirty="0" smtClean="0"/>
              <a:t>.”</a:t>
            </a:r>
            <a:endParaRPr lang="en-US" dirty="0"/>
          </a:p>
        </p:txBody>
      </p:sp>
    </p:spTree>
    <p:extLst>
      <p:ext uri="{BB962C8B-B14F-4D97-AF65-F5344CB8AC3E}">
        <p14:creationId xmlns:p14="http://schemas.microsoft.com/office/powerpoint/2010/main" val="22829232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61" y="365125"/>
            <a:ext cx="10784840" cy="1325563"/>
          </a:xfrm>
        </p:spPr>
        <p:txBody>
          <a:bodyPr/>
          <a:lstStyle/>
          <a:p>
            <a:r>
              <a:rPr lang="en-US" dirty="0" smtClean="0"/>
              <a:t>Tracking and Reporting </a:t>
            </a:r>
            <a:endParaRPr lang="en-US" dirty="0"/>
          </a:p>
        </p:txBody>
      </p:sp>
      <p:sp>
        <p:nvSpPr>
          <p:cNvPr id="3" name="Content Placeholder 2"/>
          <p:cNvSpPr>
            <a:spLocks noGrp="1"/>
          </p:cNvSpPr>
          <p:nvPr>
            <p:ph idx="1"/>
          </p:nvPr>
        </p:nvSpPr>
        <p:spPr>
          <a:xfrm>
            <a:off x="838200" y="1930840"/>
            <a:ext cx="10515600" cy="4351338"/>
          </a:xfrm>
        </p:spPr>
        <p:txBody>
          <a:bodyPr>
            <a:normAutofit lnSpcReduction="10000"/>
          </a:bodyPr>
          <a:lstStyle/>
          <a:p>
            <a:r>
              <a:rPr lang="en-US" b="1" dirty="0"/>
              <a:t>Calgary, Alberta’s </a:t>
            </a:r>
            <a:r>
              <a:rPr lang="en-US" i="1" dirty="0"/>
              <a:t>Sustainable and Ethical Procurement Policy </a:t>
            </a:r>
            <a:r>
              <a:rPr lang="en-US" dirty="0"/>
              <a:t>requires each business </a:t>
            </a:r>
            <a:r>
              <a:rPr lang="en-US" dirty="0" smtClean="0"/>
              <a:t>unit within </a:t>
            </a:r>
            <a:r>
              <a:rPr lang="en-US" dirty="0"/>
              <a:t>the City to “meet periodically with Finance and Supply to report on the progress of </a:t>
            </a:r>
            <a:r>
              <a:rPr lang="en-US" dirty="0" smtClean="0"/>
              <a:t>policy implementation</a:t>
            </a:r>
            <a:r>
              <a:rPr lang="en-US" dirty="0"/>
              <a:t>, including: 1. The results of product evaluations and product trials; 2. The </a:t>
            </a:r>
            <a:r>
              <a:rPr lang="en-US" dirty="0" smtClean="0"/>
              <a:t>status of </a:t>
            </a:r>
            <a:r>
              <a:rPr lang="en-US" dirty="0"/>
              <a:t>efforts to maximize sustainable purchasing; and 3. Total purchases of sustainable products </a:t>
            </a:r>
            <a:r>
              <a:rPr lang="en-US" dirty="0" smtClean="0"/>
              <a:t>and services.”</a:t>
            </a:r>
            <a:endParaRPr lang="en-US" dirty="0"/>
          </a:p>
          <a:p>
            <a:r>
              <a:rPr lang="en-US" b="1" dirty="0"/>
              <a:t>Santa Clara County, California’s </a:t>
            </a:r>
            <a:r>
              <a:rPr lang="en-US" i="1" dirty="0"/>
              <a:t>Environmentally Preferable Purchasing Policy </a:t>
            </a:r>
            <a:r>
              <a:rPr lang="en-US" dirty="0" smtClean="0"/>
              <a:t>directs its </a:t>
            </a:r>
            <a:r>
              <a:rPr lang="en-US" dirty="0"/>
              <a:t>EPP Team to “prepare and submit to the Board of Supervisors an annual report </a:t>
            </a:r>
            <a:r>
              <a:rPr lang="en-US" dirty="0" smtClean="0"/>
              <a:t>summarizing the </a:t>
            </a:r>
            <a:r>
              <a:rPr lang="en-US" dirty="0"/>
              <a:t>implementation of the policy during the previous year; policy related goals for the </a:t>
            </a:r>
            <a:r>
              <a:rPr lang="en-US" dirty="0" smtClean="0"/>
              <a:t>following year</a:t>
            </a:r>
            <a:r>
              <a:rPr lang="en-US" dirty="0"/>
              <a:t>; and recommended changes, if any, to the policy or its implementation</a:t>
            </a:r>
            <a:r>
              <a:rPr lang="en-US" dirty="0" smtClean="0"/>
              <a:t>.”</a:t>
            </a:r>
            <a:endParaRPr lang="en-US" dirty="0"/>
          </a:p>
        </p:txBody>
      </p:sp>
    </p:spTree>
    <p:extLst>
      <p:ext uri="{BB962C8B-B14F-4D97-AF65-F5344CB8AC3E}">
        <p14:creationId xmlns:p14="http://schemas.microsoft.com/office/powerpoint/2010/main" val="54801157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1" y="365125"/>
            <a:ext cx="11028680" cy="1325563"/>
          </a:xfrm>
        </p:spPr>
        <p:txBody>
          <a:bodyPr/>
          <a:lstStyle/>
          <a:p>
            <a:r>
              <a:rPr lang="en-US" dirty="0" smtClean="0"/>
              <a:t>Tracking and Reporting (</a:t>
            </a:r>
            <a:r>
              <a:rPr lang="en-US" dirty="0" err="1" smtClean="0"/>
              <a:t>cont</a:t>
            </a:r>
            <a:r>
              <a:rPr lang="en-US" dirty="0" smtClean="0"/>
              <a:t>…) </a:t>
            </a:r>
            <a:endParaRPr lang="en-US" dirty="0"/>
          </a:p>
        </p:txBody>
      </p:sp>
      <p:sp>
        <p:nvSpPr>
          <p:cNvPr id="3" name="Content Placeholder 2"/>
          <p:cNvSpPr>
            <a:spLocks noGrp="1"/>
          </p:cNvSpPr>
          <p:nvPr>
            <p:ph idx="1"/>
          </p:nvPr>
        </p:nvSpPr>
        <p:spPr>
          <a:xfrm>
            <a:off x="834650" y="1946881"/>
            <a:ext cx="10515600" cy="4351338"/>
          </a:xfrm>
        </p:spPr>
        <p:txBody>
          <a:bodyPr>
            <a:normAutofit fontScale="85000" lnSpcReduction="20000"/>
          </a:bodyPr>
          <a:lstStyle/>
          <a:p>
            <a:r>
              <a:rPr lang="en-US" b="1" dirty="0"/>
              <a:t>Portland, Oregon’s </a:t>
            </a:r>
            <a:r>
              <a:rPr lang="en-US" i="1" dirty="0"/>
              <a:t>Sustainable Procurement Policy </a:t>
            </a:r>
            <a:r>
              <a:rPr lang="en-US" dirty="0"/>
              <a:t>includes a detailed section on “</a:t>
            </a:r>
            <a:r>
              <a:rPr lang="en-US" dirty="0" smtClean="0"/>
              <a:t>Data Collection </a:t>
            </a:r>
            <a:r>
              <a:rPr lang="en-US" dirty="0"/>
              <a:t>and Performance Reporting,” which prescribes the roles and responsibilities </a:t>
            </a:r>
            <a:r>
              <a:rPr lang="en-US" dirty="0" smtClean="0"/>
              <a:t>of various </a:t>
            </a:r>
            <a:r>
              <a:rPr lang="en-US" dirty="0"/>
              <a:t>City agencies in carrying out this program function. It specifically </a:t>
            </a:r>
            <a:r>
              <a:rPr lang="en-US" dirty="0" smtClean="0"/>
              <a:t>states: City </a:t>
            </a:r>
            <a:r>
              <a:rPr lang="en-US" dirty="0"/>
              <a:t>Bureau Directors shall be responsible </a:t>
            </a:r>
            <a:r>
              <a:rPr lang="en-US" dirty="0" smtClean="0"/>
              <a:t>for: Cooperating </a:t>
            </a:r>
            <a:r>
              <a:rPr lang="en-US" dirty="0"/>
              <a:t>in gathering information for the purposes of tracking, reporting, </a:t>
            </a:r>
            <a:r>
              <a:rPr lang="en-US" dirty="0" smtClean="0"/>
              <a:t>and evaluating </a:t>
            </a:r>
            <a:r>
              <a:rPr lang="en-US" dirty="0"/>
              <a:t>the City’s sustainable procurement activities; </a:t>
            </a:r>
            <a:r>
              <a:rPr lang="en-US" dirty="0" smtClean="0"/>
              <a:t>and Integrating </a:t>
            </a:r>
            <a:r>
              <a:rPr lang="en-US" dirty="0"/>
              <a:t>Bureau-specific sustainable procurement goals into Bureau </a:t>
            </a:r>
            <a:r>
              <a:rPr lang="en-US" dirty="0" smtClean="0"/>
              <a:t>sustainability plans.</a:t>
            </a:r>
          </a:p>
          <a:p>
            <a:r>
              <a:rPr lang="en-US" dirty="0"/>
              <a:t>The Chief Procurement Officer and Director of the Bureau of Planning and Sustainability </a:t>
            </a:r>
            <a:r>
              <a:rPr lang="en-US" dirty="0" smtClean="0"/>
              <a:t>shall be </a:t>
            </a:r>
            <a:r>
              <a:rPr lang="en-US" dirty="0"/>
              <a:t>responsible </a:t>
            </a:r>
            <a:r>
              <a:rPr lang="en-US" dirty="0" smtClean="0"/>
              <a:t>for: Collaborating </a:t>
            </a:r>
            <a:r>
              <a:rPr lang="en-US" dirty="0"/>
              <a:t>on data collection for the purpose of tracking and reporting on the </a:t>
            </a:r>
            <a:r>
              <a:rPr lang="en-US" dirty="0" smtClean="0"/>
              <a:t>City’s sustainable </a:t>
            </a:r>
            <a:r>
              <a:rPr lang="en-US" dirty="0"/>
              <a:t>procurement activities and evaluating the effectiveness of this </a:t>
            </a:r>
            <a:r>
              <a:rPr lang="en-US" dirty="0" smtClean="0"/>
              <a:t>policy. The </a:t>
            </a:r>
            <a:r>
              <a:rPr lang="en-US" dirty="0"/>
              <a:t>Chief Procurement Officer shall be responsible </a:t>
            </a:r>
            <a:r>
              <a:rPr lang="en-US" dirty="0" smtClean="0"/>
              <a:t>for: Issuing </a:t>
            </a:r>
            <a:r>
              <a:rPr lang="en-US" dirty="0"/>
              <a:t>an annual or biennial progress report on sustainable procurement activities </a:t>
            </a:r>
            <a:r>
              <a:rPr lang="en-US" dirty="0" smtClean="0"/>
              <a:t>and the </a:t>
            </a:r>
            <a:r>
              <a:rPr lang="en-US" dirty="0"/>
              <a:t>effectiveness of this policy. This report may be a stand-alone report or integrated </a:t>
            </a:r>
            <a:r>
              <a:rPr lang="en-US" dirty="0" smtClean="0"/>
              <a:t>into a </a:t>
            </a:r>
            <a:r>
              <a:rPr lang="en-US" dirty="0"/>
              <a:t>larger Bureau of Procurement Services </a:t>
            </a:r>
            <a:r>
              <a:rPr lang="en-US" dirty="0" smtClean="0"/>
              <a:t>report.</a:t>
            </a:r>
            <a:endParaRPr lang="en-US" dirty="0"/>
          </a:p>
        </p:txBody>
      </p:sp>
    </p:spTree>
    <p:extLst>
      <p:ext uri="{BB962C8B-B14F-4D97-AF65-F5344CB8AC3E}">
        <p14:creationId xmlns:p14="http://schemas.microsoft.com/office/powerpoint/2010/main" val="37328538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1" y="365125"/>
            <a:ext cx="10805160" cy="1325563"/>
          </a:xfrm>
        </p:spPr>
        <p:txBody>
          <a:bodyPr/>
          <a:lstStyle/>
          <a:p>
            <a:r>
              <a:rPr lang="en-US" dirty="0" smtClean="0"/>
              <a:t>Tracking and Reporting (</a:t>
            </a:r>
            <a:r>
              <a:rPr lang="en-US" dirty="0" err="1" smtClean="0"/>
              <a:t>cont</a:t>
            </a:r>
            <a:r>
              <a:rPr lang="en-US" dirty="0" smtClean="0"/>
              <a:t>…) </a:t>
            </a:r>
            <a:endParaRPr lang="en-US" dirty="0"/>
          </a:p>
        </p:txBody>
      </p:sp>
      <p:sp>
        <p:nvSpPr>
          <p:cNvPr id="3" name="Content Placeholder 2"/>
          <p:cNvSpPr>
            <a:spLocks noGrp="1"/>
          </p:cNvSpPr>
          <p:nvPr>
            <p:ph idx="1"/>
          </p:nvPr>
        </p:nvSpPr>
        <p:spPr>
          <a:xfrm>
            <a:off x="838200" y="1962924"/>
            <a:ext cx="10515600" cy="4351338"/>
          </a:xfrm>
        </p:spPr>
        <p:txBody>
          <a:bodyPr>
            <a:normAutofit lnSpcReduction="10000"/>
          </a:bodyPr>
          <a:lstStyle/>
          <a:p>
            <a:r>
              <a:rPr lang="en-US" b="1" dirty="0"/>
              <a:t>San Jose, California’s </a:t>
            </a:r>
            <a:r>
              <a:rPr lang="en-US" i="1" dirty="0"/>
              <a:t>Environmentally Preferable Procurement Policy </a:t>
            </a:r>
            <a:r>
              <a:rPr lang="en-US" dirty="0"/>
              <a:t>requires </a:t>
            </a:r>
            <a:r>
              <a:rPr lang="en-US" dirty="0" smtClean="0"/>
              <a:t>the following </a:t>
            </a:r>
            <a:r>
              <a:rPr lang="en-US" dirty="0"/>
              <a:t>types of performance measurements to be made: quantification of “the </a:t>
            </a:r>
            <a:r>
              <a:rPr lang="en-US" dirty="0" smtClean="0"/>
              <a:t>environmental and </a:t>
            </a:r>
            <a:r>
              <a:rPr lang="en-US" dirty="0"/>
              <a:t>economic benefits of the procurement of environmental alternatives such as </a:t>
            </a:r>
            <a:r>
              <a:rPr lang="en-US" dirty="0" smtClean="0"/>
              <a:t>recycled-content paper</a:t>
            </a:r>
            <a:r>
              <a:rPr lang="en-US" dirty="0"/>
              <a:t>, biodiesel, and IT equipment by utilizing available product environmental </a:t>
            </a:r>
            <a:r>
              <a:rPr lang="en-US" dirty="0" smtClean="0"/>
              <a:t>benefits calculators.”</a:t>
            </a:r>
          </a:p>
          <a:p>
            <a:r>
              <a:rPr lang="en-US" b="1" dirty="0"/>
              <a:t>Seattle, Washington’s </a:t>
            </a:r>
            <a:r>
              <a:rPr lang="en-US" i="1" dirty="0"/>
              <a:t>Sustainable Purchasing Policy </a:t>
            </a:r>
            <a:r>
              <a:rPr lang="en-US" dirty="0"/>
              <a:t>directs City Purchasing to “</a:t>
            </a:r>
            <a:r>
              <a:rPr lang="en-US" dirty="0" smtClean="0"/>
              <a:t>compile records </a:t>
            </a:r>
            <a:r>
              <a:rPr lang="en-US" dirty="0"/>
              <a:t>for producing an annual summary of the City’s environmentally responsible/ </a:t>
            </a:r>
            <a:r>
              <a:rPr lang="en-US" dirty="0" smtClean="0"/>
              <a:t>sustainable purchasing </a:t>
            </a:r>
            <a:r>
              <a:rPr lang="en-US" dirty="0"/>
              <a:t>actions, and to evaluate the effectiveness in reducing the environmental impacts </a:t>
            </a:r>
            <a:r>
              <a:rPr lang="en-US" dirty="0" smtClean="0"/>
              <a:t>of City </a:t>
            </a:r>
            <a:r>
              <a:rPr lang="en-US" dirty="0"/>
              <a:t>procurement</a:t>
            </a:r>
            <a:r>
              <a:rPr lang="en-US" dirty="0" smtClean="0"/>
              <a:t>.”</a:t>
            </a:r>
            <a:endParaRPr lang="en-US" dirty="0"/>
          </a:p>
        </p:txBody>
      </p:sp>
    </p:spTree>
    <p:extLst>
      <p:ext uri="{BB962C8B-B14F-4D97-AF65-F5344CB8AC3E}">
        <p14:creationId xmlns:p14="http://schemas.microsoft.com/office/powerpoint/2010/main" val="5477035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365125"/>
            <a:ext cx="10845800" cy="1325563"/>
          </a:xfrm>
        </p:spPr>
        <p:txBody>
          <a:bodyPr/>
          <a:lstStyle/>
          <a:p>
            <a:r>
              <a:rPr lang="en-US" dirty="0" smtClean="0"/>
              <a:t>Policy Review and Update </a:t>
            </a:r>
            <a:endParaRPr lang="en-US" dirty="0"/>
          </a:p>
        </p:txBody>
      </p:sp>
      <p:sp>
        <p:nvSpPr>
          <p:cNvPr id="3" name="Content Placeholder 2"/>
          <p:cNvSpPr>
            <a:spLocks noGrp="1"/>
          </p:cNvSpPr>
          <p:nvPr>
            <p:ph idx="1"/>
          </p:nvPr>
        </p:nvSpPr>
        <p:spPr>
          <a:xfrm>
            <a:off x="838200" y="1690688"/>
            <a:ext cx="10515600" cy="4719826"/>
          </a:xfrm>
        </p:spPr>
        <p:txBody>
          <a:bodyPr>
            <a:normAutofit lnSpcReduction="10000"/>
          </a:bodyPr>
          <a:lstStyle/>
          <a:p>
            <a:r>
              <a:rPr lang="en-US" b="1" dirty="0"/>
              <a:t>Portland, Oregon’s </a:t>
            </a:r>
            <a:r>
              <a:rPr lang="en-US" i="1" dirty="0"/>
              <a:t>Sustainable Procurement Policy </a:t>
            </a:r>
            <a:r>
              <a:rPr lang="en-US" dirty="0"/>
              <a:t>directs the Chief Procurement </a:t>
            </a:r>
            <a:r>
              <a:rPr lang="en-US" dirty="0" smtClean="0"/>
              <a:t>Office to </a:t>
            </a:r>
            <a:r>
              <a:rPr lang="en-US" dirty="0"/>
              <a:t>be “responsible for periodically bring[</a:t>
            </a:r>
            <a:r>
              <a:rPr lang="en-US" dirty="0" err="1"/>
              <a:t>ing</a:t>
            </a:r>
            <a:r>
              <a:rPr lang="en-US" dirty="0"/>
              <a:t>] together internal stakeholders to review this </a:t>
            </a:r>
            <a:r>
              <a:rPr lang="en-US" dirty="0" smtClean="0"/>
              <a:t>policy for </a:t>
            </a:r>
            <a:r>
              <a:rPr lang="en-US" dirty="0"/>
              <a:t>updates or to otherwise determine whether this policy is in alignment with other </a:t>
            </a:r>
            <a:r>
              <a:rPr lang="en-US" dirty="0" smtClean="0"/>
              <a:t>City sustainability </a:t>
            </a:r>
            <a:r>
              <a:rPr lang="en-US" dirty="0"/>
              <a:t>efforts and policies</a:t>
            </a:r>
            <a:r>
              <a:rPr lang="en-US" dirty="0" smtClean="0"/>
              <a:t>.”</a:t>
            </a:r>
            <a:endParaRPr lang="en-US" dirty="0"/>
          </a:p>
          <a:p>
            <a:r>
              <a:rPr lang="en-US" b="1" dirty="0"/>
              <a:t>Raleigh, North Carolina’s </a:t>
            </a:r>
            <a:r>
              <a:rPr lang="en-US" i="1" dirty="0"/>
              <a:t>Sustainable Procurement Policy </a:t>
            </a:r>
            <a:r>
              <a:rPr lang="en-US" dirty="0"/>
              <a:t>states: “The manager of </a:t>
            </a:r>
            <a:r>
              <a:rPr lang="en-US" dirty="0" smtClean="0"/>
              <a:t>the Purchasing </a:t>
            </a:r>
            <a:r>
              <a:rPr lang="en-US" dirty="0"/>
              <a:t>Division shall be responsible for periodically bringing together internal </a:t>
            </a:r>
            <a:r>
              <a:rPr lang="en-US" dirty="0" smtClean="0"/>
              <a:t>stakeholders to </a:t>
            </a:r>
            <a:r>
              <a:rPr lang="en-US" dirty="0"/>
              <a:t>review this policy for updates or to otherwise determine whether this policy is in </a:t>
            </a:r>
            <a:r>
              <a:rPr lang="en-US" dirty="0" smtClean="0"/>
              <a:t>alignment with </a:t>
            </a:r>
            <a:r>
              <a:rPr lang="en-US" dirty="0"/>
              <a:t>other City sustainability efforts and policies. This policy review shall be completed at </a:t>
            </a:r>
            <a:r>
              <a:rPr lang="en-US" dirty="0" smtClean="0"/>
              <a:t>least every </a:t>
            </a:r>
            <a:r>
              <a:rPr lang="en-US" dirty="0"/>
              <a:t>five years, but may be done on a more frequent basis as needed</a:t>
            </a:r>
            <a:r>
              <a:rPr lang="en-US" dirty="0" smtClean="0"/>
              <a:t>.”</a:t>
            </a:r>
            <a:endParaRPr lang="en-US" dirty="0"/>
          </a:p>
        </p:txBody>
      </p:sp>
    </p:spTree>
    <p:extLst>
      <p:ext uri="{BB962C8B-B14F-4D97-AF65-F5344CB8AC3E}">
        <p14:creationId xmlns:p14="http://schemas.microsoft.com/office/powerpoint/2010/main" val="25602885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81" y="365125"/>
            <a:ext cx="10967720" cy="1325563"/>
          </a:xfrm>
        </p:spPr>
        <p:txBody>
          <a:bodyPr/>
          <a:lstStyle/>
          <a:p>
            <a:r>
              <a:rPr lang="en-US" dirty="0" smtClean="0"/>
              <a:t>Policy Review and Update </a:t>
            </a:r>
            <a:endParaRPr lang="en-US" dirty="0"/>
          </a:p>
        </p:txBody>
      </p:sp>
      <p:sp>
        <p:nvSpPr>
          <p:cNvPr id="3" name="Content Placeholder 2"/>
          <p:cNvSpPr>
            <a:spLocks noGrp="1"/>
          </p:cNvSpPr>
          <p:nvPr>
            <p:ph idx="1"/>
          </p:nvPr>
        </p:nvSpPr>
        <p:spPr>
          <a:xfrm>
            <a:off x="838200" y="1898756"/>
            <a:ext cx="10515600" cy="4351338"/>
          </a:xfrm>
        </p:spPr>
        <p:txBody>
          <a:bodyPr>
            <a:normAutofit/>
          </a:bodyPr>
          <a:lstStyle/>
          <a:p>
            <a:r>
              <a:rPr lang="en-US" b="1" dirty="0"/>
              <a:t>Vancouver, British Columbia’s </a:t>
            </a:r>
            <a:r>
              <a:rPr lang="en-US" i="1" dirty="0"/>
              <a:t>Ethical Purchasing Policy </a:t>
            </a:r>
            <a:r>
              <a:rPr lang="en-US" dirty="0"/>
              <a:t>specifies that: “The Manager </a:t>
            </a:r>
            <a:r>
              <a:rPr lang="en-US" dirty="0" smtClean="0"/>
              <a:t>of Materials </a:t>
            </a:r>
            <a:r>
              <a:rPr lang="en-US" dirty="0"/>
              <a:t>Management will be responsible for reviewing the EPP [Ethical Purchasing </a:t>
            </a:r>
            <a:r>
              <a:rPr lang="en-US" dirty="0" smtClean="0"/>
              <a:t>Policy] and </a:t>
            </a:r>
            <a:r>
              <a:rPr lang="en-US" dirty="0"/>
              <a:t>SCC [Supplier Code of Conduct] annually and reporting findings to Council annually.</a:t>
            </a:r>
          </a:p>
          <a:p>
            <a:r>
              <a:rPr lang="en-US" dirty="0"/>
              <a:t>Through consultations with key stakeholders (suppliers, subject experts, city staff, etc.) </a:t>
            </a:r>
            <a:r>
              <a:rPr lang="en-US" dirty="0" smtClean="0"/>
              <a:t>the Manager </a:t>
            </a:r>
            <a:r>
              <a:rPr lang="en-US" dirty="0"/>
              <a:t>of Materials Management will identify and recommend revisions to the EPP and SCC.</a:t>
            </a:r>
          </a:p>
          <a:p>
            <a:r>
              <a:rPr lang="en-US" dirty="0"/>
              <a:t>Such review will include a review of new items for potential inclusion within the scope of </a:t>
            </a:r>
            <a:r>
              <a:rPr lang="en-US" dirty="0" smtClean="0"/>
              <a:t>the EPP </a:t>
            </a:r>
            <a:r>
              <a:rPr lang="en-US" dirty="0"/>
              <a:t>(e.g., new fair trade certified agricultural products</a:t>
            </a:r>
            <a:r>
              <a:rPr lang="en-US" dirty="0" smtClean="0"/>
              <a:t>).”</a:t>
            </a:r>
            <a:endParaRPr lang="en-US" dirty="0"/>
          </a:p>
        </p:txBody>
      </p:sp>
    </p:spTree>
    <p:extLst>
      <p:ext uri="{BB962C8B-B14F-4D97-AF65-F5344CB8AC3E}">
        <p14:creationId xmlns:p14="http://schemas.microsoft.com/office/powerpoint/2010/main" val="33823303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320" y="365125"/>
            <a:ext cx="8471302" cy="1325563"/>
          </a:xfrm>
        </p:spPr>
        <p:txBody>
          <a:bodyPr/>
          <a:lstStyle/>
          <a:p>
            <a:r>
              <a:rPr lang="en-US" dirty="0" smtClean="0"/>
              <a:t>Category Specific Procurement Policies </a:t>
            </a:r>
            <a:endParaRPr lang="en-US" dirty="0"/>
          </a:p>
        </p:txBody>
      </p:sp>
      <p:sp>
        <p:nvSpPr>
          <p:cNvPr id="3" name="Content Placeholder 2"/>
          <p:cNvSpPr>
            <a:spLocks noGrp="1"/>
          </p:cNvSpPr>
          <p:nvPr>
            <p:ph idx="1"/>
          </p:nvPr>
        </p:nvSpPr>
        <p:spPr>
          <a:xfrm>
            <a:off x="838200" y="1995008"/>
            <a:ext cx="10515600" cy="4351338"/>
          </a:xfrm>
        </p:spPr>
        <p:txBody>
          <a:bodyPr>
            <a:normAutofit/>
          </a:bodyPr>
          <a:lstStyle/>
          <a:p>
            <a:r>
              <a:rPr lang="en-US" b="1" dirty="0"/>
              <a:t>St. Louis, Missouri’s </a:t>
            </a:r>
            <a:r>
              <a:rPr lang="en-US" i="1" dirty="0"/>
              <a:t>Executive Order #43 </a:t>
            </a:r>
            <a:r>
              <a:rPr lang="en-US" dirty="0"/>
              <a:t>prohibits its “departments, divisions, </a:t>
            </a:r>
            <a:r>
              <a:rPr lang="en-US" dirty="0" smtClean="0"/>
              <a:t>and agencies </a:t>
            </a:r>
            <a:r>
              <a:rPr lang="en-US" dirty="0"/>
              <a:t>[from] purchasing single-serving bottled water for employee consumption with </a:t>
            </a:r>
            <a:r>
              <a:rPr lang="en-US" dirty="0" smtClean="0"/>
              <a:t>City funds.”</a:t>
            </a:r>
            <a:endParaRPr lang="en-US" dirty="0"/>
          </a:p>
          <a:p>
            <a:r>
              <a:rPr lang="en-US" b="1" dirty="0"/>
              <a:t>Santa Clara County, California’s </a:t>
            </a:r>
            <a:r>
              <a:rPr lang="en-US" i="1" dirty="0"/>
              <a:t>Green Cleaning Administrative Guidance </a:t>
            </a:r>
            <a:r>
              <a:rPr lang="en-US" dirty="0"/>
              <a:t>states: “</a:t>
            </a:r>
            <a:r>
              <a:rPr lang="en-US" dirty="0" smtClean="0"/>
              <a:t>All cleaning </a:t>
            </a:r>
            <a:r>
              <a:rPr lang="en-US" dirty="0"/>
              <a:t>products used within County-owned or operated facilities shall be certified by </a:t>
            </a:r>
            <a:r>
              <a:rPr lang="en-US" dirty="0" smtClean="0"/>
              <a:t>a nationally </a:t>
            </a:r>
            <a:r>
              <a:rPr lang="en-US" dirty="0"/>
              <a:t>recognized, third party, certifying organization or the products must be approved </a:t>
            </a:r>
            <a:r>
              <a:rPr lang="en-US" dirty="0" smtClean="0"/>
              <a:t>by the </a:t>
            </a:r>
            <a:r>
              <a:rPr lang="en-US" dirty="0"/>
              <a:t>procuring department as equal to the green certified products, unless green products </a:t>
            </a:r>
            <a:r>
              <a:rPr lang="en-US" dirty="0" smtClean="0"/>
              <a:t>are unavailable</a:t>
            </a:r>
            <a:r>
              <a:rPr lang="en-US" dirty="0"/>
              <a:t>, not cost effective or not practicable</a:t>
            </a:r>
            <a:r>
              <a:rPr lang="en-US" dirty="0" smtClean="0"/>
              <a:t>.”</a:t>
            </a:r>
            <a:endParaRPr lang="en-US" dirty="0"/>
          </a:p>
        </p:txBody>
      </p:sp>
    </p:spTree>
    <p:extLst>
      <p:ext uri="{BB962C8B-B14F-4D97-AF65-F5344CB8AC3E}">
        <p14:creationId xmlns:p14="http://schemas.microsoft.com/office/powerpoint/2010/main" val="2393220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37" y="0"/>
            <a:ext cx="10073983" cy="1325563"/>
          </a:xfrm>
        </p:spPr>
        <p:txBody>
          <a:bodyPr/>
          <a:lstStyle/>
          <a:p>
            <a:r>
              <a:rPr lang="en-US" dirty="0" smtClean="0"/>
              <a:t>What Makes for a Good Policy?</a:t>
            </a:r>
            <a:endParaRPr lang="en-US" dirty="0"/>
          </a:p>
        </p:txBody>
      </p:sp>
      <p:sp>
        <p:nvSpPr>
          <p:cNvPr id="3" name="Content Placeholder 2"/>
          <p:cNvSpPr>
            <a:spLocks noGrp="1"/>
          </p:cNvSpPr>
          <p:nvPr>
            <p:ph idx="1"/>
          </p:nvPr>
        </p:nvSpPr>
        <p:spPr>
          <a:xfrm>
            <a:off x="838200" y="1468582"/>
            <a:ext cx="10515600" cy="4881410"/>
          </a:xfrm>
        </p:spPr>
        <p:txBody>
          <a:bodyPr>
            <a:normAutofit fontScale="85000" lnSpcReduction="10000"/>
          </a:bodyPr>
          <a:lstStyle/>
          <a:p>
            <a:r>
              <a:rPr lang="en-US" dirty="0" smtClean="0"/>
              <a:t>A comprehensive sustainable procurement policy lays the foundation for an effective procurement program, especially when it is supported by council, was created by a number of departments (Ideally including, council champion, has senior management support from a number of departments, and procurement and sustainability staff efforts are acknowledge and rewarded. </a:t>
            </a:r>
          </a:p>
          <a:p>
            <a:r>
              <a:rPr lang="en-US" dirty="0" smtClean="0"/>
              <a:t>Clearly delineate staff roles and responsibilities – who does what and what is expected? </a:t>
            </a:r>
          </a:p>
          <a:p>
            <a:r>
              <a:rPr lang="en-US" dirty="0" smtClean="0"/>
              <a:t>Calls for the creation of sustainable procurement plans, procedures, and implementation tools. </a:t>
            </a:r>
          </a:p>
          <a:p>
            <a:r>
              <a:rPr lang="en-US" dirty="0" smtClean="0"/>
              <a:t>Directs the municipality to make sustainable procurement the “default activity” for major purchasing decisions and set procurement goals. </a:t>
            </a:r>
          </a:p>
          <a:p>
            <a:r>
              <a:rPr lang="en-US" dirty="0" smtClean="0"/>
              <a:t>Encourages </a:t>
            </a:r>
            <a:r>
              <a:rPr lang="en-US" dirty="0"/>
              <a:t>employees to use credible eco-labels and “best value” assessment methods </a:t>
            </a:r>
            <a:r>
              <a:rPr lang="en-US" dirty="0" smtClean="0"/>
              <a:t>when making </a:t>
            </a:r>
            <a:r>
              <a:rPr lang="en-US" dirty="0"/>
              <a:t>purchasing </a:t>
            </a:r>
            <a:r>
              <a:rPr lang="en-US" dirty="0" smtClean="0"/>
              <a:t>decisions.</a:t>
            </a:r>
            <a:endParaRPr lang="en-US" dirty="0"/>
          </a:p>
          <a:p>
            <a:r>
              <a:rPr lang="en-US" dirty="0" smtClean="0"/>
              <a:t>Includes tracking </a:t>
            </a:r>
            <a:r>
              <a:rPr lang="en-US" dirty="0"/>
              <a:t>and reporting requirements.</a:t>
            </a:r>
          </a:p>
          <a:p>
            <a:endParaRPr lang="en-US" dirty="0"/>
          </a:p>
        </p:txBody>
      </p:sp>
    </p:spTree>
    <p:extLst>
      <p:ext uri="{BB962C8B-B14F-4D97-AF65-F5344CB8AC3E}">
        <p14:creationId xmlns:p14="http://schemas.microsoft.com/office/powerpoint/2010/main" val="11972580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1" y="365125"/>
            <a:ext cx="10906760" cy="870117"/>
          </a:xfrm>
        </p:spPr>
        <p:txBody>
          <a:bodyPr/>
          <a:lstStyle/>
          <a:p>
            <a:r>
              <a:rPr lang="en-US" dirty="0" smtClean="0"/>
              <a:t>Category Specific Policies</a:t>
            </a:r>
            <a:endParaRPr lang="en-US" dirty="0"/>
          </a:p>
        </p:txBody>
      </p:sp>
      <p:sp>
        <p:nvSpPr>
          <p:cNvPr id="3" name="Content Placeholder 2"/>
          <p:cNvSpPr>
            <a:spLocks noGrp="1"/>
          </p:cNvSpPr>
          <p:nvPr>
            <p:ph idx="1"/>
          </p:nvPr>
        </p:nvSpPr>
        <p:spPr>
          <a:xfrm>
            <a:off x="838200" y="1540041"/>
            <a:ext cx="10515600" cy="5005137"/>
          </a:xfrm>
        </p:spPr>
        <p:txBody>
          <a:bodyPr>
            <a:normAutofit fontScale="85000" lnSpcReduction="20000"/>
          </a:bodyPr>
          <a:lstStyle/>
          <a:p>
            <a:r>
              <a:rPr lang="en-US" b="1" dirty="0"/>
              <a:t>San Francisco, California’s </a:t>
            </a:r>
            <a:r>
              <a:rPr lang="en-US" i="1" dirty="0"/>
              <a:t>Approved Environmentally Preferable </a:t>
            </a:r>
            <a:r>
              <a:rPr lang="en-US" i="1" dirty="0" smtClean="0"/>
              <a:t>Purchasing Requirements </a:t>
            </a:r>
            <a:r>
              <a:rPr lang="en-US" i="1" dirty="0"/>
              <a:t>for Personal Computers and Servers </a:t>
            </a:r>
            <a:r>
              <a:rPr lang="en-US" dirty="0"/>
              <a:t>directs City departments to purchase </a:t>
            </a:r>
            <a:r>
              <a:rPr lang="en-US" dirty="0" smtClean="0"/>
              <a:t>personal computers</a:t>
            </a:r>
            <a:r>
              <a:rPr lang="en-US" dirty="0"/>
              <a:t>, notebook computers, and monitors that meet the EPEAT Gold </a:t>
            </a:r>
            <a:r>
              <a:rPr lang="en-US" dirty="0" smtClean="0"/>
              <a:t>standard.</a:t>
            </a:r>
          </a:p>
          <a:p>
            <a:r>
              <a:rPr lang="en-US" b="1" dirty="0"/>
              <a:t>Eugene, Oregon’s </a:t>
            </a:r>
            <a:r>
              <a:rPr lang="en-US" i="1" dirty="0"/>
              <a:t>Resolution No. 5101 </a:t>
            </a:r>
            <a:r>
              <a:rPr lang="en-US" dirty="0"/>
              <a:t>prohibits the City of Eugene from using </a:t>
            </a:r>
            <a:r>
              <a:rPr lang="en-US" dirty="0" smtClean="0"/>
              <a:t>products that </a:t>
            </a:r>
            <a:r>
              <a:rPr lang="en-US" dirty="0"/>
              <a:t>contain neonicotinoids on any City property, and calls for all departments within the City </a:t>
            </a:r>
            <a:r>
              <a:rPr lang="en-US" dirty="0" smtClean="0"/>
              <a:t>of Eugene </a:t>
            </a:r>
            <a:r>
              <a:rPr lang="en-US" dirty="0"/>
              <a:t>to adopt an IPM policy and associated operational procedures</a:t>
            </a:r>
            <a:r>
              <a:rPr lang="en-US" dirty="0" smtClean="0"/>
              <a:t>.</a:t>
            </a:r>
          </a:p>
          <a:p>
            <a:r>
              <a:rPr lang="en-US" b="1" dirty="0"/>
              <a:t>Seattle, Washington’s </a:t>
            </a:r>
            <a:r>
              <a:rPr lang="en-US" i="1" dirty="0"/>
              <a:t>Executive Order 01:05 Paper Waste Prevention </a:t>
            </a:r>
            <a:r>
              <a:rPr lang="en-US" dirty="0"/>
              <a:t>directing </a:t>
            </a:r>
            <a:r>
              <a:rPr lang="en-US" dirty="0" smtClean="0"/>
              <a:t>City departments to: Reduce </a:t>
            </a:r>
            <a:r>
              <a:rPr lang="en-US" dirty="0"/>
              <a:t>paper use by 30% by the end of </a:t>
            </a:r>
            <a:r>
              <a:rPr lang="en-US" dirty="0" smtClean="0"/>
              <a:t>2006; Purchase </a:t>
            </a:r>
            <a:r>
              <a:rPr lang="en-US" dirty="0"/>
              <a:t>100% recycled paper as the City standard for printing and </a:t>
            </a:r>
            <a:r>
              <a:rPr lang="en-US" dirty="0" smtClean="0"/>
              <a:t>copying; Adopt </a:t>
            </a:r>
            <a:r>
              <a:rPr lang="en-US" dirty="0"/>
              <a:t>available technology that will create paper efficiencies</a:t>
            </a:r>
            <a:r>
              <a:rPr lang="en-US" dirty="0" smtClean="0"/>
              <a:t>; </a:t>
            </a:r>
            <a:r>
              <a:rPr lang="en-US" dirty="0"/>
              <a:t>Apply these paper waste prevention measures to procurement, consultant contracts, </a:t>
            </a:r>
            <a:r>
              <a:rPr lang="en-US" dirty="0" smtClean="0"/>
              <a:t>and contracts </a:t>
            </a:r>
            <a:r>
              <a:rPr lang="en-US" dirty="0"/>
              <a:t>for printing, copying, and related services from outside vendors; </a:t>
            </a:r>
            <a:r>
              <a:rPr lang="en-US" dirty="0" smtClean="0"/>
              <a:t>and Include </a:t>
            </a:r>
            <a:r>
              <a:rPr lang="en-US" dirty="0"/>
              <a:t>reporting of progress towards the 15% interim paper reduction goal in </a:t>
            </a:r>
            <a:r>
              <a:rPr lang="en-US" dirty="0" smtClean="0"/>
              <a:t>department accountability contracts.</a:t>
            </a:r>
            <a:endParaRPr lang="en-US" dirty="0"/>
          </a:p>
        </p:txBody>
      </p:sp>
    </p:spTree>
    <p:extLst>
      <p:ext uri="{BB962C8B-B14F-4D97-AF65-F5344CB8AC3E}">
        <p14:creationId xmlns:p14="http://schemas.microsoft.com/office/powerpoint/2010/main" val="26741813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1" y="365125"/>
            <a:ext cx="10927080" cy="1325563"/>
          </a:xfrm>
        </p:spPr>
        <p:txBody>
          <a:bodyPr/>
          <a:lstStyle/>
          <a:p>
            <a:r>
              <a:rPr lang="en-US" dirty="0" smtClean="0"/>
              <a:t>Category Specific </a:t>
            </a:r>
            <a:endParaRPr lang="en-US" dirty="0"/>
          </a:p>
        </p:txBody>
      </p:sp>
      <p:sp>
        <p:nvSpPr>
          <p:cNvPr id="3" name="Content Placeholder 2"/>
          <p:cNvSpPr>
            <a:spLocks noGrp="1"/>
          </p:cNvSpPr>
          <p:nvPr>
            <p:ph idx="1"/>
          </p:nvPr>
        </p:nvSpPr>
        <p:spPr>
          <a:xfrm>
            <a:off x="838200" y="1914797"/>
            <a:ext cx="10515600" cy="4351338"/>
          </a:xfrm>
        </p:spPr>
        <p:txBody>
          <a:bodyPr>
            <a:normAutofit fontScale="92500" lnSpcReduction="10000"/>
          </a:bodyPr>
          <a:lstStyle/>
          <a:p>
            <a:r>
              <a:rPr lang="en-US" b="1" dirty="0"/>
              <a:t>Los Angeles, California’s </a:t>
            </a:r>
            <a:r>
              <a:rPr lang="en-US" i="1" dirty="0"/>
              <a:t>Good Food Purchasing Pledge </a:t>
            </a:r>
            <a:r>
              <a:rPr lang="en-US" dirty="0"/>
              <a:t>promotes the </a:t>
            </a:r>
            <a:r>
              <a:rPr lang="en-US" dirty="0" smtClean="0"/>
              <a:t>City’s procurement </a:t>
            </a:r>
            <a:r>
              <a:rPr lang="en-US" dirty="0"/>
              <a:t>of local and sustainably produced food </a:t>
            </a:r>
            <a:r>
              <a:rPr lang="en-US" dirty="0" smtClean="0"/>
              <a:t>products.</a:t>
            </a:r>
            <a:endParaRPr lang="en-US" dirty="0"/>
          </a:p>
          <a:p>
            <a:r>
              <a:rPr lang="en-US" b="1" dirty="0" smtClean="0"/>
              <a:t>Toronto</a:t>
            </a:r>
            <a:r>
              <a:rPr lang="en-US" b="1" dirty="0"/>
              <a:t>, Ontario’s </a:t>
            </a:r>
            <a:r>
              <a:rPr lang="en-US" i="1" dirty="0"/>
              <a:t>Purchase of Coffee, Tea and Sugar Policy </a:t>
            </a:r>
            <a:r>
              <a:rPr lang="en-US" dirty="0"/>
              <a:t>directs divisions </a:t>
            </a:r>
            <a:r>
              <a:rPr lang="en-US" dirty="0" smtClean="0"/>
              <a:t>to include </a:t>
            </a:r>
            <a:r>
              <a:rPr lang="en-US" dirty="0"/>
              <a:t>buy fair trade-certified products for purchasers greater than $</a:t>
            </a:r>
            <a:r>
              <a:rPr lang="en-US" dirty="0" smtClean="0"/>
              <a:t>3,000.</a:t>
            </a:r>
          </a:p>
          <a:p>
            <a:r>
              <a:rPr lang="en-US" b="1" dirty="0" smtClean="0"/>
              <a:t>Cambridge</a:t>
            </a:r>
            <a:r>
              <a:rPr lang="en-US" b="1" dirty="0"/>
              <a:t>, Massachusetts </a:t>
            </a:r>
            <a:r>
              <a:rPr lang="en-US" dirty="0"/>
              <a:t>adopted an </a:t>
            </a:r>
            <a:r>
              <a:rPr lang="en-US" i="1" dirty="0"/>
              <a:t>Energy Star Purchasing Policy </a:t>
            </a:r>
            <a:r>
              <a:rPr lang="en-US" dirty="0"/>
              <a:t>requiring </a:t>
            </a:r>
            <a:r>
              <a:rPr lang="en-US" dirty="0" smtClean="0"/>
              <a:t>all new </a:t>
            </a:r>
            <a:r>
              <a:rPr lang="en-US" dirty="0"/>
              <a:t>equipment purchased for City operations to be ENERGY STAR-certified or </a:t>
            </a:r>
            <a:r>
              <a:rPr lang="en-US" dirty="0" smtClean="0"/>
              <a:t>meet equivalent </a:t>
            </a:r>
            <a:r>
              <a:rPr lang="en-US" dirty="0"/>
              <a:t>standards: “As the City replaces older equipment, new Energy Star </a:t>
            </a:r>
            <a:r>
              <a:rPr lang="en-US" dirty="0" smtClean="0"/>
              <a:t>equipment will </a:t>
            </a:r>
            <a:r>
              <a:rPr lang="en-US" dirty="0"/>
              <a:t>reduce the energy load in City buildings</a:t>
            </a:r>
            <a:r>
              <a:rPr lang="en-US" dirty="0" smtClean="0"/>
              <a:t>.”</a:t>
            </a:r>
            <a:endParaRPr lang="en-US" dirty="0"/>
          </a:p>
          <a:p>
            <a:r>
              <a:rPr lang="en-US" b="1" dirty="0"/>
              <a:t>Houston, Texas’ </a:t>
            </a:r>
            <a:r>
              <a:rPr lang="en-US" i="1" dirty="0"/>
              <a:t>City Energy Efficiency Policy, </a:t>
            </a:r>
            <a:r>
              <a:rPr lang="en-US" dirty="0"/>
              <a:t>states: “All </a:t>
            </a:r>
            <a:r>
              <a:rPr lang="en-US" dirty="0" smtClean="0"/>
              <a:t>equipment, appliance </a:t>
            </a:r>
            <a:r>
              <a:rPr lang="en-US" dirty="0"/>
              <a:t>and computer purchases should be Energy Star </a:t>
            </a:r>
            <a:r>
              <a:rPr lang="en-US" dirty="0" smtClean="0"/>
              <a:t>rated. </a:t>
            </a:r>
            <a:endParaRPr lang="en-US" dirty="0"/>
          </a:p>
        </p:txBody>
      </p:sp>
    </p:spTree>
    <p:extLst>
      <p:ext uri="{BB962C8B-B14F-4D97-AF65-F5344CB8AC3E}">
        <p14:creationId xmlns:p14="http://schemas.microsoft.com/office/powerpoint/2010/main" val="27360378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10515600" cy="1325563"/>
          </a:xfrm>
        </p:spPr>
        <p:txBody>
          <a:bodyPr/>
          <a:lstStyle/>
          <a:p>
            <a:r>
              <a:rPr lang="en-US" dirty="0" smtClean="0"/>
              <a:t>Category Specific </a:t>
            </a:r>
            <a:endParaRPr lang="en-US" dirty="0"/>
          </a:p>
        </p:txBody>
      </p:sp>
      <p:sp>
        <p:nvSpPr>
          <p:cNvPr id="3" name="Content Placeholder 2"/>
          <p:cNvSpPr>
            <a:spLocks noGrp="1"/>
          </p:cNvSpPr>
          <p:nvPr>
            <p:ph idx="1"/>
          </p:nvPr>
        </p:nvSpPr>
        <p:spPr>
          <a:xfrm>
            <a:off x="838200" y="1946882"/>
            <a:ext cx="10515600" cy="4351338"/>
          </a:xfrm>
        </p:spPr>
        <p:txBody>
          <a:bodyPr>
            <a:normAutofit lnSpcReduction="10000"/>
          </a:bodyPr>
          <a:lstStyle/>
          <a:p>
            <a:r>
              <a:rPr lang="en-US" b="1" dirty="0"/>
              <a:t>St. Louis, Missouri </a:t>
            </a:r>
            <a:r>
              <a:rPr lang="en-US" dirty="0"/>
              <a:t>adopted a </a:t>
            </a:r>
            <a:r>
              <a:rPr lang="en-US" i="1" dirty="0"/>
              <a:t>Sweatshop Free Procurement Policy </a:t>
            </a:r>
            <a:r>
              <a:rPr lang="en-US" dirty="0"/>
              <a:t>that requires vendors </a:t>
            </a:r>
            <a:r>
              <a:rPr lang="en-US" dirty="0" smtClean="0"/>
              <a:t>to “complete </a:t>
            </a:r>
            <a:r>
              <a:rPr lang="en-US" dirty="0"/>
              <a:t>a procurement disclosure form documenting the location of the factory where </a:t>
            </a:r>
            <a:r>
              <a:rPr lang="en-US" dirty="0" smtClean="0"/>
              <a:t>the items </a:t>
            </a:r>
            <a:r>
              <a:rPr lang="en-US" dirty="0"/>
              <a:t>purchased by the City will be manufactured, the minimum base hourly wage of </a:t>
            </a:r>
            <a:r>
              <a:rPr lang="en-US" dirty="0" smtClean="0"/>
              <a:t>the employees </a:t>
            </a:r>
            <a:r>
              <a:rPr lang="en-US" dirty="0"/>
              <a:t>employed by the factory, working hours of factory employees, benefits provided </a:t>
            </a:r>
            <a:r>
              <a:rPr lang="en-US" dirty="0" smtClean="0"/>
              <a:t>to factory </a:t>
            </a:r>
            <a:r>
              <a:rPr lang="en-US" dirty="0"/>
              <a:t>employees and whether the factory is under investigation for any violation of </a:t>
            </a:r>
            <a:r>
              <a:rPr lang="en-US" dirty="0" smtClean="0"/>
              <a:t>State, Federal </a:t>
            </a:r>
            <a:r>
              <a:rPr lang="en-US" dirty="0"/>
              <a:t>or local laws.”51 Additional sweatshop-free purchasing policies adopted by </a:t>
            </a:r>
            <a:r>
              <a:rPr lang="en-US" dirty="0" smtClean="0"/>
              <a:t>local governments </a:t>
            </a:r>
            <a:r>
              <a:rPr lang="en-US" dirty="0"/>
              <a:t>(e.g., Austin, Texas; Berkeley, Los Angeles, and San Francisco, CA; Ithaca, </a:t>
            </a:r>
            <a:r>
              <a:rPr lang="en-US" dirty="0" smtClean="0"/>
              <a:t>NY; Madison</a:t>
            </a:r>
            <a:r>
              <a:rPr lang="en-US" dirty="0"/>
              <a:t>, WI; Portland, OR; Seattle, WA; and Santa Fe, NM) are available on a </a:t>
            </a:r>
            <a:r>
              <a:rPr lang="en-US" dirty="0" smtClean="0"/>
              <a:t>website maintained </a:t>
            </a:r>
            <a:r>
              <a:rPr lang="en-US" dirty="0"/>
              <a:t>by the </a:t>
            </a:r>
            <a:r>
              <a:rPr lang="en-US" dirty="0" err="1"/>
              <a:t>Sweatfree</a:t>
            </a:r>
            <a:r>
              <a:rPr lang="en-US" dirty="0"/>
              <a:t> Purchasing </a:t>
            </a:r>
            <a:r>
              <a:rPr lang="en-US" dirty="0" smtClean="0"/>
              <a:t>Consortium.</a:t>
            </a:r>
            <a:endParaRPr lang="en-US" dirty="0"/>
          </a:p>
        </p:txBody>
      </p:sp>
    </p:spTree>
    <p:extLst>
      <p:ext uri="{BB962C8B-B14F-4D97-AF65-F5344CB8AC3E}">
        <p14:creationId xmlns:p14="http://schemas.microsoft.com/office/powerpoint/2010/main" val="22468378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65125"/>
            <a:ext cx="10744200" cy="1325563"/>
          </a:xfrm>
        </p:spPr>
        <p:txBody>
          <a:bodyPr/>
          <a:lstStyle/>
          <a:p>
            <a:r>
              <a:rPr lang="en-US" dirty="0" smtClean="0"/>
              <a:t>Green Procurement Staffing </a:t>
            </a:r>
            <a:endParaRPr lang="en-US" dirty="0"/>
          </a:p>
        </p:txBody>
      </p:sp>
      <p:sp>
        <p:nvSpPr>
          <p:cNvPr id="3" name="Content Placeholder 2"/>
          <p:cNvSpPr>
            <a:spLocks noGrp="1"/>
          </p:cNvSpPr>
          <p:nvPr>
            <p:ph idx="1"/>
          </p:nvPr>
        </p:nvSpPr>
        <p:spPr>
          <a:xfrm>
            <a:off x="838200" y="1962924"/>
            <a:ext cx="10515600" cy="4351338"/>
          </a:xfrm>
        </p:spPr>
        <p:txBody>
          <a:bodyPr>
            <a:normAutofit/>
          </a:bodyPr>
          <a:lstStyle/>
          <a:p>
            <a:r>
              <a:rPr lang="en-US" dirty="0"/>
              <a:t>The </a:t>
            </a:r>
            <a:r>
              <a:rPr lang="en-US" b="1" dirty="0"/>
              <a:t>District of Columbia </a:t>
            </a:r>
            <a:r>
              <a:rPr lang="en-US" dirty="0"/>
              <a:t>has a Sustainable Purchasing Program Manager in its Office </a:t>
            </a:r>
            <a:r>
              <a:rPr lang="en-US" dirty="0" smtClean="0"/>
              <a:t>of Contracting </a:t>
            </a:r>
            <a:r>
              <a:rPr lang="en-US" dirty="0"/>
              <a:t>and Procurement. Similarly, </a:t>
            </a:r>
            <a:r>
              <a:rPr lang="en-US" b="1" dirty="0"/>
              <a:t>Portland, Oregon’s </a:t>
            </a:r>
            <a:r>
              <a:rPr lang="en-US" dirty="0"/>
              <a:t>Sustainable </a:t>
            </a:r>
            <a:r>
              <a:rPr lang="en-US" dirty="0" smtClean="0"/>
              <a:t>Procurement Coordinator </a:t>
            </a:r>
            <a:r>
              <a:rPr lang="en-US" dirty="0"/>
              <a:t>is positioned in the City’s Procurement Services Department.</a:t>
            </a:r>
          </a:p>
          <a:p>
            <a:r>
              <a:rPr lang="en-US" b="1" dirty="0" smtClean="0"/>
              <a:t>King </a:t>
            </a:r>
            <a:r>
              <a:rPr lang="en-US" b="1" dirty="0"/>
              <a:t>County, Washington</a:t>
            </a:r>
            <a:r>
              <a:rPr lang="en-US" dirty="0"/>
              <a:t>, has maintained at least one full-time staff person within </a:t>
            </a:r>
            <a:r>
              <a:rPr lang="en-US" dirty="0" smtClean="0"/>
              <a:t>its Procurement </a:t>
            </a:r>
            <a:r>
              <a:rPr lang="en-US" dirty="0"/>
              <a:t>and Contract Services Department to coordinate its Environmental </a:t>
            </a:r>
            <a:r>
              <a:rPr lang="en-US" dirty="0" smtClean="0"/>
              <a:t>Purchasing Program </a:t>
            </a:r>
            <a:r>
              <a:rPr lang="en-US" dirty="0"/>
              <a:t>for more than a decade. The County has been able to demonstrate that the activities </a:t>
            </a:r>
            <a:r>
              <a:rPr lang="en-US" dirty="0" smtClean="0"/>
              <a:t>of these </a:t>
            </a:r>
            <a:r>
              <a:rPr lang="en-US" dirty="0"/>
              <a:t>individuals more than pay for the cost of having them on staff.</a:t>
            </a:r>
          </a:p>
        </p:txBody>
      </p:sp>
    </p:spTree>
    <p:extLst>
      <p:ext uri="{BB962C8B-B14F-4D97-AF65-F5344CB8AC3E}">
        <p14:creationId xmlns:p14="http://schemas.microsoft.com/office/powerpoint/2010/main" val="26298262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1" y="365125"/>
            <a:ext cx="10886440" cy="1325563"/>
          </a:xfrm>
        </p:spPr>
        <p:txBody>
          <a:bodyPr/>
          <a:lstStyle/>
          <a:p>
            <a:r>
              <a:rPr lang="en-US" dirty="0" smtClean="0"/>
              <a:t>Green Procurement Staffing </a:t>
            </a:r>
            <a:endParaRPr lang="en-US" dirty="0"/>
          </a:p>
        </p:txBody>
      </p:sp>
      <p:sp>
        <p:nvSpPr>
          <p:cNvPr id="3" name="Content Placeholder 2"/>
          <p:cNvSpPr>
            <a:spLocks noGrp="1"/>
          </p:cNvSpPr>
          <p:nvPr>
            <p:ph idx="1"/>
          </p:nvPr>
        </p:nvSpPr>
        <p:spPr>
          <a:xfrm>
            <a:off x="838200" y="1930839"/>
            <a:ext cx="10515600" cy="4351338"/>
          </a:xfrm>
        </p:spPr>
        <p:txBody>
          <a:bodyPr>
            <a:normAutofit/>
          </a:bodyPr>
          <a:lstStyle/>
          <a:p>
            <a:r>
              <a:rPr lang="en-US" b="1" dirty="0"/>
              <a:t>San Francisco’s </a:t>
            </a:r>
            <a:r>
              <a:rPr lang="en-US" dirty="0"/>
              <a:t>sustainable procurement program is staffed by several employees that </a:t>
            </a:r>
            <a:r>
              <a:rPr lang="en-US" dirty="0" smtClean="0"/>
              <a:t>work for </a:t>
            </a:r>
            <a:r>
              <a:rPr lang="en-US" dirty="0"/>
              <a:t>its Department of the Environment (SFE) and have specific subject matter expertise. </a:t>
            </a:r>
            <a:r>
              <a:rPr lang="en-US" dirty="0" smtClean="0"/>
              <a:t>SFE staff </a:t>
            </a:r>
            <a:r>
              <a:rPr lang="en-US" dirty="0"/>
              <a:t>coordinate with various buyers in its Office of Contract Administration to identify </a:t>
            </a:r>
            <a:r>
              <a:rPr lang="en-US" dirty="0" smtClean="0"/>
              <a:t>and pursue </a:t>
            </a:r>
            <a:r>
              <a:rPr lang="en-US" dirty="0"/>
              <a:t>sustainable procurement opportunities, and to quantify the effectiveness of its </a:t>
            </a:r>
            <a:r>
              <a:rPr lang="en-US" dirty="0" smtClean="0"/>
              <a:t>sustainable purchasing </a:t>
            </a:r>
            <a:r>
              <a:rPr lang="en-US" dirty="0"/>
              <a:t>program in an annual report to the County Board of Supervisors</a:t>
            </a:r>
            <a:r>
              <a:rPr lang="en-US" dirty="0" smtClean="0"/>
              <a:t>.</a:t>
            </a:r>
          </a:p>
          <a:p>
            <a:r>
              <a:rPr lang="en-US" dirty="0"/>
              <a:t>Edmonton has one fulltime dedicated staff person to oversee the implementation of its sustainable procurement policy and program. </a:t>
            </a:r>
          </a:p>
          <a:p>
            <a:pPr marL="0" indent="0">
              <a:buNone/>
            </a:pPr>
            <a:endParaRPr lang="en-US" dirty="0"/>
          </a:p>
        </p:txBody>
      </p:sp>
    </p:spTree>
    <p:extLst>
      <p:ext uri="{BB962C8B-B14F-4D97-AF65-F5344CB8AC3E}">
        <p14:creationId xmlns:p14="http://schemas.microsoft.com/office/powerpoint/2010/main" val="39283402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10515600" cy="1325563"/>
          </a:xfrm>
        </p:spPr>
        <p:txBody>
          <a:bodyPr/>
          <a:lstStyle/>
          <a:p>
            <a:r>
              <a:rPr lang="en-US" dirty="0" smtClean="0"/>
              <a:t>Green Procurement Resources </a:t>
            </a:r>
            <a:endParaRPr lang="en-US" dirty="0"/>
          </a:p>
        </p:txBody>
      </p:sp>
      <p:sp>
        <p:nvSpPr>
          <p:cNvPr id="3" name="Content Placeholder 2"/>
          <p:cNvSpPr>
            <a:spLocks noGrp="1"/>
          </p:cNvSpPr>
          <p:nvPr>
            <p:ph idx="1"/>
          </p:nvPr>
        </p:nvSpPr>
        <p:spPr>
          <a:xfrm>
            <a:off x="838200" y="2043134"/>
            <a:ext cx="10515600" cy="4351338"/>
          </a:xfrm>
        </p:spPr>
        <p:txBody>
          <a:bodyPr>
            <a:normAutofit fontScale="92500" lnSpcReduction="10000"/>
          </a:bodyPr>
          <a:lstStyle/>
          <a:p>
            <a:r>
              <a:rPr lang="en-US" b="1" dirty="0"/>
              <a:t>Minneapolis, Minnesota, </a:t>
            </a:r>
            <a:r>
              <a:rPr lang="en-US" dirty="0"/>
              <a:t>for instance, has a </a:t>
            </a:r>
            <a:r>
              <a:rPr lang="en-US" i="1" dirty="0"/>
              <a:t>Lead by Example Fund </a:t>
            </a:r>
            <a:r>
              <a:rPr lang="en-US" dirty="0"/>
              <a:t>that has helped its </a:t>
            </a:r>
            <a:r>
              <a:rPr lang="en-US" dirty="0" smtClean="0"/>
              <a:t>departments offset </a:t>
            </a:r>
            <a:r>
              <a:rPr lang="en-US" dirty="0"/>
              <a:t>the cost associated with pilot testing and purchasing green cleaning supplies and other </a:t>
            </a:r>
            <a:r>
              <a:rPr lang="en-US" dirty="0" smtClean="0"/>
              <a:t>sustainable goods </a:t>
            </a:r>
            <a:r>
              <a:rPr lang="en-US" dirty="0"/>
              <a:t>and services</a:t>
            </a:r>
            <a:r>
              <a:rPr lang="en-US" dirty="0" smtClean="0"/>
              <a:t>.</a:t>
            </a:r>
          </a:p>
          <a:p>
            <a:r>
              <a:rPr lang="en-US" dirty="0"/>
              <a:t>The </a:t>
            </a:r>
            <a:r>
              <a:rPr lang="en-US" b="1" dirty="0"/>
              <a:t>City of Ottawa, Ontario, </a:t>
            </a:r>
            <a:r>
              <a:rPr lang="en-US" dirty="0"/>
              <a:t>published a </a:t>
            </a:r>
            <a:r>
              <a:rPr lang="en-US" i="1" dirty="0"/>
              <a:t>Sustainable Purchasing Guideline </a:t>
            </a:r>
            <a:r>
              <a:rPr lang="en-US" dirty="0" smtClean="0"/>
              <a:t>and accompanying </a:t>
            </a:r>
            <a:r>
              <a:rPr lang="en-US" i="1" dirty="0"/>
              <a:t>Toolkit </a:t>
            </a:r>
            <a:r>
              <a:rPr lang="en-US" dirty="0"/>
              <a:t>in 2013. These documents lay out definitions, responsibilities for </a:t>
            </a:r>
            <a:r>
              <a:rPr lang="en-US" dirty="0" smtClean="0"/>
              <a:t>Supply Branch </a:t>
            </a:r>
            <a:r>
              <a:rPr lang="en-US" dirty="0"/>
              <a:t>employees as well as other Managers and staff involved in purchasing, and steps </a:t>
            </a:r>
            <a:r>
              <a:rPr lang="en-US" dirty="0" smtClean="0"/>
              <a:t>to follow</a:t>
            </a:r>
            <a:r>
              <a:rPr lang="en-US" dirty="0"/>
              <a:t>. The </a:t>
            </a:r>
            <a:r>
              <a:rPr lang="en-US" i="1" dirty="0"/>
              <a:t>Toolkit </a:t>
            </a:r>
            <a:r>
              <a:rPr lang="en-US" dirty="0"/>
              <a:t>uses worksheets, checklists, and questionnaires to guide </a:t>
            </a:r>
            <a:r>
              <a:rPr lang="en-US" dirty="0" smtClean="0"/>
              <a:t>purchasing professionals </a:t>
            </a:r>
            <a:r>
              <a:rPr lang="en-US" dirty="0"/>
              <a:t>at the City through a sustainability assessment of the prospective </a:t>
            </a:r>
            <a:r>
              <a:rPr lang="en-US" dirty="0" smtClean="0"/>
              <a:t>supplier (including </a:t>
            </a:r>
            <a:r>
              <a:rPr lang="en-US" dirty="0"/>
              <a:t>a Total Cost of Ownership calculation), the inclusion of sustainability criteria </a:t>
            </a:r>
            <a:r>
              <a:rPr lang="en-US" dirty="0" smtClean="0"/>
              <a:t>and questions </a:t>
            </a:r>
            <a:r>
              <a:rPr lang="en-US" dirty="0"/>
              <a:t>in bid solicitation documents, and the evaluation and rating of bids on a </a:t>
            </a:r>
            <a:r>
              <a:rPr lang="en-US" dirty="0" smtClean="0"/>
              <a:t>sustainability basis</a:t>
            </a:r>
            <a:r>
              <a:rPr lang="en-US" dirty="0"/>
              <a:t>.</a:t>
            </a:r>
          </a:p>
        </p:txBody>
      </p:sp>
    </p:spTree>
    <p:extLst>
      <p:ext uri="{BB962C8B-B14F-4D97-AF65-F5344CB8AC3E}">
        <p14:creationId xmlns:p14="http://schemas.microsoft.com/office/powerpoint/2010/main" val="26861899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61" y="365125"/>
            <a:ext cx="10784840" cy="1325563"/>
          </a:xfrm>
        </p:spPr>
        <p:txBody>
          <a:bodyPr/>
          <a:lstStyle/>
          <a:p>
            <a:endParaRPr lang="en-US" dirty="0"/>
          </a:p>
        </p:txBody>
      </p:sp>
      <p:sp>
        <p:nvSpPr>
          <p:cNvPr id="3" name="Content Placeholder 2"/>
          <p:cNvSpPr>
            <a:spLocks noGrp="1"/>
          </p:cNvSpPr>
          <p:nvPr>
            <p:ph idx="1"/>
          </p:nvPr>
        </p:nvSpPr>
        <p:spPr>
          <a:xfrm>
            <a:off x="838200" y="1930840"/>
            <a:ext cx="10515600" cy="4351338"/>
          </a:xfrm>
        </p:spPr>
        <p:txBody>
          <a:bodyPr>
            <a:normAutofit/>
          </a:bodyPr>
          <a:lstStyle/>
          <a:p>
            <a:r>
              <a:rPr lang="en-US" dirty="0"/>
              <a:t>April 2011, </a:t>
            </a:r>
            <a:r>
              <a:rPr lang="en-US" b="1" dirty="0"/>
              <a:t>Metro Vancouver, British Columbia, </a:t>
            </a:r>
            <a:r>
              <a:rPr lang="en-US" dirty="0" smtClean="0"/>
              <a:t>published </a:t>
            </a:r>
            <a:r>
              <a:rPr lang="en-US" dirty="0"/>
              <a:t>a set of </a:t>
            </a:r>
            <a:r>
              <a:rPr lang="en-US" i="1" dirty="0"/>
              <a:t>Sustainable Procurement and Green Procurement Procedures</a:t>
            </a:r>
            <a:r>
              <a:rPr lang="en-US" dirty="0"/>
              <a:t>59, to </a:t>
            </a:r>
            <a:r>
              <a:rPr lang="en-US" dirty="0" smtClean="0"/>
              <a:t>help promote </a:t>
            </a:r>
            <a:r>
              <a:rPr lang="en-US" dirty="0"/>
              <a:t>consistency </a:t>
            </a:r>
            <a:r>
              <a:rPr lang="en-US" dirty="0" smtClean="0"/>
              <a:t>in the Region. </a:t>
            </a:r>
          </a:p>
          <a:p>
            <a:r>
              <a:rPr lang="en-US" dirty="0"/>
              <a:t>The </a:t>
            </a:r>
            <a:r>
              <a:rPr lang="en-US" b="1" dirty="0"/>
              <a:t>City of Calgary, Alberta </a:t>
            </a:r>
            <a:r>
              <a:rPr lang="en-US" b="1" dirty="0" smtClean="0"/>
              <a:t>has undertaken Supplier Code of Conduct </a:t>
            </a:r>
            <a:r>
              <a:rPr lang="en-US" dirty="0" smtClean="0"/>
              <a:t>Their </a:t>
            </a:r>
            <a:r>
              <a:rPr lang="en-US" dirty="0"/>
              <a:t>questionnaire is </a:t>
            </a:r>
            <a:r>
              <a:rPr lang="en-US" dirty="0" smtClean="0"/>
              <a:t>a mixture </a:t>
            </a:r>
            <a:r>
              <a:rPr lang="en-US" dirty="0"/>
              <a:t>of yes/no and open-ended </a:t>
            </a:r>
            <a:r>
              <a:rPr lang="en-US" dirty="0" smtClean="0"/>
              <a:t>questions, along </a:t>
            </a:r>
            <a:r>
              <a:rPr lang="en-US" dirty="0"/>
              <a:t>with requirements to provide verifiable evidence for most affirmative responses. These </a:t>
            </a:r>
            <a:r>
              <a:rPr lang="en-US" dirty="0" smtClean="0"/>
              <a:t>documents complement </a:t>
            </a:r>
            <a:r>
              <a:rPr lang="en-US" dirty="0"/>
              <a:t>the mandatory or desirable product-specific standards that are inserted into bid </a:t>
            </a:r>
            <a:r>
              <a:rPr lang="en-US" dirty="0" smtClean="0"/>
              <a:t>solicitations, and </a:t>
            </a:r>
            <a:r>
              <a:rPr lang="en-US" dirty="0"/>
              <a:t>provide a more complete picture of the sustainability impacts of a particular procurement.</a:t>
            </a:r>
            <a:endParaRPr lang="en-US" dirty="0" smtClean="0"/>
          </a:p>
        </p:txBody>
      </p:sp>
    </p:spTree>
    <p:extLst>
      <p:ext uri="{BB962C8B-B14F-4D97-AF65-F5344CB8AC3E}">
        <p14:creationId xmlns:p14="http://schemas.microsoft.com/office/powerpoint/2010/main" val="105118974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365125"/>
            <a:ext cx="11049000" cy="1325563"/>
          </a:xfrm>
        </p:spPr>
        <p:txBody>
          <a:bodyPr/>
          <a:lstStyle/>
          <a:p>
            <a:r>
              <a:rPr lang="en-US" dirty="0" smtClean="0"/>
              <a:t>Training </a:t>
            </a:r>
            <a:endParaRPr lang="en-US" dirty="0"/>
          </a:p>
        </p:txBody>
      </p:sp>
      <p:sp>
        <p:nvSpPr>
          <p:cNvPr id="3" name="Content Placeholder 2"/>
          <p:cNvSpPr>
            <a:spLocks noGrp="1"/>
          </p:cNvSpPr>
          <p:nvPr>
            <p:ph idx="1"/>
          </p:nvPr>
        </p:nvSpPr>
        <p:spPr>
          <a:xfrm>
            <a:off x="838200" y="1690688"/>
            <a:ext cx="10515600" cy="4719826"/>
          </a:xfrm>
        </p:spPr>
        <p:txBody>
          <a:bodyPr>
            <a:normAutofit fontScale="92500" lnSpcReduction="20000"/>
          </a:bodyPr>
          <a:lstStyle/>
          <a:p>
            <a:r>
              <a:rPr lang="en-US" b="1" dirty="0"/>
              <a:t>Vancouver, </a:t>
            </a:r>
            <a:r>
              <a:rPr lang="en-US" b="1" dirty="0" smtClean="0"/>
              <a:t>Trained Employees </a:t>
            </a:r>
            <a:r>
              <a:rPr lang="en-US" b="1" dirty="0"/>
              <a:t>to </a:t>
            </a:r>
            <a:r>
              <a:rPr lang="en-US" b="1" dirty="0" smtClean="0"/>
              <a:t>Use Its </a:t>
            </a:r>
            <a:r>
              <a:rPr lang="en-US" b="1" dirty="0"/>
              <a:t>Sustainable Procurement </a:t>
            </a:r>
            <a:r>
              <a:rPr lang="en-US" b="1" dirty="0" smtClean="0"/>
              <a:t>Tools. </a:t>
            </a:r>
            <a:r>
              <a:rPr lang="en-US" dirty="0" smtClean="0"/>
              <a:t>Ran two </a:t>
            </a:r>
            <a:r>
              <a:rPr lang="en-US" dirty="0"/>
              <a:t>training sessions for each of the teams in their Supply </a:t>
            </a:r>
            <a:r>
              <a:rPr lang="en-US" dirty="0" smtClean="0"/>
              <a:t>Chain department </a:t>
            </a:r>
            <a:r>
              <a:rPr lang="en-US" dirty="0"/>
              <a:t>to educate them on how to effectively use the </a:t>
            </a:r>
            <a:r>
              <a:rPr lang="en-US" dirty="0" smtClean="0"/>
              <a:t>updated set </a:t>
            </a:r>
            <a:r>
              <a:rPr lang="en-US" dirty="0"/>
              <a:t>of sustainable procurement tools that were developed by </a:t>
            </a:r>
            <a:r>
              <a:rPr lang="en-US" dirty="0" smtClean="0"/>
              <a:t>the City</a:t>
            </a:r>
            <a:r>
              <a:rPr lang="en-US" dirty="0"/>
              <a:t>. This ensured initial familiarity by staff and resulting in </a:t>
            </a:r>
            <a:r>
              <a:rPr lang="en-US" dirty="0" smtClean="0"/>
              <a:t>better uptake </a:t>
            </a:r>
            <a:r>
              <a:rPr lang="en-US" dirty="0"/>
              <a:t>and proper utilization of the tools</a:t>
            </a:r>
            <a:r>
              <a:rPr lang="en-US" dirty="0" smtClean="0"/>
              <a:t>.</a:t>
            </a:r>
          </a:p>
          <a:p>
            <a:r>
              <a:rPr lang="en-US" b="1" dirty="0"/>
              <a:t>City of Edmonton</a:t>
            </a:r>
            <a:r>
              <a:rPr lang="en-US" dirty="0"/>
              <a:t>, </a:t>
            </a:r>
            <a:r>
              <a:rPr lang="en-US" dirty="0" smtClean="0"/>
              <a:t>sustainable </a:t>
            </a:r>
            <a:r>
              <a:rPr lang="en-US" dirty="0"/>
              <a:t>purchasing training activities </a:t>
            </a:r>
            <a:r>
              <a:rPr lang="en-US" dirty="0" smtClean="0"/>
              <a:t>focused on administrative </a:t>
            </a:r>
            <a:r>
              <a:rPr lang="en-US" dirty="0"/>
              <a:t>staff, who make spot purchases and order supplies</a:t>
            </a:r>
            <a:r>
              <a:rPr lang="en-US" dirty="0" smtClean="0"/>
              <a:t>.</a:t>
            </a:r>
          </a:p>
          <a:p>
            <a:r>
              <a:rPr lang="en-US" dirty="0"/>
              <a:t>The </a:t>
            </a:r>
            <a:r>
              <a:rPr lang="en-US" b="1" dirty="0"/>
              <a:t>City of Edmonton, Alberta </a:t>
            </a:r>
            <a:r>
              <a:rPr lang="en-US" dirty="0"/>
              <a:t>worked with its office supplies vendor to ensure that, whenever a given product is searched for in their ordering database, an environmentally preferable alternative automatically shows up as a suggestion</a:t>
            </a:r>
            <a:r>
              <a:rPr lang="en-US" dirty="0" smtClean="0"/>
              <a:t>.</a:t>
            </a:r>
          </a:p>
          <a:p>
            <a:r>
              <a:rPr lang="en-US" dirty="0" smtClean="0"/>
              <a:t>Educating staff in a voluntary program is time consuming and costly. Many municipalities have made mandatory requirements (ex. recycled content, third party certification, Energy Star, </a:t>
            </a:r>
            <a:r>
              <a:rPr lang="en-US" dirty="0" err="1" smtClean="0"/>
              <a:t>ect</a:t>
            </a:r>
            <a:r>
              <a:rPr lang="en-US" dirty="0" smtClean="0"/>
              <a:t>..). </a:t>
            </a:r>
            <a:endParaRPr lang="en-US" dirty="0"/>
          </a:p>
        </p:txBody>
      </p:sp>
    </p:spTree>
    <p:extLst>
      <p:ext uri="{BB962C8B-B14F-4D97-AF65-F5344CB8AC3E}">
        <p14:creationId xmlns:p14="http://schemas.microsoft.com/office/powerpoint/2010/main" val="1835282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81" y="365125"/>
            <a:ext cx="11069320" cy="1325563"/>
          </a:xfrm>
        </p:spPr>
        <p:txBody>
          <a:bodyPr/>
          <a:lstStyle/>
          <a:p>
            <a:r>
              <a:rPr lang="en-US" dirty="0" smtClean="0"/>
              <a:t>Training </a:t>
            </a:r>
            <a:br>
              <a:rPr lang="en-US" dirty="0" smtClean="0"/>
            </a:br>
            <a:endParaRPr lang="en-US" dirty="0"/>
          </a:p>
        </p:txBody>
      </p:sp>
      <p:sp>
        <p:nvSpPr>
          <p:cNvPr id="3" name="Content Placeholder 2"/>
          <p:cNvSpPr>
            <a:spLocks noGrp="1"/>
          </p:cNvSpPr>
          <p:nvPr>
            <p:ph idx="1"/>
          </p:nvPr>
        </p:nvSpPr>
        <p:spPr>
          <a:xfrm>
            <a:off x="838200" y="1491916"/>
            <a:ext cx="10515600" cy="4886514"/>
          </a:xfrm>
        </p:spPr>
        <p:txBody>
          <a:bodyPr>
            <a:normAutofit/>
          </a:bodyPr>
          <a:lstStyle/>
          <a:p>
            <a:r>
              <a:rPr lang="en-US" dirty="0"/>
              <a:t>T</a:t>
            </a:r>
            <a:r>
              <a:rPr lang="en-US" dirty="0" smtClean="0"/>
              <a:t>raining </a:t>
            </a:r>
            <a:r>
              <a:rPr lang="en-US" dirty="0"/>
              <a:t>and education still plays a large role both internally and externally. First, to </a:t>
            </a:r>
            <a:r>
              <a:rPr lang="en-US" dirty="0" smtClean="0"/>
              <a:t>ensure that </a:t>
            </a:r>
            <a:r>
              <a:rPr lang="en-US" dirty="0"/>
              <a:t>those who are developing bid solicitations and crafting contracts understand when and how </a:t>
            </a:r>
            <a:r>
              <a:rPr lang="en-US" dirty="0" smtClean="0"/>
              <a:t>to meaningfully </a:t>
            </a:r>
            <a:r>
              <a:rPr lang="en-US" dirty="0"/>
              <a:t>consider sustainability. </a:t>
            </a:r>
          </a:p>
          <a:p>
            <a:r>
              <a:rPr lang="en-US" dirty="0" smtClean="0"/>
              <a:t>Second</a:t>
            </a:r>
            <a:r>
              <a:rPr lang="en-US" dirty="0"/>
              <a:t>, that vendors are aware of the </a:t>
            </a:r>
            <a:r>
              <a:rPr lang="en-US" dirty="0" smtClean="0"/>
              <a:t>jurisdiction’s sustainability </a:t>
            </a:r>
            <a:r>
              <a:rPr lang="en-US" dirty="0"/>
              <a:t>goals and </a:t>
            </a:r>
            <a:r>
              <a:rPr lang="en-US" dirty="0" smtClean="0"/>
              <a:t>considerations and resources so </a:t>
            </a:r>
            <a:r>
              <a:rPr lang="en-US" dirty="0"/>
              <a:t>that they can become partners in sustainable </a:t>
            </a:r>
            <a:r>
              <a:rPr lang="en-US" dirty="0" smtClean="0"/>
              <a:t>purchasing activities.</a:t>
            </a:r>
          </a:p>
          <a:p>
            <a:r>
              <a:rPr lang="en-US" dirty="0"/>
              <a:t>Municipalities that are considered leaders in sustainable procurement also develop and maintain an </a:t>
            </a:r>
            <a:r>
              <a:rPr lang="en-US" dirty="0" smtClean="0"/>
              <a:t>up to-date </a:t>
            </a:r>
            <a:r>
              <a:rPr lang="en-US" dirty="0"/>
              <a:t>sustainable procurement website for employees to use as a reference when making </a:t>
            </a:r>
            <a:r>
              <a:rPr lang="en-US" dirty="0" smtClean="0"/>
              <a:t>purchasing decisions </a:t>
            </a:r>
            <a:r>
              <a:rPr lang="en-US" dirty="0"/>
              <a:t>and for vendors to use when responding to bid solicitations.</a:t>
            </a:r>
          </a:p>
        </p:txBody>
      </p:sp>
    </p:spTree>
    <p:extLst>
      <p:ext uri="{BB962C8B-B14F-4D97-AF65-F5344CB8AC3E}">
        <p14:creationId xmlns:p14="http://schemas.microsoft.com/office/powerpoint/2010/main" val="400573636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61" y="365125"/>
            <a:ext cx="10784840" cy="1325563"/>
          </a:xfrm>
        </p:spPr>
        <p:txBody>
          <a:bodyPr/>
          <a:lstStyle/>
          <a:p>
            <a:r>
              <a:rPr lang="en-US" dirty="0" smtClean="0"/>
              <a:t>Buying Local Challenges </a:t>
            </a:r>
            <a:endParaRPr lang="en-US" dirty="0"/>
          </a:p>
        </p:txBody>
      </p:sp>
      <p:sp>
        <p:nvSpPr>
          <p:cNvPr id="3" name="Content Placeholder 2"/>
          <p:cNvSpPr>
            <a:spLocks noGrp="1"/>
          </p:cNvSpPr>
          <p:nvPr>
            <p:ph idx="1"/>
          </p:nvPr>
        </p:nvSpPr>
        <p:spPr>
          <a:xfrm>
            <a:off x="838200" y="1690688"/>
            <a:ext cx="10515600" cy="4623574"/>
          </a:xfrm>
        </p:spPr>
        <p:txBody>
          <a:bodyPr>
            <a:normAutofit lnSpcReduction="10000"/>
          </a:bodyPr>
          <a:lstStyle/>
          <a:p>
            <a:r>
              <a:rPr lang="en-US" dirty="0"/>
              <a:t>Many municipalities, particularly in Canada, are deterred from adopting policies that specify </a:t>
            </a:r>
            <a:r>
              <a:rPr lang="en-US" dirty="0" smtClean="0"/>
              <a:t>or give </a:t>
            </a:r>
            <a:r>
              <a:rPr lang="en-US" dirty="0"/>
              <a:t>preference to local companies by the potential legal restrictions arising from </a:t>
            </a:r>
            <a:r>
              <a:rPr lang="en-US" dirty="0" smtClean="0"/>
              <a:t>trade agreements</a:t>
            </a:r>
            <a:r>
              <a:rPr lang="en-US" dirty="0"/>
              <a:t>. Examples of trade agreements that affect Canadian purchasing include: </a:t>
            </a:r>
            <a:r>
              <a:rPr lang="en-US" dirty="0" smtClean="0"/>
              <a:t>the </a:t>
            </a:r>
            <a:r>
              <a:rPr lang="en-US" dirty="0"/>
              <a:t>Agreement on Internal Trade, the New West Partnership Agreement, and the </a:t>
            </a:r>
            <a:r>
              <a:rPr lang="en-US" dirty="0" smtClean="0"/>
              <a:t>Comprehensive Economic </a:t>
            </a:r>
            <a:r>
              <a:rPr lang="en-US" dirty="0"/>
              <a:t>and Trade Agreement</a:t>
            </a:r>
            <a:r>
              <a:rPr lang="en-US" dirty="0" smtClean="0"/>
              <a:t>.</a:t>
            </a:r>
          </a:p>
          <a:p>
            <a:r>
              <a:rPr lang="en-US" dirty="0"/>
              <a:t>If your jurisdiction is hesitant to formally call out local preferences in requests for proposal </a:t>
            </a:r>
            <a:r>
              <a:rPr lang="en-US" dirty="0" smtClean="0"/>
              <a:t>or tenders</a:t>
            </a:r>
            <a:r>
              <a:rPr lang="en-US" dirty="0"/>
              <a:t>, informing local suppliers of opportunities and encouraging them to apply to </a:t>
            </a:r>
            <a:r>
              <a:rPr lang="en-US" dirty="0" smtClean="0"/>
              <a:t>your jurisdiction’s </a:t>
            </a:r>
            <a:r>
              <a:rPr lang="en-US" dirty="0"/>
              <a:t>bid requests can go a long way toward receiving competitive proposals from </a:t>
            </a:r>
            <a:r>
              <a:rPr lang="en-US" dirty="0" smtClean="0"/>
              <a:t>these businesses</a:t>
            </a:r>
            <a:r>
              <a:rPr lang="en-US" dirty="0"/>
              <a:t>, which may then be organically selected above their competitors.</a:t>
            </a:r>
          </a:p>
        </p:txBody>
      </p:sp>
    </p:spTree>
    <p:extLst>
      <p:ext uri="{BB962C8B-B14F-4D97-AF65-F5344CB8AC3E}">
        <p14:creationId xmlns:p14="http://schemas.microsoft.com/office/powerpoint/2010/main" val="2024426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5725</TotalTime>
  <Words>9983</Words>
  <Application>Microsoft Office PowerPoint</Application>
  <PresentationFormat>Widescreen</PresentationFormat>
  <Paragraphs>562</Paragraphs>
  <Slides>106</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106</vt:i4>
      </vt:variant>
    </vt:vector>
  </HeadingPairs>
  <TitlesOfParts>
    <vt:vector size="109" baseType="lpstr">
      <vt:lpstr>Arial</vt:lpstr>
      <vt:lpstr>Calibri</vt:lpstr>
      <vt:lpstr>Office Theme</vt:lpstr>
      <vt:lpstr>PowerPoint Presentation</vt:lpstr>
      <vt:lpstr>D # 1: Green Procurement </vt:lpstr>
      <vt:lpstr>Green Procurement and Why it Matters </vt:lpstr>
      <vt:lpstr>Value of Green Procurement </vt:lpstr>
      <vt:lpstr>Business Case for Green Procurement  </vt:lpstr>
      <vt:lpstr>Green Procurement Questions </vt:lpstr>
      <vt:lpstr>Experience Sharing - Green Procurement Pathway </vt:lpstr>
      <vt:lpstr>Green Procurement Pathway</vt:lpstr>
      <vt:lpstr>What Makes for a Good Policy?</vt:lpstr>
      <vt:lpstr>What Makes for a Good Program/Procedure</vt:lpstr>
      <vt:lpstr>Possible Roles and Responsibilities </vt:lpstr>
      <vt:lpstr>Setting GP Priorities </vt:lpstr>
      <vt:lpstr>Recommended Possible Actions </vt:lpstr>
      <vt:lpstr>Recommended Possible Actions </vt:lpstr>
      <vt:lpstr>Green Procurement Prioritization – GP Opportunities  </vt:lpstr>
      <vt:lpstr>Green Purchasing Team </vt:lpstr>
      <vt:lpstr>Green Certification </vt:lpstr>
      <vt:lpstr>Adding Green Products to Bid Solicitations </vt:lpstr>
      <vt:lpstr>Considerations While Constructing a Bid</vt:lpstr>
      <vt:lpstr>What Steps Can be Taken to Try to Lower the Cost of Green Products? </vt:lpstr>
      <vt:lpstr>How Can the Best Selection of Green Options Be Encouraged? </vt:lpstr>
      <vt:lpstr>Vendor Sustainability </vt:lpstr>
      <vt:lpstr>Once the Bids Are In </vt:lpstr>
      <vt:lpstr>LCCA and LCIA </vt:lpstr>
      <vt:lpstr>Easy Green Procurement Language </vt:lpstr>
      <vt:lpstr>Vendor Packaging </vt:lpstr>
      <vt:lpstr>Additional Strategies for Upping Green Impact  </vt:lpstr>
      <vt:lpstr>Tracking and Reporting Results </vt:lpstr>
      <vt:lpstr>Vendor Assistance with Tracking “Green Spend” </vt:lpstr>
      <vt:lpstr>Tracking and Reporting Best Practices </vt:lpstr>
      <vt:lpstr>Green Procurement Best Practices Resources </vt:lpstr>
      <vt:lpstr>Green Procurement Questions </vt:lpstr>
      <vt:lpstr>PowerPoint Presentation</vt:lpstr>
      <vt:lpstr>Green Certification </vt:lpstr>
      <vt:lpstr>3rd Party Certifications </vt:lpstr>
      <vt:lpstr>Energy Star </vt:lpstr>
      <vt:lpstr>Energy Star (Most Efficient) </vt:lpstr>
      <vt:lpstr>EnerGuide Labels</vt:lpstr>
      <vt:lpstr>Electronic Products Environmental Assessment Tool (EPEAT®)</vt:lpstr>
      <vt:lpstr>Eco Logo </vt:lpstr>
      <vt:lpstr>Green Seal </vt:lpstr>
      <vt:lpstr>RoHS-Compliant </vt:lpstr>
      <vt:lpstr>Biodegradable Products Institute (BPI) </vt:lpstr>
      <vt:lpstr>Cradle to Cradle </vt:lpstr>
      <vt:lpstr>Forest Stewardship Council (FSC) </vt:lpstr>
      <vt:lpstr>Sustainable Forestry Initiative (SFI) </vt:lpstr>
      <vt:lpstr>Chlorine Free Products Association (CFPA) </vt:lpstr>
      <vt:lpstr>Design for the Environment </vt:lpstr>
      <vt:lpstr>Biodegradable Products Institute (BPI) </vt:lpstr>
      <vt:lpstr>GREENGUARD</vt:lpstr>
      <vt:lpstr>WaterSense </vt:lpstr>
      <vt:lpstr>Other Possible Certifications </vt:lpstr>
      <vt:lpstr>How to Avoid Falling for Greenwashing </vt:lpstr>
      <vt:lpstr>Risks of Greenwashing </vt:lpstr>
      <vt:lpstr>Sin of the Hidden Trade-Off</vt:lpstr>
      <vt:lpstr>Sin of No-Proof </vt:lpstr>
      <vt:lpstr>Sin of Vagueness </vt:lpstr>
      <vt:lpstr>Sin of Worshipping False Labels </vt:lpstr>
      <vt:lpstr>Sin of Irrelevance </vt:lpstr>
      <vt:lpstr>Sin of Lesser of Two Evils </vt:lpstr>
      <vt:lpstr>Sin of Fibbing </vt:lpstr>
      <vt:lpstr>Play the Name That Sin Game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Green Procurement in Action – Electronics </vt:lpstr>
      <vt:lpstr>Electronics In Action (cont…)</vt:lpstr>
      <vt:lpstr>Electronics still in Action </vt:lpstr>
      <vt:lpstr>Electronics in Action </vt:lpstr>
      <vt:lpstr>Green Procurement in Action – Fleets  </vt:lpstr>
      <vt:lpstr>Fleets Still in Action </vt:lpstr>
      <vt:lpstr>Green Procurement in Action – Greening Buildings </vt:lpstr>
      <vt:lpstr>Greening Buildings Still in Action </vt:lpstr>
      <vt:lpstr>Cost Savings </vt:lpstr>
      <vt:lpstr>San Francisco, Green Cleaning</vt:lpstr>
      <vt:lpstr>Supporting the Local Economy </vt:lpstr>
      <vt:lpstr>Managing Cost Concerns</vt:lpstr>
      <vt:lpstr>Life-Cycle Costing </vt:lpstr>
      <vt:lpstr>Making GP the Default Procurement </vt:lpstr>
      <vt:lpstr>Tracking and Reporting </vt:lpstr>
      <vt:lpstr>Tracking and Reporting (cont…) </vt:lpstr>
      <vt:lpstr>Tracking and Reporting (cont…) </vt:lpstr>
      <vt:lpstr>Policy Review and Update </vt:lpstr>
      <vt:lpstr>Policy Review and Update </vt:lpstr>
      <vt:lpstr>Category Specific Procurement Policies </vt:lpstr>
      <vt:lpstr>Category Specific Policies</vt:lpstr>
      <vt:lpstr>Category Specific </vt:lpstr>
      <vt:lpstr>Category Specific </vt:lpstr>
      <vt:lpstr>Green Procurement Staffing </vt:lpstr>
      <vt:lpstr>Green Procurement Staffing </vt:lpstr>
      <vt:lpstr>Green Procurement Resources </vt:lpstr>
      <vt:lpstr>PowerPoint Presentation</vt:lpstr>
      <vt:lpstr>Training </vt:lpstr>
      <vt:lpstr>Training  </vt:lpstr>
      <vt:lpstr>Buying Local Challenges </vt:lpstr>
      <vt:lpstr>Green Cleaning </vt:lpstr>
      <vt:lpstr>Green Cleaning </vt:lpstr>
      <vt:lpstr>Food </vt:lpstr>
      <vt:lpstr>Life Cycle Costing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Behan</dc:creator>
  <cp:lastModifiedBy>Gaby Kalapos</cp:lastModifiedBy>
  <cp:revision>58</cp:revision>
  <dcterms:created xsi:type="dcterms:W3CDTF">2016-09-22T17:24:58Z</dcterms:created>
  <dcterms:modified xsi:type="dcterms:W3CDTF">2018-08-20T21:26:10Z</dcterms:modified>
</cp:coreProperties>
</file>