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65" r:id="rId5"/>
    <p:sldId id="266" r:id="rId6"/>
    <p:sldId id="264" r:id="rId7"/>
    <p:sldId id="267" r:id="rId8"/>
    <p:sldId id="268" r:id="rId9"/>
    <p:sldId id="261" r:id="rId10"/>
    <p:sldId id="262" r:id="rId11"/>
    <p:sldId id="259" r:id="rId12"/>
    <p:sldId id="258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3480" autoAdjust="0"/>
  </p:normalViewPr>
  <p:slideViewPr>
    <p:cSldViewPr snapToGrid="0">
      <p:cViewPr varScale="1">
        <p:scale>
          <a:sx n="35" d="100"/>
          <a:sy n="35" d="100"/>
        </p:scale>
        <p:origin x="17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177D-BF89-4AD4-BAE9-DBE1300BD93E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01EDB-4215-4B99-AC10-3173840ED4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553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we are using excel to load bills and perform analysis 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for one facility- in the process of awarding a tender for sub metering that may include EMS Software.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started implementation April 2017. </a:t>
            </a:r>
            <a:r>
              <a:rPr lang="en-CA" dirty="0" smtClean="0"/>
              <a:t> 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to develop an RFP to acquire Energy management software and determine how much it should cost us.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 is a web based one got 15 years ago. 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interested in investigating a software program others are using that is efficient and cost effective and can complete multiple task such as monitoring and budgeting.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69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" y="5917039"/>
            <a:ext cx="5178552" cy="749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114" y="5683505"/>
            <a:ext cx="2950027" cy="9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55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41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62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12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69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76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74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2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2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E2D-7021-4DD6-892E-E338C9C32139}" type="datetimeFigureOut">
              <a:rPr lang="en-CA" smtClean="0"/>
              <a:t>2018-04-18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42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eanairpartnership.org/cac/wp-content/uploads/2017/05/EMS-Survey-Results-Presentation.pptx" TargetMode="External"/><Relationship Id="rId2" Type="http://schemas.openxmlformats.org/officeDocument/2006/relationships/hyperlink" Target="http://cleanairpartnership.org/cac/wp-content/uploads/2017/07/CEEWS-Guelph-Meeting-Not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eanairpartnership.org/cac/wp-content/uploads/2017/05/Software-Survey-Results.xlsx" TargetMode="External"/><Relationship Id="rId4" Type="http://schemas.openxmlformats.org/officeDocument/2006/relationships/hyperlink" Target="http://cleanairpartnership.org/cac/wp-content/uploads/2017/05/CDM-Session-Summaries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leanairpartnership.org/cac/wp-content/uploads/2017/04/Brampton_CoB-PowerPoint-REALice.pdf" TargetMode="External"/><Relationship Id="rId2" Type="http://schemas.openxmlformats.org/officeDocument/2006/relationships/hyperlink" Target="http://cleanairpartnership.org/cac/wp-content/uploads/2017/04/Net-Zero-Energy-Construction-p-s-copy-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211705475" TargetMode="External"/><Relationship Id="rId4" Type="http://schemas.openxmlformats.org/officeDocument/2006/relationships/hyperlink" Target="http://cleanairpartnership.org/cac/wp-content/uploads/2017/04/Caledon_CAC-Webinar-March-7th-2017-V2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leanairpartnership.org/cac/wp-content/uploads/2017/03/Enbridge_Clean-Air-webinar-PP.pdf" TargetMode="External"/><Relationship Id="rId7" Type="http://schemas.openxmlformats.org/officeDocument/2006/relationships/hyperlink" Target="https://vimeo.com/210640116" TargetMode="External"/><Relationship Id="rId2" Type="http://schemas.openxmlformats.org/officeDocument/2006/relationships/hyperlink" Target="http://cleanairpartnership.org/cac/wp-content/uploads/2017/03/IESO_EPP-Presentation-Customer-V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eanairpartnership.org/cac/wp-content/uploads/2017/03/Mississauga_Ice-Rink-Energy-Efficiency-Taskforce-Mar-2017-Update.pdf" TargetMode="External"/><Relationship Id="rId5" Type="http://schemas.openxmlformats.org/officeDocument/2006/relationships/hyperlink" Target="http://cleanairpartnership.org/cac/wp-content/uploads/2017/03/Markham_Municipa-Energy-Webinar-Mar-2017-Presentation.pdf" TargetMode="External"/><Relationship Id="rId4" Type="http://schemas.openxmlformats.org/officeDocument/2006/relationships/hyperlink" Target="http://cleanairpartnership.org/cac/wp-content/uploads/2017/03/Updated_Clean-Air-LED-Winter-Challenge-Workshop-presentation-FINAL-UPDATEDv2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188045237" TargetMode="External"/><Relationship Id="rId13" Type="http://schemas.openxmlformats.org/officeDocument/2006/relationships/hyperlink" Target="http://www.cleanairpartnership.org/wp-content/uploads/2016/10/Hamilton-CAC-Corp-EE-Workshop.sept_.16.2016.tc2_.pdf" TargetMode="External"/><Relationship Id="rId3" Type="http://schemas.openxmlformats.org/officeDocument/2006/relationships/hyperlink" Target="http://www.cleanairpartnership.org/wp-content/uploads/2016/10/Brampton-CAC-Sep-16-2016.pdf" TargetMode="External"/><Relationship Id="rId7" Type="http://schemas.openxmlformats.org/officeDocument/2006/relationships/hyperlink" Target="http://www.cleanairpartnership.org/wp-content/uploads/2016/10/Community-Centre-Challenge-Presentation.pdf" TargetMode="External"/><Relationship Id="rId12" Type="http://schemas.openxmlformats.org/officeDocument/2006/relationships/hyperlink" Target="https://vimeo.com/188046646" TargetMode="External"/><Relationship Id="rId2" Type="http://schemas.openxmlformats.org/officeDocument/2006/relationships/hyperlink" Target="http://www.cleanairpartnership.org/wp-content/uploads/2016/10/Municipal-Corporate-Energy-Efficiency-Workshop-Notes.docx" TargetMode="External"/><Relationship Id="rId16" Type="http://schemas.openxmlformats.org/officeDocument/2006/relationships/hyperlink" Target="https://vimeo.com/1880666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188045182" TargetMode="External"/><Relationship Id="rId11" Type="http://schemas.openxmlformats.org/officeDocument/2006/relationships/hyperlink" Target="http://www.cleanairpartnership.org/wp-content/uploads/2016/10/Grant_Toronto_Environment-Energy-Clean-Air-Partnership-Presentation.pdf" TargetMode="External"/><Relationship Id="rId5" Type="http://schemas.openxmlformats.org/officeDocument/2006/relationships/hyperlink" Target="http://www.cleanairpartnership.org/wp-content/uploads/2016/10/Clean-Air-Partnership-Municipal-Energy-Managers-Workshop-City-of-Guelph.pdf" TargetMode="External"/><Relationship Id="rId15" Type="http://schemas.openxmlformats.org/officeDocument/2006/relationships/hyperlink" Target="http://www.cleanairpartnership.org/wp-content/uploads/2016/10/TAF-presentation_CAP-1.pdf" TargetMode="External"/><Relationship Id="rId10" Type="http://schemas.openxmlformats.org/officeDocument/2006/relationships/hyperlink" Target="https://vimeo.com/188045111" TargetMode="External"/><Relationship Id="rId4" Type="http://schemas.openxmlformats.org/officeDocument/2006/relationships/hyperlink" Target="https://vimeo.com/188045150" TargetMode="External"/><Relationship Id="rId9" Type="http://schemas.openxmlformats.org/officeDocument/2006/relationships/hyperlink" Target="http://www.cleanairpartnership.org/wp-content/uploads/2016/10/City-of-Barrie-16-09-16-CEEP.pdf" TargetMode="External"/><Relationship Id="rId14" Type="http://schemas.openxmlformats.org/officeDocument/2006/relationships/hyperlink" Target="https://vimeo.com/18806133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leanairpartnership.org/cac/wp-content/uploads/2017/09/TTT-Flyer-AODA.pdf" TargetMode="External"/><Relationship Id="rId2" Type="http://schemas.openxmlformats.org/officeDocument/2006/relationships/hyperlink" Target="http://cleanairpartnership.org/cac/wp-content/uploads/2017/09/Corporate-Municipal-Energy-Managers-Webinar_20170905V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meo.com/2330052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8156" y="2579906"/>
            <a:ext cx="6096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3600" b="1" dirty="0">
                <a:solidFill>
                  <a:srgbClr val="002060"/>
                </a:solidFill>
              </a:rPr>
              <a:t>Corporate </a:t>
            </a:r>
            <a:r>
              <a:rPr lang="en-CA" sz="3600" b="1" dirty="0" smtClean="0">
                <a:solidFill>
                  <a:srgbClr val="002060"/>
                </a:solidFill>
              </a:rPr>
              <a:t>Energy Managers </a:t>
            </a:r>
          </a:p>
          <a:p>
            <a:pPr algn="ctr"/>
            <a:r>
              <a:rPr lang="en-CA" sz="3600" b="1" dirty="0" smtClean="0">
                <a:solidFill>
                  <a:srgbClr val="002060"/>
                </a:solidFill>
              </a:rPr>
              <a:t>Community of Practice </a:t>
            </a:r>
            <a:endParaRPr lang="en-CA" sz="3600" b="1" dirty="0">
              <a:solidFill>
                <a:srgbClr val="002060"/>
              </a:solidFill>
            </a:endParaRPr>
          </a:p>
          <a:p>
            <a:pPr algn="ctr"/>
            <a:r>
              <a:rPr lang="en-CA" sz="3600" b="1" dirty="0" smtClean="0">
                <a:solidFill>
                  <a:srgbClr val="002060"/>
                </a:solidFill>
              </a:rPr>
              <a:t>April 19</a:t>
            </a:r>
            <a:r>
              <a:rPr lang="en-CA" sz="3600" b="1" baseline="30000" dirty="0" smtClean="0">
                <a:solidFill>
                  <a:srgbClr val="002060"/>
                </a:solidFill>
              </a:rPr>
              <a:t>th</a:t>
            </a:r>
            <a:r>
              <a:rPr lang="en-CA" sz="3600" b="1" dirty="0" smtClean="0">
                <a:solidFill>
                  <a:srgbClr val="002060"/>
                </a:solidFill>
              </a:rPr>
              <a:t>, 2018 </a:t>
            </a:r>
          </a:p>
          <a:p>
            <a:pPr algn="ctr"/>
            <a:r>
              <a:rPr lang="en-CA" sz="3600" b="1" dirty="0" smtClean="0">
                <a:solidFill>
                  <a:srgbClr val="002060"/>
                </a:solidFill>
              </a:rPr>
              <a:t>Mississauga, Ontario </a:t>
            </a:r>
          </a:p>
          <a:p>
            <a:pPr algn="ctr"/>
            <a:endParaRPr lang="en-CA" sz="3600" b="1" dirty="0">
              <a:solidFill>
                <a:srgbClr val="002060"/>
              </a:solidFill>
            </a:endParaRPr>
          </a:p>
          <a:p>
            <a:pPr algn="ctr"/>
            <a:endParaRPr lang="en-CA" sz="2800" b="1" dirty="0">
              <a:solidFill>
                <a:srgbClr val="002060"/>
              </a:solidFill>
            </a:endParaRPr>
          </a:p>
          <a:p>
            <a:pPr algn="ctr"/>
            <a:endParaRPr lang="en-CA" sz="2800" b="1" dirty="0">
              <a:solidFill>
                <a:srgbClr val="002060"/>
              </a:solidFill>
            </a:endParaRP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7" y="526473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3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May 5th Municipal Corporate Energy Efficiency Workshop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Meeting </a:t>
            </a:r>
            <a:r>
              <a:rPr lang="en-US" dirty="0">
                <a:hlinkClick r:id="rId2"/>
              </a:rPr>
              <a:t>Summary Notes</a:t>
            </a:r>
            <a:endParaRPr lang="en-US" dirty="0"/>
          </a:p>
          <a:p>
            <a:r>
              <a:rPr lang="en-US" dirty="0">
                <a:hlinkClick r:id="rId3"/>
              </a:rPr>
              <a:t>Summary of April 2017 Energy Management Survey Results</a:t>
            </a:r>
            <a:endParaRPr lang="en-US" dirty="0"/>
          </a:p>
          <a:p>
            <a:r>
              <a:rPr lang="en-US" dirty="0">
                <a:hlinkClick r:id="rId4"/>
              </a:rPr>
              <a:t>Environmental Coordinators/Managers Meeting on PCP and GHG Plans and CDM Plans (from November 2014)</a:t>
            </a:r>
            <a:endParaRPr lang="en-US" dirty="0"/>
          </a:p>
          <a:p>
            <a:r>
              <a:rPr lang="en-US" dirty="0">
                <a:hlinkClick r:id="rId5"/>
              </a:rPr>
              <a:t>EMS Survey from November 2014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4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April 5th Corporate Energy Efficiency Case Studies Webinar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Presentations</a:t>
            </a:r>
            <a:endParaRPr lang="en-US" dirty="0"/>
          </a:p>
          <a:p>
            <a:r>
              <a:rPr lang="en-US" dirty="0"/>
              <a:t>Christian Tham, Middlesex Centre’s Net Zero Energy Municipal Fire Hall (</a:t>
            </a:r>
            <a:r>
              <a:rPr lang="en-US" dirty="0">
                <a:hlinkClick r:id="rId2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/>
              <a:t>Saleh Seyed Daei, City of Brampton’s </a:t>
            </a:r>
            <a:r>
              <a:rPr lang="en-US" dirty="0" err="1"/>
              <a:t>RealIce</a:t>
            </a:r>
            <a:r>
              <a:rPr lang="en-US" dirty="0"/>
              <a:t> Application in Arena (</a:t>
            </a:r>
            <a:r>
              <a:rPr lang="en-US" dirty="0">
                <a:hlinkClick r:id="rId3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/>
              <a:t>Katelyn McFadyen, Town of Caledon: Monitoring and Verification, Revolving Funds and Energy Awards (</a:t>
            </a:r>
            <a:r>
              <a:rPr lang="en-US" dirty="0">
                <a:hlinkClick r:id="rId4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>
                <a:hlinkClick r:id="rId5"/>
              </a:rPr>
              <a:t>Link to recording of presentations</a:t>
            </a:r>
            <a:r>
              <a:rPr lang="en-US" dirty="0"/>
              <a:t> (Christian @ 4:30; Saleh @ 32; and Katelyn @ 45:35)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9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March 29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2017 Webinar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Ali Hoss, IESO: Energy Performance Program (</a:t>
            </a:r>
            <a:r>
              <a:rPr lang="en-US" dirty="0">
                <a:hlinkClick r:id="rId2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/>
              <a:t>Daniel Duhamel, Enbridge: Ice Resurfacing Incentive Offer (</a:t>
            </a:r>
            <a:r>
              <a:rPr lang="en-US" dirty="0">
                <a:hlinkClick r:id="rId3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/>
              <a:t>Hamid Syed, City Of Oshawa: Lighting Retrofits, Energy Management Workshops and Conservation Challenges (</a:t>
            </a:r>
            <a:r>
              <a:rPr lang="en-US" dirty="0">
                <a:hlinkClick r:id="rId4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/>
              <a:t>Amanda Martin, City of Markham: Community Centre Retrofits and Operations Optimization (</a:t>
            </a:r>
            <a:r>
              <a:rPr lang="en-US" dirty="0">
                <a:hlinkClick r:id="rId5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/>
              <a:t>Sumeet Jhingan, City of Mississauga: Ice Rink Operations Optimization (</a:t>
            </a:r>
            <a:r>
              <a:rPr lang="en-US" dirty="0">
                <a:hlinkClick r:id="rId6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>
                <a:hlinkClick r:id="rId7"/>
              </a:rPr>
              <a:t>Video Recording of Webinar </a:t>
            </a:r>
            <a:r>
              <a:rPr lang="en-US" dirty="0"/>
              <a:t>(Ali @ 3:35; Daniel @ 31; Hamid @ 35:30; Amanda @ 57; and Sumeet at 1:10)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5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Clean Air Council Municipal Corporate Energy Efficiency Workshop – Friday September 16th, 2016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Meeting Notes </a:t>
            </a:r>
            <a:r>
              <a:rPr lang="en-US" dirty="0" smtClean="0">
                <a:hlinkClick r:id="rId2"/>
              </a:rPr>
              <a:t>Summary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Case </a:t>
            </a:r>
            <a:r>
              <a:rPr lang="en-US" b="1" dirty="0"/>
              <a:t>Study Presentations</a:t>
            </a:r>
            <a:endParaRPr lang="en-US" dirty="0"/>
          </a:p>
          <a:p>
            <a:r>
              <a:rPr lang="en-US" dirty="0"/>
              <a:t>Saleh Daei, City of Brampton: Transit Facility Retrofit (</a:t>
            </a:r>
            <a:r>
              <a:rPr lang="en-US" dirty="0">
                <a:hlinkClick r:id="rId3"/>
              </a:rPr>
              <a:t>pdf of presentation</a:t>
            </a:r>
            <a:r>
              <a:rPr lang="en-US" dirty="0"/>
              <a:t>) (</a:t>
            </a:r>
            <a:r>
              <a:rPr lang="en-US" dirty="0">
                <a:hlinkClick r:id="rId4"/>
              </a:rPr>
              <a:t>video of presentation</a:t>
            </a:r>
            <a:r>
              <a:rPr lang="en-US" dirty="0"/>
              <a:t>)</a:t>
            </a:r>
          </a:p>
          <a:p>
            <a:r>
              <a:rPr lang="en-US" dirty="0"/>
              <a:t>Alex Chapman, City of Guelph: High Fives, Face Palms and Body Blows (</a:t>
            </a:r>
            <a:r>
              <a:rPr lang="en-US" dirty="0">
                <a:hlinkClick r:id="rId5"/>
              </a:rPr>
              <a:t>pdf of presentation</a:t>
            </a:r>
            <a:r>
              <a:rPr lang="en-US" dirty="0"/>
              <a:t>) (</a:t>
            </a:r>
            <a:r>
              <a:rPr lang="en-US" dirty="0">
                <a:hlinkClick r:id="rId6"/>
              </a:rPr>
              <a:t>video of presentation</a:t>
            </a:r>
            <a:r>
              <a:rPr lang="en-US" dirty="0"/>
              <a:t>)</a:t>
            </a:r>
          </a:p>
          <a:p>
            <a:r>
              <a:rPr lang="en-US" dirty="0"/>
              <a:t>Bernie McIntyre, Mayor’s Megawatt Challenge: Capturing the Community Centre Energy Efficiency/Conservation Potential (</a:t>
            </a:r>
            <a:r>
              <a:rPr lang="en-US" dirty="0">
                <a:hlinkClick r:id="rId7"/>
              </a:rPr>
              <a:t>pdf of presentation</a:t>
            </a:r>
            <a:r>
              <a:rPr lang="en-US" dirty="0"/>
              <a:t>) (</a:t>
            </a:r>
            <a:r>
              <a:rPr lang="en-US" dirty="0">
                <a:hlinkClick r:id="rId8"/>
              </a:rPr>
              <a:t>video of presentation</a:t>
            </a:r>
            <a:r>
              <a:rPr lang="en-US" dirty="0"/>
              <a:t>)</a:t>
            </a:r>
          </a:p>
          <a:p>
            <a:r>
              <a:rPr lang="en-US" dirty="0"/>
              <a:t>Adam McMullin, City of Barrie: The Band-Aid Effect: The Business Case for Facility Recommissioning (</a:t>
            </a:r>
            <a:r>
              <a:rPr lang="en-US" dirty="0">
                <a:hlinkClick r:id="rId9"/>
              </a:rPr>
              <a:t>pdf of presentation</a:t>
            </a:r>
            <a:r>
              <a:rPr lang="en-US" dirty="0"/>
              <a:t>) (</a:t>
            </a:r>
            <a:r>
              <a:rPr lang="en-US" dirty="0">
                <a:hlinkClick r:id="rId10"/>
              </a:rPr>
              <a:t>video of presentation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Financing </a:t>
            </a:r>
            <a:r>
              <a:rPr lang="en-US" b="1" dirty="0"/>
              <a:t>Energy Efficiency Retrofits Presentations</a:t>
            </a:r>
            <a:endParaRPr lang="en-US" dirty="0"/>
          </a:p>
          <a:p>
            <a:r>
              <a:rPr lang="en-US" dirty="0"/>
              <a:t>Grant Kozlik, City of Toronto (</a:t>
            </a:r>
            <a:r>
              <a:rPr lang="en-US" dirty="0">
                <a:hlinkClick r:id="rId11"/>
              </a:rPr>
              <a:t>pdf of presentation</a:t>
            </a:r>
            <a:r>
              <a:rPr lang="en-US" dirty="0"/>
              <a:t>) (</a:t>
            </a:r>
            <a:r>
              <a:rPr lang="en-US" dirty="0">
                <a:hlinkClick r:id="rId12"/>
              </a:rPr>
              <a:t>video of presentation</a:t>
            </a:r>
            <a:r>
              <a:rPr lang="en-US" dirty="0"/>
              <a:t>)</a:t>
            </a:r>
          </a:p>
          <a:p>
            <a:r>
              <a:rPr lang="en-US" dirty="0"/>
              <a:t>Tom Chessman, City of Hamilton (</a:t>
            </a:r>
            <a:r>
              <a:rPr lang="en-US" dirty="0">
                <a:hlinkClick r:id="rId13"/>
              </a:rPr>
              <a:t>pdf of presentation</a:t>
            </a:r>
            <a:r>
              <a:rPr lang="en-US" dirty="0"/>
              <a:t>) (</a:t>
            </a:r>
            <a:r>
              <a:rPr lang="en-US" dirty="0">
                <a:hlinkClick r:id="rId14"/>
              </a:rPr>
              <a:t>video of presentation</a:t>
            </a:r>
            <a:r>
              <a:rPr lang="en-US" dirty="0"/>
              <a:t>)</a:t>
            </a:r>
          </a:p>
          <a:p>
            <a:r>
              <a:rPr lang="en-US" dirty="0"/>
              <a:t>Tim Stoate, Toronto Atmospheric Fund (</a:t>
            </a:r>
            <a:r>
              <a:rPr lang="en-US" dirty="0">
                <a:hlinkClick r:id="rId15"/>
              </a:rPr>
              <a:t>pdf of presentation</a:t>
            </a:r>
            <a:r>
              <a:rPr lang="en-US" dirty="0"/>
              <a:t>) (</a:t>
            </a:r>
            <a:r>
              <a:rPr lang="en-US" dirty="0">
                <a:hlinkClick r:id="rId16"/>
              </a:rPr>
              <a:t>video of presentation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4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997" y="1407389"/>
            <a:ext cx="1018031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000" dirty="0"/>
              <a:t>Municipal Energy Efficiency Community of Practice Google </a:t>
            </a:r>
            <a:r>
              <a:rPr lang="en-CA" sz="3000" dirty="0" smtClean="0"/>
              <a:t>Group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000" dirty="0" smtClean="0"/>
              <a:t>Corporate Energy Managers Workshops and Webinars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000" dirty="0"/>
              <a:t>Summary of Energy Management Software Survey Results </a:t>
            </a:r>
            <a:endParaRPr lang="en-CA" sz="3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000" dirty="0" smtClean="0"/>
              <a:t>Municipal Energy Profile &amp; IESO Supports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000" dirty="0" smtClean="0"/>
              <a:t>Mechanism to foster conversations amongst Corporate Energy Folks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000" dirty="0" smtClean="0"/>
              <a:t>2019 Energy Conservation Plan Development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000" dirty="0" smtClean="0"/>
              <a:t>Energy Plan and Action Implementation </a:t>
            </a:r>
            <a:endParaRPr lang="en-US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3600" dirty="0">
              <a:solidFill>
                <a:srgbClr val="002060"/>
              </a:solidFill>
            </a:endParaRPr>
          </a:p>
          <a:p>
            <a:pPr algn="ctr"/>
            <a:endParaRPr lang="en-CA" sz="3600" dirty="0" smtClean="0"/>
          </a:p>
          <a:p>
            <a:pPr algn="ctr"/>
            <a:endParaRPr lang="en-CA" dirty="0"/>
          </a:p>
          <a:p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8" y="0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6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for Today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Energy Budgeting:</a:t>
            </a:r>
            <a:r>
              <a:rPr lang="en-US" sz="4400" dirty="0"/>
              <a:t> Discussion related to how municipalities set up their utility budgets, estimation and assumptions used, challenges faced by energy managers, opportunities to address challenges. 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9060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Real-Time Monitoring:</a:t>
            </a:r>
            <a:r>
              <a:rPr lang="en-US" sz="4400" dirty="0"/>
              <a:t> Costs, Benefits, How it is being used to increase energy and dollars savings &amp; budgeting. Presentation from Mississauga and Burlington and group discussion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Vicki Gagnon, IESO: IESO Energy Manager Support Hub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6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for Today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2019 Energy Conservation Plans:</a:t>
            </a:r>
            <a:r>
              <a:rPr lang="en-US" sz="3600" dirty="0"/>
              <a:t> Group Discussion on how the 2014 Plan built support for energy conservation actions, where it fell short, how the 2019 Plan can increase results/buy-in and resources, what should be included in the 2019 Plan? How would the group best work together to increase their ability to increase the value of the 2019 Plan? 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3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Financing Models:</a:t>
            </a:r>
            <a:r>
              <a:rPr lang="en-US" sz="4400" dirty="0"/>
              <a:t> What financing models have been used to fund energy conservation actions? Operational Funds, Capital Funds; Operational Funds reimbursing Capital Funds; Revolving Funds; Recoverable Debt; ESCO; Other financing models.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19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Identification of Additional Topic Themes for Future Sharing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82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September 8th Corporate Energy Managers Webinar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Vicky </a:t>
            </a:r>
            <a:r>
              <a:rPr lang="en-US" dirty="0"/>
              <a:t>Gagnon, IESO: Update to Municipal Energy Profile (</a:t>
            </a:r>
            <a:r>
              <a:rPr lang="en-US" dirty="0">
                <a:hlinkClick r:id="rId2"/>
              </a:rPr>
              <a:t>pdf of presentation</a:t>
            </a:r>
            <a:r>
              <a:rPr lang="en-US" dirty="0"/>
              <a:t>)</a:t>
            </a:r>
          </a:p>
          <a:p>
            <a:r>
              <a:rPr lang="en-US" dirty="0"/>
              <a:t>Ashley Remeikis, AMO: Employee Management and Energy Awareness Train the Trainer Workshops (</a:t>
            </a:r>
            <a:r>
              <a:rPr lang="en-US" dirty="0">
                <a:hlinkClick r:id="rId3"/>
              </a:rPr>
              <a:t>pdf of workshop promo</a:t>
            </a:r>
            <a:r>
              <a:rPr lang="en-US" dirty="0"/>
              <a:t>)</a:t>
            </a:r>
          </a:p>
          <a:p>
            <a:r>
              <a:rPr lang="en-US" dirty="0"/>
              <a:t>Continuation of May 5th Workshop Discussion</a:t>
            </a:r>
          </a:p>
          <a:p>
            <a:r>
              <a:rPr lang="en-US" dirty="0">
                <a:hlinkClick r:id="rId4"/>
              </a:rPr>
              <a:t>Link to recording of webinar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75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796</Words>
  <Application>Microsoft Office PowerPoint</Application>
  <PresentationFormat>Widescreen</PresentationFormat>
  <Paragraphs>70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Agenda for Today </vt:lpstr>
      <vt:lpstr>Agenda </vt:lpstr>
      <vt:lpstr>Agenda </vt:lpstr>
      <vt:lpstr>Agenda for Today </vt:lpstr>
      <vt:lpstr>Agenda </vt:lpstr>
      <vt:lpstr>Agenda </vt:lpstr>
      <vt:lpstr>September 8th Corporate Energy Managers Webinar </vt:lpstr>
      <vt:lpstr>May 5th Municipal Corporate Energy Efficiency Workshop </vt:lpstr>
      <vt:lpstr>April 5th Corporate Energy Efficiency Case Studies Webinar </vt:lpstr>
      <vt:lpstr>March 29th, 2017 Webinar </vt:lpstr>
      <vt:lpstr>Clean Air Council Municipal Corporate Energy Efficiency Workshop – Friday September 16th, 2016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Behan</dc:creator>
  <cp:lastModifiedBy>Gaby Kalapos</cp:lastModifiedBy>
  <cp:revision>14</cp:revision>
  <dcterms:created xsi:type="dcterms:W3CDTF">2017-05-04T16:45:28Z</dcterms:created>
  <dcterms:modified xsi:type="dcterms:W3CDTF">2018-04-18T21:16:04Z</dcterms:modified>
</cp:coreProperties>
</file>