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82" r:id="rId3"/>
    <p:sldId id="283" r:id="rId4"/>
    <p:sldId id="284" r:id="rId5"/>
    <p:sldId id="285" r:id="rId6"/>
    <p:sldId id="286" r:id="rId7"/>
    <p:sldId id="287" r:id="rId8"/>
    <p:sldId id="288" r:id="rId9"/>
    <p:sldId id="289"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4660"/>
  </p:normalViewPr>
  <p:slideViewPr>
    <p:cSldViewPr snapToGrid="0">
      <p:cViewPr varScale="1">
        <p:scale>
          <a:sx n="69" d="100"/>
          <a:sy n="69" d="100"/>
        </p:scale>
        <p:origin x="1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CC9F940-DDE3-4D66-AA42-E84E2F8C5384}" type="datetimeFigureOut">
              <a:rPr lang="en-US" smtClean="0"/>
              <a:t>4/27/2018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2F2FE51-9B03-4ADF-8D13-B3700E30927F}" type="slidenum">
              <a:rPr lang="en-US" smtClean="0"/>
              <a:t>‹#›</a:t>
            </a:fld>
            <a:endParaRPr lang="en-US"/>
          </a:p>
        </p:txBody>
      </p:sp>
    </p:spTree>
    <p:extLst>
      <p:ext uri="{BB962C8B-B14F-4D97-AF65-F5344CB8AC3E}">
        <p14:creationId xmlns:p14="http://schemas.microsoft.com/office/powerpoint/2010/main" val="1354679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srcRect b="11179"/>
          <a:stretch/>
        </p:blipFill>
        <p:spPr bwMode="auto">
          <a:xfrm>
            <a:off x="0" y="3602038"/>
            <a:ext cx="12192000" cy="3255962"/>
          </a:xfrm>
          <a:prstGeom prst="rect">
            <a:avLst/>
          </a:prstGeom>
          <a:noFill/>
          <a:ln w="9525">
            <a:noFill/>
            <a:miter lim="800000"/>
            <a:headEnd/>
            <a:tailEnd/>
          </a:ln>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E4C048-F170-4659-BAD6-C6D8EB5570B6}" type="datetimeFigureOut">
              <a:rPr lang="en-CA" smtClean="0"/>
              <a:t>2018-04-27</a:t>
            </a:fld>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62F29B-B038-414C-8AA1-51D17BDB5EB1}" type="slidenum">
              <a:rPr lang="en-CA" smtClean="0"/>
              <a:t>‹#›</a:t>
            </a:fld>
            <a:endParaRPr lang="en-CA" dirty="0"/>
          </a:p>
        </p:txBody>
      </p:sp>
    </p:spTree>
    <p:extLst>
      <p:ext uri="{BB962C8B-B14F-4D97-AF65-F5344CB8AC3E}">
        <p14:creationId xmlns:p14="http://schemas.microsoft.com/office/powerpoint/2010/main" val="31260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10073983" cy="1325563"/>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517818" y="59934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9302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17270" b="12684"/>
          <a:stretch/>
        </p:blipFill>
        <p:spPr>
          <a:xfrm>
            <a:off x="0" y="4572000"/>
            <a:ext cx="12193057" cy="2280356"/>
          </a:xfrm>
          <a:prstGeom prst="rect">
            <a:avLst/>
          </a:prstGeom>
          <a:effectLst>
            <a:softEdge rad="0"/>
          </a:effectLst>
        </p:spPr>
      </p:pic>
      <p:sp>
        <p:nvSpPr>
          <p:cNvPr id="2" name="Title Placeholder 1"/>
          <p:cNvSpPr>
            <a:spLocks noGrp="1"/>
          </p:cNvSpPr>
          <p:nvPr>
            <p:ph type="title"/>
          </p:nvPr>
        </p:nvSpPr>
        <p:spPr>
          <a:xfrm>
            <a:off x="1306286" y="318558"/>
            <a:ext cx="9706024"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96710" y="1775002"/>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6828" y="336358"/>
            <a:ext cx="992445" cy="915469"/>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32185" y="318558"/>
            <a:ext cx="3265713" cy="1088571"/>
          </a:xfrm>
          <a:prstGeom prst="rect">
            <a:avLst/>
          </a:prstGeom>
        </p:spPr>
      </p:pic>
    </p:spTree>
    <p:extLst>
      <p:ext uri="{BB962C8B-B14F-4D97-AF65-F5344CB8AC3E}">
        <p14:creationId xmlns:p14="http://schemas.microsoft.com/office/powerpoint/2010/main" val="29073989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eventbrite.ca/e/improving-collaboration-workshop-tickets-45306715606" TargetMode="External"/><Relationship Id="rId13" Type="http://schemas.openxmlformats.org/officeDocument/2006/relationships/hyperlink" Target="https://attendee.gotowebinar.com/register/5587148935497906434" TargetMode="External"/><Relationship Id="rId3" Type="http://schemas.openxmlformats.org/officeDocument/2006/relationships/hyperlink" Target="https://attendee.gotowebinar.com/register/2722282328885636098" TargetMode="External"/><Relationship Id="rId7" Type="http://schemas.openxmlformats.org/officeDocument/2006/relationships/hyperlink" Target="https://attendee.gotowebinar.com/register/8781996573791713794" TargetMode="External"/><Relationship Id="rId12" Type="http://schemas.openxmlformats.org/officeDocument/2006/relationships/hyperlink" Target="https://www.eventbrite.ca/e/green-development-standards-workshop-tickets-45308905155" TargetMode="External"/><Relationship Id="rId2" Type="http://schemas.openxmlformats.org/officeDocument/2006/relationships/hyperlink" Target="https://www.eventbrite.ca/e/resilient-homes-and-buildings-meeting-tickets-45302674519" TargetMode="External"/><Relationship Id="rId1" Type="http://schemas.openxmlformats.org/officeDocument/2006/relationships/slideLayout" Target="../slideLayouts/slideLayout2.xml"/><Relationship Id="rId6" Type="http://schemas.openxmlformats.org/officeDocument/2006/relationships/hyperlink" Target="https://www.eventbrite.ca/e/climate-change-and-official-plans-workshop-tickets-45306342490" TargetMode="External"/><Relationship Id="rId11" Type="http://schemas.openxmlformats.org/officeDocument/2006/relationships/hyperlink" Target="https://attendee.gotowebinar.com/register/1426371536109817346" TargetMode="External"/><Relationship Id="rId5" Type="http://schemas.openxmlformats.org/officeDocument/2006/relationships/hyperlink" Target="https://attendee.gotowebinar.com/register/6319603999502804227" TargetMode="External"/><Relationship Id="rId15" Type="http://schemas.openxmlformats.org/officeDocument/2006/relationships/hyperlink" Target="https://attendee.gotowebinar.com/register/1745763171304723202" TargetMode="External"/><Relationship Id="rId10" Type="http://schemas.openxmlformats.org/officeDocument/2006/relationships/hyperlink" Target="https://www.eventbrite.ca/e/distributed-energy-partnership-and-business-models-workshop-tickets-45308118803" TargetMode="External"/><Relationship Id="rId4" Type="http://schemas.openxmlformats.org/officeDocument/2006/relationships/hyperlink" Target="https://www.eventbrite.ca/e/air-quality-monitoring-tickets-45306173986" TargetMode="External"/><Relationship Id="rId9" Type="http://schemas.openxmlformats.org/officeDocument/2006/relationships/hyperlink" Target="https://attendee.gotowebinar.com/register/4716145510787685122" TargetMode="External"/><Relationship Id="rId14" Type="http://schemas.openxmlformats.org/officeDocument/2006/relationships/hyperlink" Target="https://www.eventbrite.ca/e/green-procurement-workshop-tickets-4530924316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rants.gov.on.ca/GrantsPortal/en/OntarioGrants/GrantOpportunities/PRDR01753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anada.ca/en/environment-climate-change/services/climate-change/low-carbon-economy-fund/challeng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cm.ca/home/programs/municipalities-for-climate-innovation-program/climate-change-staff-grant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reenon.ca/programs/greenon-challenge?utm_source=QUEST+Newsletter+List&amp;utm_campaign=1832b5e8e5-EMAIL_CAMPAIGN_2018_04_04&amp;utm_medium=email&amp;utm_term=0_fb561def99-1832b5e8e5-184886817&amp;mc_cid=1832b5e8e5&amp;mc_eid=0af53f35e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cm.ca/home/programs/municipalities-for-climate-innovation-program/transition-2050-grants-for-partner-organizations.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9" y="791794"/>
            <a:ext cx="11180618" cy="4324261"/>
          </a:xfrm>
          <a:prstGeom prst="rect">
            <a:avLst/>
          </a:prstGeom>
          <a:noFill/>
        </p:spPr>
        <p:txBody>
          <a:bodyPr wrap="square" rtlCol="0">
            <a:spAutoFit/>
          </a:bodyPr>
          <a:lstStyle/>
          <a:p>
            <a:pPr algn="ctr"/>
            <a:endParaRPr lang="en-US" sz="1400" b="1" dirty="0" smtClean="0">
              <a:solidFill>
                <a:srgbClr val="002060"/>
              </a:solidFill>
            </a:endParaRPr>
          </a:p>
          <a:p>
            <a:pPr algn="ctr"/>
            <a:endParaRPr lang="en-US" sz="3600" b="1" dirty="0" smtClean="0"/>
          </a:p>
          <a:p>
            <a:pPr algn="ctr"/>
            <a:r>
              <a:rPr lang="en-US" sz="4500" b="1" dirty="0" smtClean="0"/>
              <a:t>April 27</a:t>
            </a:r>
            <a:r>
              <a:rPr lang="en-US" sz="4500" b="1" baseline="30000" dirty="0" smtClean="0"/>
              <a:t>th</a:t>
            </a:r>
            <a:r>
              <a:rPr lang="en-US" sz="4500" b="1" dirty="0" smtClean="0"/>
              <a:t> Clean Air Council Meeting</a:t>
            </a:r>
            <a:br>
              <a:rPr lang="en-US" sz="4500" b="1" dirty="0" smtClean="0"/>
            </a:br>
            <a:endParaRPr lang="en-US" sz="4500" b="1" dirty="0" smtClean="0"/>
          </a:p>
          <a:p>
            <a:pPr algn="ctr"/>
            <a:r>
              <a:rPr lang="en-US" sz="4500" b="1" dirty="0" smtClean="0"/>
              <a:t>Upcoming 2018 CAC Meetings </a:t>
            </a:r>
          </a:p>
          <a:p>
            <a:pPr algn="ctr"/>
            <a:r>
              <a:rPr lang="en-US" sz="4500" b="1" dirty="0" smtClean="0"/>
              <a:t>Funding Opportunities Discussion </a:t>
            </a:r>
          </a:p>
          <a:p>
            <a:pPr algn="ctr"/>
            <a:r>
              <a:rPr lang="en-US" sz="4500" b="1" dirty="0" smtClean="0"/>
              <a:t>Climate Change Messaging Workshop  </a:t>
            </a:r>
            <a:endParaRPr lang="en-US" sz="4500" b="1" dirty="0"/>
          </a:p>
        </p:txBody>
      </p:sp>
    </p:spTree>
    <p:extLst>
      <p:ext uri="{BB962C8B-B14F-4D97-AF65-F5344CB8AC3E}">
        <p14:creationId xmlns:p14="http://schemas.microsoft.com/office/powerpoint/2010/main" val="167948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436" y="365125"/>
            <a:ext cx="7344064" cy="1325563"/>
          </a:xfrm>
        </p:spPr>
        <p:txBody>
          <a:bodyPr/>
          <a:lstStyle/>
          <a:p>
            <a:r>
              <a:rPr lang="en-US" dirty="0" smtClean="0"/>
              <a:t>Upcoming 2018 Meetings </a:t>
            </a:r>
            <a:endParaRPr lang="en-US" dirty="0"/>
          </a:p>
        </p:txBody>
      </p:sp>
      <p:sp>
        <p:nvSpPr>
          <p:cNvPr id="3" name="Content Placeholder 2"/>
          <p:cNvSpPr>
            <a:spLocks noGrp="1"/>
          </p:cNvSpPr>
          <p:nvPr>
            <p:ph idx="1"/>
          </p:nvPr>
        </p:nvSpPr>
        <p:spPr>
          <a:xfrm>
            <a:off x="838200" y="1690688"/>
            <a:ext cx="10515600" cy="5167312"/>
          </a:xfrm>
        </p:spPr>
        <p:txBody>
          <a:bodyPr>
            <a:normAutofit/>
          </a:bodyPr>
          <a:lstStyle/>
          <a:p>
            <a:endParaRPr lang="en-US" dirty="0" smtClean="0"/>
          </a:p>
          <a:p>
            <a:endParaRPr lang="en-US" dirty="0" smtClean="0"/>
          </a:p>
        </p:txBody>
      </p:sp>
      <p:sp>
        <p:nvSpPr>
          <p:cNvPr id="4" name="Content Placeholder 2"/>
          <p:cNvSpPr txBox="1">
            <a:spLocks/>
          </p:cNvSpPr>
          <p:nvPr/>
        </p:nvSpPr>
        <p:spPr>
          <a:xfrm>
            <a:off x="838200" y="190167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endParaRPr lang="en-US" dirty="0"/>
          </a:p>
        </p:txBody>
      </p:sp>
      <p:sp>
        <p:nvSpPr>
          <p:cNvPr id="5" name="Content Placeholder 2"/>
          <p:cNvSpPr txBox="1">
            <a:spLocks/>
          </p:cNvSpPr>
          <p:nvPr/>
        </p:nvSpPr>
        <p:spPr>
          <a:xfrm>
            <a:off x="990600" y="2054073"/>
            <a:ext cx="105156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smtClean="0"/>
              <a:t>Friday </a:t>
            </a:r>
            <a:r>
              <a:rPr lang="en-US" dirty="0"/>
              <a:t>May 25</a:t>
            </a:r>
            <a:r>
              <a:rPr lang="en-US" baseline="30000" dirty="0"/>
              <a:t>th</a:t>
            </a:r>
            <a:r>
              <a:rPr lang="en-US" dirty="0"/>
              <a:t>, 2018 – Resilient Homes and Buildings (</a:t>
            </a:r>
            <a:r>
              <a:rPr lang="en-US" u="sng" dirty="0">
                <a:hlinkClick r:id="rId2"/>
              </a:rPr>
              <a:t>meeting registration</a:t>
            </a:r>
            <a:r>
              <a:rPr lang="en-US" dirty="0"/>
              <a:t>) (</a:t>
            </a:r>
            <a:r>
              <a:rPr lang="en-US" u="sng" dirty="0">
                <a:hlinkClick r:id="rId3"/>
              </a:rPr>
              <a:t>webinar registration</a:t>
            </a:r>
            <a:r>
              <a:rPr lang="en-US" dirty="0"/>
              <a:t>) </a:t>
            </a:r>
          </a:p>
          <a:p>
            <a:pPr lvl="0"/>
            <a:r>
              <a:rPr lang="en-US" dirty="0"/>
              <a:t>Friday June 22</a:t>
            </a:r>
            <a:r>
              <a:rPr lang="en-US" baseline="30000" dirty="0"/>
              <a:t>nd</a:t>
            </a:r>
            <a:r>
              <a:rPr lang="en-US" dirty="0"/>
              <a:t>, 2018 </a:t>
            </a:r>
            <a:r>
              <a:rPr lang="en-US" dirty="0" smtClean="0"/>
              <a:t>- </a:t>
            </a:r>
            <a:r>
              <a:rPr lang="en-US" dirty="0"/>
              <a:t>Air Quality Monitoring (</a:t>
            </a:r>
            <a:r>
              <a:rPr lang="en-US" u="sng" dirty="0">
                <a:hlinkClick r:id="rId4"/>
              </a:rPr>
              <a:t>meeting registration</a:t>
            </a:r>
            <a:r>
              <a:rPr lang="en-US" dirty="0"/>
              <a:t>) (</a:t>
            </a:r>
            <a:r>
              <a:rPr lang="en-US" u="sng" dirty="0">
                <a:hlinkClick r:id="rId5"/>
              </a:rPr>
              <a:t>webinar registration)</a:t>
            </a:r>
            <a:endParaRPr lang="en-US" dirty="0"/>
          </a:p>
          <a:p>
            <a:pPr lvl="0"/>
            <a:r>
              <a:rPr lang="en-US" dirty="0"/>
              <a:t>Friday September 21</a:t>
            </a:r>
            <a:r>
              <a:rPr lang="en-US" baseline="30000" dirty="0"/>
              <a:t>st</a:t>
            </a:r>
            <a:r>
              <a:rPr lang="en-US" dirty="0"/>
              <a:t>, 2018 – Climate Change and Official Plans (</a:t>
            </a:r>
            <a:r>
              <a:rPr lang="en-US" u="sng" dirty="0">
                <a:hlinkClick r:id="rId6"/>
              </a:rPr>
              <a:t>meeting registration</a:t>
            </a:r>
            <a:r>
              <a:rPr lang="en-US" dirty="0"/>
              <a:t>) (</a:t>
            </a:r>
            <a:r>
              <a:rPr lang="en-US" u="sng" dirty="0">
                <a:hlinkClick r:id="rId7"/>
              </a:rPr>
              <a:t>webinar registration</a:t>
            </a:r>
            <a:r>
              <a:rPr lang="en-US" dirty="0"/>
              <a:t>)</a:t>
            </a:r>
          </a:p>
          <a:p>
            <a:pPr lvl="0"/>
            <a:r>
              <a:rPr lang="en-US" dirty="0"/>
              <a:t>Friday September 28</a:t>
            </a:r>
            <a:r>
              <a:rPr lang="en-US" baseline="30000" dirty="0"/>
              <a:t>th</a:t>
            </a:r>
            <a:r>
              <a:rPr lang="en-US" dirty="0"/>
              <a:t>, 2018 – Improving Collaboration Workshop (</a:t>
            </a:r>
            <a:r>
              <a:rPr lang="en-US" u="sng" dirty="0">
                <a:hlinkClick r:id="rId8"/>
              </a:rPr>
              <a:t>meeting registration</a:t>
            </a:r>
            <a:r>
              <a:rPr lang="en-US" dirty="0"/>
              <a:t>) (</a:t>
            </a:r>
            <a:r>
              <a:rPr lang="en-US" u="sng" dirty="0">
                <a:hlinkClick r:id="rId9"/>
              </a:rPr>
              <a:t>webinar registration</a:t>
            </a:r>
            <a:r>
              <a:rPr lang="en-US" dirty="0"/>
              <a:t>)</a:t>
            </a:r>
          </a:p>
          <a:p>
            <a:pPr lvl="0"/>
            <a:r>
              <a:rPr lang="en-US" dirty="0"/>
              <a:t>Friday October 26</a:t>
            </a:r>
            <a:r>
              <a:rPr lang="en-US" baseline="30000" dirty="0"/>
              <a:t>th</a:t>
            </a:r>
            <a:r>
              <a:rPr lang="en-US" dirty="0"/>
              <a:t>, 2018 – Distributed Energy Partnerships and Business Models (</a:t>
            </a:r>
            <a:r>
              <a:rPr lang="en-US" u="sng" dirty="0">
                <a:hlinkClick r:id="rId10"/>
              </a:rPr>
              <a:t>meeting registration</a:t>
            </a:r>
            <a:r>
              <a:rPr lang="en-US" dirty="0"/>
              <a:t>) (</a:t>
            </a:r>
            <a:r>
              <a:rPr lang="en-US" u="sng" dirty="0">
                <a:hlinkClick r:id="rId11"/>
              </a:rPr>
              <a:t>webinar registration</a:t>
            </a:r>
            <a:r>
              <a:rPr lang="en-US" dirty="0"/>
              <a:t>)</a:t>
            </a:r>
          </a:p>
          <a:p>
            <a:pPr lvl="0"/>
            <a:r>
              <a:rPr lang="en-US" dirty="0"/>
              <a:t>Friday November 16</a:t>
            </a:r>
            <a:r>
              <a:rPr lang="en-US" baseline="30000" dirty="0"/>
              <a:t>th</a:t>
            </a:r>
            <a:r>
              <a:rPr lang="en-US" dirty="0"/>
              <a:t>, 2018 – Green Development Standards (</a:t>
            </a:r>
            <a:r>
              <a:rPr lang="en-US" u="sng" dirty="0">
                <a:hlinkClick r:id="rId12"/>
              </a:rPr>
              <a:t>meeting registration</a:t>
            </a:r>
            <a:r>
              <a:rPr lang="en-US" dirty="0"/>
              <a:t>) (</a:t>
            </a:r>
            <a:r>
              <a:rPr lang="en-US" u="sng" dirty="0">
                <a:hlinkClick r:id="rId13"/>
              </a:rPr>
              <a:t>webinar registration)</a:t>
            </a:r>
            <a:endParaRPr lang="en-US" dirty="0"/>
          </a:p>
          <a:p>
            <a:pPr lvl="0"/>
            <a:r>
              <a:rPr lang="en-US" dirty="0"/>
              <a:t>Friday November 23</a:t>
            </a:r>
            <a:r>
              <a:rPr lang="en-US" baseline="30000" dirty="0"/>
              <a:t>rd</a:t>
            </a:r>
            <a:r>
              <a:rPr lang="en-US" dirty="0"/>
              <a:t>, 2018 – Green Procurement (</a:t>
            </a:r>
            <a:r>
              <a:rPr lang="en-US" u="sng" dirty="0">
                <a:hlinkClick r:id="rId14"/>
              </a:rPr>
              <a:t>meeting registration</a:t>
            </a:r>
            <a:r>
              <a:rPr lang="en-US" dirty="0"/>
              <a:t>) (</a:t>
            </a:r>
            <a:r>
              <a:rPr lang="en-US" u="sng" dirty="0">
                <a:hlinkClick r:id="rId15"/>
              </a:rPr>
              <a:t>webinar registration</a:t>
            </a:r>
            <a:r>
              <a:rPr lang="en-US" dirty="0" smtClean="0"/>
              <a:t>)</a:t>
            </a:r>
          </a:p>
          <a:p>
            <a:pPr marL="0" lvl="0" indent="0">
              <a:buNone/>
            </a:pPr>
            <a:endParaRPr lang="en-US" dirty="0"/>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421163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34692" cy="1325563"/>
          </a:xfrm>
        </p:spPr>
        <p:txBody>
          <a:bodyPr>
            <a:normAutofit/>
          </a:bodyPr>
          <a:lstStyle/>
          <a:p>
            <a:r>
              <a:rPr lang="en-US" sz="3800" dirty="0" smtClean="0"/>
              <a:t>Upcoming To Dos </a:t>
            </a:r>
            <a:endParaRPr lang="en-US" sz="3800" dirty="0"/>
          </a:p>
        </p:txBody>
      </p:sp>
      <p:sp>
        <p:nvSpPr>
          <p:cNvPr id="3" name="Content Placeholder 2"/>
          <p:cNvSpPr>
            <a:spLocks noGrp="1"/>
          </p:cNvSpPr>
          <p:nvPr>
            <p:ph idx="1"/>
          </p:nvPr>
        </p:nvSpPr>
        <p:spPr>
          <a:xfrm>
            <a:off x="838200" y="1531345"/>
            <a:ext cx="10515600" cy="4721666"/>
          </a:xfrm>
        </p:spPr>
        <p:txBody>
          <a:bodyPr/>
          <a:lstStyle/>
          <a:p>
            <a:pPr marL="0" indent="0">
              <a:buNone/>
            </a:pPr>
            <a:endParaRPr lang="en-US" dirty="0" smtClean="0"/>
          </a:p>
          <a:p>
            <a:endParaRPr lang="en-US" dirty="0"/>
          </a:p>
        </p:txBody>
      </p:sp>
      <p:sp>
        <p:nvSpPr>
          <p:cNvPr id="4" name="Content Placeholder 2"/>
          <p:cNvSpPr txBox="1">
            <a:spLocks/>
          </p:cNvSpPr>
          <p:nvPr/>
        </p:nvSpPr>
        <p:spPr>
          <a:xfrm>
            <a:off x="838200" y="1531345"/>
            <a:ext cx="10515600" cy="4884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 employee policy   </a:t>
            </a:r>
          </a:p>
          <a:p>
            <a:r>
              <a:rPr lang="en-US" dirty="0" smtClean="0"/>
              <a:t>Green procurement webinars </a:t>
            </a:r>
          </a:p>
          <a:p>
            <a:r>
              <a:rPr lang="en-US" dirty="0" smtClean="0"/>
              <a:t>Corporate energy webinars</a:t>
            </a:r>
          </a:p>
          <a:p>
            <a:r>
              <a:rPr lang="en-US" dirty="0" smtClean="0"/>
              <a:t>Green Infrastructure meeting/webinar</a:t>
            </a:r>
          </a:p>
          <a:p>
            <a:r>
              <a:rPr lang="en-US" dirty="0"/>
              <a:t>Sustainability Training, Tracking  &amp; </a:t>
            </a:r>
            <a:r>
              <a:rPr lang="en-US" dirty="0" smtClean="0"/>
              <a:t>Reporting</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5329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Opportunities </a:t>
            </a:r>
            <a:endParaRPr lang="en-US" dirty="0"/>
          </a:p>
        </p:txBody>
      </p:sp>
      <p:sp>
        <p:nvSpPr>
          <p:cNvPr id="3" name="Content Placeholder 2"/>
          <p:cNvSpPr>
            <a:spLocks noGrp="1"/>
          </p:cNvSpPr>
          <p:nvPr>
            <p:ph idx="1"/>
          </p:nvPr>
        </p:nvSpPr>
        <p:spPr>
          <a:xfrm>
            <a:off x="838200" y="2040218"/>
            <a:ext cx="10515600" cy="4351338"/>
          </a:xfrm>
        </p:spPr>
        <p:txBody>
          <a:bodyPr/>
          <a:lstStyle/>
          <a:p>
            <a:r>
              <a:rPr lang="en-US" dirty="0" smtClean="0"/>
              <a:t>Round Two of the Municipal Challenge Fund announced and deadline is July 13</a:t>
            </a:r>
            <a:r>
              <a:rPr lang="en-US" baseline="30000" dirty="0" smtClean="0"/>
              <a:t>th</a:t>
            </a:r>
            <a:r>
              <a:rPr lang="en-US" dirty="0" smtClean="0"/>
              <a:t>, 2018 more info </a:t>
            </a:r>
            <a:r>
              <a:rPr lang="en-US" dirty="0"/>
              <a:t>available at: </a:t>
            </a:r>
            <a:r>
              <a:rPr lang="en-US" dirty="0">
                <a:hlinkClick r:id="rId2"/>
              </a:rPr>
              <a:t>http://</a:t>
            </a:r>
            <a:r>
              <a:rPr lang="en-US" dirty="0" smtClean="0">
                <a:hlinkClick r:id="rId2"/>
              </a:rPr>
              <a:t>www.grants.gov.on.ca/GrantsPortal/en/OntarioGrants/GrantOpportunities/PRDR017538</a:t>
            </a:r>
            <a:endParaRPr lang="en-US" dirty="0" smtClean="0"/>
          </a:p>
          <a:p>
            <a:r>
              <a:rPr lang="en-CA" dirty="0"/>
              <a:t>Up to $2m per project. Up to 100% of funds covered, but applications with matching funding viewed more favourably. </a:t>
            </a:r>
            <a:endParaRPr lang="en-US" dirty="0"/>
          </a:p>
          <a:p>
            <a:r>
              <a:rPr lang="en-CA" dirty="0"/>
              <a:t>Municipalities only</a:t>
            </a:r>
            <a:endParaRPr lang="en-US" dirty="0" smtClean="0"/>
          </a:p>
          <a:p>
            <a:endParaRPr lang="en-US" dirty="0"/>
          </a:p>
        </p:txBody>
      </p:sp>
    </p:spTree>
    <p:extLst>
      <p:ext uri="{BB962C8B-B14F-4D97-AF65-F5344CB8AC3E}">
        <p14:creationId xmlns:p14="http://schemas.microsoft.com/office/powerpoint/2010/main" val="256885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20838" cy="1325563"/>
          </a:xfrm>
        </p:spPr>
        <p:txBody>
          <a:bodyPr>
            <a:normAutofit fontScale="90000"/>
          </a:bodyPr>
          <a:lstStyle/>
          <a:p>
            <a:r>
              <a:rPr lang="en-CA" u="sng" dirty="0">
                <a:hlinkClick r:id="rId2"/>
              </a:rPr>
              <a:t>Environment and Climate Change Canada - Low Carbon Economy Challenge</a:t>
            </a:r>
            <a:endParaRPr lang="en-US" dirty="0"/>
          </a:p>
        </p:txBody>
      </p:sp>
      <p:sp>
        <p:nvSpPr>
          <p:cNvPr id="3" name="Content Placeholder 2"/>
          <p:cNvSpPr>
            <a:spLocks noGrp="1"/>
          </p:cNvSpPr>
          <p:nvPr>
            <p:ph idx="1"/>
          </p:nvPr>
        </p:nvSpPr>
        <p:spPr>
          <a:xfrm>
            <a:off x="838200" y="2206473"/>
            <a:ext cx="10515600" cy="4351338"/>
          </a:xfrm>
        </p:spPr>
        <p:txBody>
          <a:bodyPr>
            <a:normAutofit/>
          </a:bodyPr>
          <a:lstStyle/>
          <a:p>
            <a:r>
              <a:rPr lang="en-US" dirty="0"/>
              <a:t> The $450 million Champions stream will provide funding to all eligible applicants (provinces and territories, municipalities, Indigenous communities and organizations, businesses and not-for-profit organizations.) The Champions stream is now open for applications, with a deadline of May 14, </a:t>
            </a:r>
            <a:r>
              <a:rPr lang="en-US" dirty="0" smtClean="0"/>
              <a:t>2018. </a:t>
            </a:r>
          </a:p>
          <a:p>
            <a:r>
              <a:rPr lang="en-CA" dirty="0" smtClean="0"/>
              <a:t>Minimum </a:t>
            </a:r>
            <a:r>
              <a:rPr lang="en-CA" dirty="0"/>
              <a:t>$1m, Max $50m per project to a maximum of 40% of total eligible </a:t>
            </a:r>
            <a:r>
              <a:rPr lang="en-CA" dirty="0" smtClean="0"/>
              <a:t>expenditure.</a:t>
            </a:r>
          </a:p>
          <a:p>
            <a:r>
              <a:rPr lang="en-CA" dirty="0" smtClean="0"/>
              <a:t>Partnership Stream: </a:t>
            </a:r>
            <a:r>
              <a:rPr lang="en-US" altLang="en-US" dirty="0" smtClean="0"/>
              <a:t>$50M limited </a:t>
            </a:r>
            <a:r>
              <a:rPr lang="en-US" altLang="en-US" dirty="0"/>
              <a:t>to Indigenous communities and organizations, small and medium-sized businesses, not-for-profit organizations and small municipalities. W</a:t>
            </a:r>
            <a:r>
              <a:rPr lang="en-US" altLang="en-US" dirty="0" smtClean="0"/>
              <a:t>ill open later </a:t>
            </a:r>
            <a:r>
              <a:rPr lang="en-US" altLang="en-US" dirty="0"/>
              <a:t>in 2018</a:t>
            </a:r>
          </a:p>
          <a:p>
            <a:endParaRPr lang="en-US" dirty="0"/>
          </a:p>
          <a:p>
            <a:endParaRPr lang="en-US" dirty="0"/>
          </a:p>
        </p:txBody>
      </p:sp>
      <p:sp>
        <p:nvSpPr>
          <p:cNvPr id="4" name="Rectangle 1"/>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997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7517819" cy="1325563"/>
          </a:xfrm>
        </p:spPr>
        <p:txBody>
          <a:bodyPr/>
          <a:lstStyle/>
          <a:p>
            <a:r>
              <a:rPr lang="en-CA" u="sng" dirty="0">
                <a:hlinkClick r:id="rId2"/>
              </a:rPr>
              <a:t>FCM - Climate Change Staff Grants</a:t>
            </a:r>
            <a:r>
              <a:rPr lang="en-CA" u="sng" dirty="0"/>
              <a:t>:</a:t>
            </a:r>
            <a:endParaRPr lang="en-US" dirty="0"/>
          </a:p>
        </p:txBody>
      </p:sp>
      <p:sp>
        <p:nvSpPr>
          <p:cNvPr id="3" name="Content Placeholder 2"/>
          <p:cNvSpPr>
            <a:spLocks noGrp="1"/>
          </p:cNvSpPr>
          <p:nvPr>
            <p:ph idx="1"/>
          </p:nvPr>
        </p:nvSpPr>
        <p:spPr>
          <a:xfrm>
            <a:off x="838200" y="2109490"/>
            <a:ext cx="10515600" cy="4351338"/>
          </a:xfrm>
        </p:spPr>
        <p:txBody>
          <a:bodyPr>
            <a:normAutofit fontScale="92500" lnSpcReduction="10000"/>
          </a:bodyPr>
          <a:lstStyle/>
          <a:p>
            <a:r>
              <a:rPr lang="en-CA" u="sng" dirty="0">
                <a:hlinkClick r:id="rId2"/>
              </a:rPr>
              <a:t>FCM - Climate Change Staff </a:t>
            </a:r>
            <a:r>
              <a:rPr lang="en-CA" u="sng" dirty="0" smtClean="0">
                <a:hlinkClick r:id="rId2"/>
              </a:rPr>
              <a:t>Grants</a:t>
            </a:r>
            <a:r>
              <a:rPr lang="en-CA" u="sng" dirty="0" smtClean="0"/>
              <a:t>: </a:t>
            </a:r>
            <a:r>
              <a:rPr lang="en-CA" dirty="0"/>
              <a:t>Grants of up to $125,000 to cover the salary of one staff person. Eligible applicants can receive a maximum of one climate change staff grant. Funding for up to 80 per cent of eligible costs over a two-year period</a:t>
            </a:r>
            <a:r>
              <a:rPr lang="en-CA" dirty="0" smtClean="0"/>
              <a:t>.</a:t>
            </a:r>
          </a:p>
          <a:p>
            <a:r>
              <a:rPr lang="en-CA" dirty="0"/>
              <a:t>FCM strongly encourages applications from small and medium-sized communities, particularly those in the early stages of maturity on our self-assessment scales: </a:t>
            </a:r>
            <a:endParaRPr lang="en-US" dirty="0"/>
          </a:p>
          <a:p>
            <a:pPr lvl="0"/>
            <a:r>
              <a:rPr lang="en-CA" dirty="0"/>
              <a:t>Populations of 150,000 or less</a:t>
            </a:r>
            <a:endParaRPr lang="en-US" dirty="0"/>
          </a:p>
          <a:p>
            <a:pPr lvl="0"/>
            <a:r>
              <a:rPr lang="en-CA" dirty="0"/>
              <a:t>Two or more municipalities that will share the services of one grant-funded staff person</a:t>
            </a:r>
            <a:endParaRPr lang="en-US" dirty="0"/>
          </a:p>
          <a:p>
            <a:pPr marL="0" indent="0">
              <a:buNone/>
            </a:pPr>
            <a:r>
              <a:rPr lang="en-CA" dirty="0"/>
              <a:t>Applications are accepted until June 29, 2018. Limited funding is available.</a:t>
            </a:r>
            <a:endParaRPr lang="en-US" dirty="0"/>
          </a:p>
          <a:p>
            <a:pPr marL="0" indent="0">
              <a:buNone/>
            </a:pPr>
            <a:endParaRPr lang="en-US" dirty="0"/>
          </a:p>
        </p:txBody>
      </p:sp>
    </p:spTree>
    <p:extLst>
      <p:ext uri="{BB962C8B-B14F-4D97-AF65-F5344CB8AC3E}">
        <p14:creationId xmlns:p14="http://schemas.microsoft.com/office/powerpoint/2010/main" val="125464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7503965" cy="1325563"/>
          </a:xfrm>
        </p:spPr>
        <p:txBody>
          <a:bodyPr/>
          <a:lstStyle/>
          <a:p>
            <a:r>
              <a:rPr lang="en-CA" u="sng" dirty="0">
                <a:hlinkClick r:id="rId2"/>
              </a:rPr>
              <a:t>Green Ontario Fund – Green ON Challenge</a:t>
            </a:r>
            <a:endParaRPr lang="en-US" dirty="0"/>
          </a:p>
        </p:txBody>
      </p:sp>
      <p:sp>
        <p:nvSpPr>
          <p:cNvPr id="3" name="Content Placeholder 2"/>
          <p:cNvSpPr>
            <a:spLocks noGrp="1"/>
          </p:cNvSpPr>
          <p:nvPr>
            <p:ph idx="1"/>
          </p:nvPr>
        </p:nvSpPr>
        <p:spPr>
          <a:xfrm>
            <a:off x="838200" y="2026363"/>
            <a:ext cx="10515600" cy="4351338"/>
          </a:xfrm>
        </p:spPr>
        <p:txBody>
          <a:bodyPr>
            <a:normAutofit fontScale="77500" lnSpcReduction="20000"/>
          </a:bodyPr>
          <a:lstStyle/>
          <a:p>
            <a:r>
              <a:rPr lang="en-US" dirty="0" smtClean="0"/>
              <a:t>Municipalities cant apply on their own but may form part of an eligible organization’s proposal </a:t>
            </a:r>
          </a:p>
          <a:p>
            <a:r>
              <a:rPr lang="en-US" dirty="0" smtClean="0"/>
              <a:t>EOI Due May 25</a:t>
            </a:r>
            <a:r>
              <a:rPr lang="en-US" baseline="30000" dirty="0" smtClean="0"/>
              <a:t>th</a:t>
            </a:r>
            <a:r>
              <a:rPr lang="en-US" dirty="0" smtClean="0"/>
              <a:t>, 2018 </a:t>
            </a:r>
          </a:p>
          <a:p>
            <a:r>
              <a:rPr lang="en-US" dirty="0" smtClean="0"/>
              <a:t>CAP will </a:t>
            </a:r>
            <a:r>
              <a:rPr lang="en-US" dirty="0"/>
              <a:t>be putting in an EOI to undertake a pilot Local Improvement Charge Program. The format for this pilot will be to have a third party play the role of providing capital, undertaking marketing and outreach, contractor outreach, providing client support, performance evaluation, and compilation of the documenting of experiences. </a:t>
            </a:r>
            <a:endParaRPr lang="en-US" dirty="0" smtClean="0"/>
          </a:p>
          <a:p>
            <a:r>
              <a:rPr lang="en-US" dirty="0"/>
              <a:t>The pilot municipalities would NOT need to commit to setting up a LIC mechanism but they DO have to commit to undertaking work to advance the LIC opportunity through their municipality and documenting any activities and insights. Our target is for at least 50% of pilot municipalities moving on to setting up an LIC onto their property tax bill, but that is a target. The pilot would try to advance marketing, outreach and program delivery aspects at a provincial scale but would be trying to understand what are the municipal and community opportunities to increase the market uptake and program delivery at the local level (bottom – up opportunities to increase uptake) that can augment the top – down higher level marketing and outreach that would be undertaken.</a:t>
            </a:r>
          </a:p>
        </p:txBody>
      </p:sp>
    </p:spTree>
    <p:extLst>
      <p:ext uri="{BB962C8B-B14F-4D97-AF65-F5344CB8AC3E}">
        <p14:creationId xmlns:p14="http://schemas.microsoft.com/office/powerpoint/2010/main" val="414515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 Q’s </a:t>
            </a:r>
            <a:endParaRPr lang="en-US" dirty="0"/>
          </a:p>
        </p:txBody>
      </p:sp>
      <p:sp>
        <p:nvSpPr>
          <p:cNvPr id="3" name="Content Placeholder 2"/>
          <p:cNvSpPr>
            <a:spLocks noGrp="1"/>
          </p:cNvSpPr>
          <p:nvPr>
            <p:ph idx="1"/>
          </p:nvPr>
        </p:nvSpPr>
        <p:spPr>
          <a:xfrm>
            <a:off x="838200" y="1357745"/>
            <a:ext cx="10515600" cy="5158501"/>
          </a:xfrm>
        </p:spPr>
        <p:txBody>
          <a:bodyPr>
            <a:normAutofit fontScale="92500" lnSpcReduction="10000"/>
          </a:bodyPr>
          <a:lstStyle/>
          <a:p>
            <a:r>
              <a:rPr lang="en-US" dirty="0" smtClean="0"/>
              <a:t>What </a:t>
            </a:r>
            <a:r>
              <a:rPr lang="en-US" dirty="0"/>
              <a:t>are the issues and challenges that a municipality encounters as it goes through the process of advancing a LIC attachment to residents as part of this program?</a:t>
            </a:r>
          </a:p>
          <a:p>
            <a:pPr lvl="0"/>
            <a:r>
              <a:rPr lang="en-US" dirty="0"/>
              <a:t>What are the additional municipal administrative requirements related to managing the energy-retrofit LICs over time?</a:t>
            </a:r>
          </a:p>
          <a:p>
            <a:pPr lvl="1"/>
            <a:r>
              <a:rPr lang="en-US" dirty="0"/>
              <a:t>what are the additional municipal administrative requirements (staff time and financial) for managing energy-retrofit LIC repayments for the term of the LIC?</a:t>
            </a:r>
          </a:p>
          <a:p>
            <a:pPr lvl="1"/>
            <a:r>
              <a:rPr lang="en-US" dirty="0"/>
              <a:t>what are the repayment mechanisms, challenges, issues?</a:t>
            </a:r>
          </a:p>
          <a:p>
            <a:pPr lvl="0"/>
            <a:r>
              <a:rPr lang="en-US" dirty="0"/>
              <a:t>Who are the key players within the municipality and community that can help support the third-party delivery agent with program outreach and increase uptake locally</a:t>
            </a:r>
          </a:p>
          <a:p>
            <a:pPr lvl="1"/>
            <a:r>
              <a:rPr lang="en-US" dirty="0"/>
              <a:t>what could these key local players do in order to increase program uptake</a:t>
            </a:r>
          </a:p>
          <a:p>
            <a:pPr lvl="1"/>
            <a:r>
              <a:rPr lang="en-US" dirty="0"/>
              <a:t>what marketing and outreach avenues are available to these key local players to promote the program and increase uptake at the local level</a:t>
            </a:r>
          </a:p>
          <a:p>
            <a:pPr lvl="1"/>
            <a:r>
              <a:rPr lang="en-US" dirty="0"/>
              <a:t>what mechanisms are available at the local level to reach out to contractors</a:t>
            </a:r>
          </a:p>
          <a:p>
            <a:endParaRPr lang="en-US" dirty="0"/>
          </a:p>
        </p:txBody>
      </p:sp>
    </p:spTree>
    <p:extLst>
      <p:ext uri="{BB962C8B-B14F-4D97-AF65-F5344CB8AC3E}">
        <p14:creationId xmlns:p14="http://schemas.microsoft.com/office/powerpoint/2010/main" val="198858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7559383" cy="1325563"/>
          </a:xfrm>
        </p:spPr>
        <p:txBody>
          <a:bodyPr/>
          <a:lstStyle/>
          <a:p>
            <a:r>
              <a:rPr lang="en-CA" u="sng" dirty="0">
                <a:hlinkClick r:id="rId2"/>
              </a:rPr>
              <a:t>FCM - Transition 2050 Grants for Partner Organizations</a:t>
            </a:r>
            <a:endParaRPr lang="en-US" dirty="0"/>
          </a:p>
        </p:txBody>
      </p:sp>
      <p:sp>
        <p:nvSpPr>
          <p:cNvPr id="3" name="Content Placeholder 2"/>
          <p:cNvSpPr>
            <a:spLocks noGrp="1"/>
          </p:cNvSpPr>
          <p:nvPr>
            <p:ph idx="1"/>
          </p:nvPr>
        </p:nvSpPr>
        <p:spPr>
          <a:xfrm>
            <a:off x="838200" y="2192618"/>
            <a:ext cx="10515600" cy="4351338"/>
          </a:xfrm>
        </p:spPr>
        <p:txBody>
          <a:bodyPr/>
          <a:lstStyle/>
          <a:p>
            <a:r>
              <a:rPr lang="en-CA" dirty="0"/>
              <a:t>Grants of up to $400,000 will be provided for up to 80% of eligible project costs</a:t>
            </a:r>
            <a:r>
              <a:rPr lang="en-CA" dirty="0" smtClean="0"/>
              <a:t>.</a:t>
            </a:r>
          </a:p>
          <a:p>
            <a:r>
              <a:rPr lang="en-CA" dirty="0"/>
              <a:t>Grants are available to Canadian not-for-profit, non-governmental organizations (and groups of organizations), including: Provincial and territorial municipal associations, Professional and industry associations, Educational institutions</a:t>
            </a:r>
            <a:endParaRPr lang="en-US" dirty="0"/>
          </a:p>
          <a:p>
            <a:r>
              <a:rPr lang="en-CA" dirty="0"/>
              <a:t>Expression of Interest deadline is May 25, </a:t>
            </a:r>
            <a:r>
              <a:rPr lang="en-CA" dirty="0" smtClean="0"/>
              <a:t>2018</a:t>
            </a:r>
          </a:p>
          <a:p>
            <a:r>
              <a:rPr lang="en-CA" dirty="0" smtClean="0"/>
              <a:t>Green Development Standards? Municipal Corporate Energy COP? </a:t>
            </a:r>
          </a:p>
          <a:p>
            <a:r>
              <a:rPr lang="en-CA" dirty="0" smtClean="0"/>
              <a:t>Suggestions/Ideas/Priorities?  </a:t>
            </a:r>
          </a:p>
          <a:p>
            <a:pPr marL="0" indent="0">
              <a:buNone/>
            </a:pPr>
            <a:endParaRPr lang="en-US" dirty="0"/>
          </a:p>
        </p:txBody>
      </p:sp>
    </p:spTree>
    <p:extLst>
      <p:ext uri="{BB962C8B-B14F-4D97-AF65-F5344CB8AC3E}">
        <p14:creationId xmlns:p14="http://schemas.microsoft.com/office/powerpoint/2010/main" val="2966121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TotalTime>
  <Words>881</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Upcoming 2018 Meetings </vt:lpstr>
      <vt:lpstr>Upcoming To Dos </vt:lpstr>
      <vt:lpstr>Funding Opportunities </vt:lpstr>
      <vt:lpstr>Environment and Climate Change Canada - Low Carbon Economy Challenge</vt:lpstr>
      <vt:lpstr>FCM - Climate Change Staff Grants:</vt:lpstr>
      <vt:lpstr>Green Ontario Fund – Green ON Challenge</vt:lpstr>
      <vt:lpstr>Pilot Project Q’s </vt:lpstr>
      <vt:lpstr>FCM - Transition 2050 Grants for Partner Organizations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Behan</dc:creator>
  <cp:lastModifiedBy>Gaby Kalapos</cp:lastModifiedBy>
  <cp:revision>44</cp:revision>
  <dcterms:created xsi:type="dcterms:W3CDTF">2016-09-22T17:24:58Z</dcterms:created>
  <dcterms:modified xsi:type="dcterms:W3CDTF">2018-04-27T19:45:27Z</dcterms:modified>
</cp:coreProperties>
</file>