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81" r:id="rId4"/>
    <p:sldId id="259" r:id="rId5"/>
    <p:sldId id="288" r:id="rId6"/>
    <p:sldId id="257" r:id="rId7"/>
    <p:sldId id="262" r:id="rId8"/>
    <p:sldId id="284" r:id="rId9"/>
    <p:sldId id="266" r:id="rId10"/>
    <p:sldId id="265" r:id="rId11"/>
    <p:sldId id="278" r:id="rId12"/>
    <p:sldId id="263" r:id="rId13"/>
    <p:sldId id="287" r:id="rId14"/>
    <p:sldId id="268" r:id="rId15"/>
    <p:sldId id="285" r:id="rId16"/>
    <p:sldId id="276" r:id="rId17"/>
    <p:sldId id="279" r:id="rId18"/>
    <p:sldId id="274" r:id="rId19"/>
    <p:sldId id="282" r:id="rId20"/>
    <p:sldId id="275" r:id="rId21"/>
    <p:sldId id="273" r:id="rId22"/>
    <p:sldId id="2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9" autoAdjust="0"/>
    <p:restoredTop sz="94660"/>
  </p:normalViewPr>
  <p:slideViewPr>
    <p:cSldViewPr snapToGrid="0">
      <p:cViewPr varScale="1">
        <p:scale>
          <a:sx n="69" d="100"/>
          <a:sy n="69" d="100"/>
        </p:scale>
        <p:origin x="36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effrey\Dropbox\Toronto%202030\Data\Climate%20Data\ON%20GHG%20Targe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none" spc="0" normalizeH="0" baseline="0">
                <a:solidFill>
                  <a:schemeClr val="tx1">
                    <a:lumMod val="65000"/>
                    <a:lumOff val="35000"/>
                  </a:schemeClr>
                </a:solidFill>
                <a:latin typeface="+mn-lt"/>
                <a:ea typeface="+mj-ea"/>
                <a:cs typeface="+mj-cs"/>
              </a:defRPr>
            </a:pPr>
            <a:r>
              <a:rPr lang="en-CA" b="1" dirty="0">
                <a:latin typeface="+mn-lt"/>
              </a:rPr>
              <a:t>GHG Reductions in Ontario</a:t>
            </a:r>
          </a:p>
        </c:rich>
      </c:tx>
      <c:overlay val="0"/>
      <c:spPr>
        <a:noFill/>
        <a:ln>
          <a:noFill/>
        </a:ln>
        <a:effectLst/>
      </c:spPr>
      <c:txPr>
        <a:bodyPr rot="0" spcFirstLastPara="1" vertOverflow="ellipsis" vert="horz" wrap="square" anchor="ctr" anchorCtr="1"/>
        <a:lstStyle/>
        <a:p>
          <a:pPr>
            <a:defRPr sz="2000" b="1" i="0" u="none" strike="noStrike" kern="1200" cap="none" spc="0" normalizeH="0" baseline="0">
              <a:solidFill>
                <a:schemeClr val="tx1">
                  <a:lumMod val="65000"/>
                  <a:lumOff val="35000"/>
                </a:schemeClr>
              </a:solidFill>
              <a:latin typeface="+mn-lt"/>
              <a:ea typeface="+mj-ea"/>
              <a:cs typeface="+mj-cs"/>
            </a:defRPr>
          </a:pPr>
          <a:endParaRPr lang="en-US"/>
        </a:p>
      </c:txPr>
    </c:title>
    <c:autoTitleDeleted val="0"/>
    <c:plotArea>
      <c:layout/>
      <c:scatterChart>
        <c:scatterStyle val="lineMarker"/>
        <c:varyColors val="0"/>
        <c:ser>
          <c:idx val="1"/>
          <c:order val="1"/>
          <c:tx>
            <c:strRef>
              <c:f>Sheet1!$A$3</c:f>
              <c:strCache>
                <c:ptCount val="1"/>
                <c:pt idx="0">
                  <c:v>Ontario GHG Target</c:v>
                </c:pt>
              </c:strCache>
            </c:strRef>
          </c:tx>
          <c:spPr>
            <a:ln w="22225" cap="rnd">
              <a:solidFill>
                <a:schemeClr val="accent2"/>
              </a:solidFill>
              <a:prstDash val="sysDash"/>
              <a:round/>
            </a:ln>
            <a:effectLst/>
          </c:spPr>
          <c:marker>
            <c:symbol val="circle"/>
            <c:size val="8"/>
            <c:spPr>
              <a:solidFill>
                <a:schemeClr val="accent2">
                  <a:lumMod val="75000"/>
                </a:schemeClr>
              </a:solidFill>
              <a:ln>
                <a:noFill/>
              </a:ln>
              <a:effectLst/>
            </c:spPr>
          </c:marker>
          <c:dPt>
            <c:idx val="4"/>
            <c:marker>
              <c:symbol val="circle"/>
              <c:size val="8"/>
              <c:spPr>
                <a:solidFill>
                  <a:schemeClr val="accent2">
                    <a:lumMod val="75000"/>
                  </a:schemeClr>
                </a:solidFill>
                <a:ln>
                  <a:noFill/>
                </a:ln>
                <a:effectLst/>
              </c:spPr>
            </c:marker>
            <c:bubble3D val="0"/>
            <c:spPr>
              <a:ln w="22225" cap="rnd">
                <a:solidFill>
                  <a:schemeClr val="accent2">
                    <a:lumMod val="75000"/>
                  </a:schemeClr>
                </a:solidFill>
                <a:prstDash val="sysDash"/>
                <a:round/>
              </a:ln>
              <a:effectLst/>
            </c:spPr>
            <c:extLst>
              <c:ext xmlns:c16="http://schemas.microsoft.com/office/drawing/2014/chart" uri="{C3380CC4-5D6E-409C-BE32-E72D297353CC}">
                <c16:uniqueId val="{00000003-71C5-4CB3-9543-9EC111C9E13A}"/>
              </c:ext>
            </c:extLst>
          </c:dPt>
          <c:dLbls>
            <c:dLbl>
              <c:idx val="0"/>
              <c:tx>
                <c:strRef>
                  <c:f>Sheet1!$B$6</c:f>
                  <c:strCache>
                    <c:ptCount val="1"/>
                    <c:pt idx="0">
                      <c:v>100%</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{233A3E97-3487-4759-B02E-6349444F3837}</c15:txfldGUID>
                      <c15:f>Sheet1!$B$6</c15:f>
                      <c15:dlblFieldTableCache>
                        <c:ptCount val="1"/>
                        <c:pt idx="0">
                          <c:v>100%</c:v>
                        </c:pt>
                      </c15:dlblFieldTableCache>
                    </c15:dlblFTEntry>
                  </c15:dlblFieldTable>
                  <c15:showDataLabelsRange val="0"/>
                </c:ext>
                <c:ext xmlns:c16="http://schemas.microsoft.com/office/drawing/2014/chart" uri="{C3380CC4-5D6E-409C-BE32-E72D297353CC}">
                  <c16:uniqueId val="{00000000-71C5-4CB3-9543-9EC111C9E13A}"/>
                </c:ext>
              </c:extLst>
            </c:dLbl>
            <c:dLbl>
              <c:idx val="2"/>
              <c:tx>
                <c:strRef>
                  <c:f>Sheet1!$D$6</c:f>
                  <c:strCache>
                    <c:ptCount val="1"/>
                    <c:pt idx="0">
                      <c:v>-6%</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{9BB16482-B79D-471C-A30B-5BBB61BEFB29}</c15:txfldGUID>
                      <c15:f>Sheet1!$D$6</c15:f>
                      <c15:dlblFieldTableCache>
                        <c:ptCount val="1"/>
                        <c:pt idx="0">
                          <c:v>-6%</c:v>
                        </c:pt>
                      </c15:dlblFieldTableCache>
                    </c15:dlblFTEntry>
                  </c15:dlblFieldTable>
                  <c15:showDataLabelsRange val="0"/>
                </c:ext>
                <c:ext xmlns:c16="http://schemas.microsoft.com/office/drawing/2014/chart" uri="{C3380CC4-5D6E-409C-BE32-E72D297353CC}">
                  <c16:uniqueId val="{00000001-71C5-4CB3-9543-9EC111C9E13A}"/>
                </c:ext>
              </c:extLst>
            </c:dLbl>
            <c:dLbl>
              <c:idx val="3"/>
              <c:tx>
                <c:strRef>
                  <c:f>Sheet1!$E$6</c:f>
                  <c:strCache>
                    <c:ptCount val="1"/>
                    <c:pt idx="0">
                      <c:v>-15%</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{8559460C-00D5-411D-9C8E-6B959CBE671C}</c15:txfldGUID>
                      <c15:f>Sheet1!$E$6</c15:f>
                      <c15:dlblFieldTableCache>
                        <c:ptCount val="1"/>
                        <c:pt idx="0">
                          <c:v>-15%</c:v>
                        </c:pt>
                      </c15:dlblFieldTableCache>
                    </c15:dlblFTEntry>
                  </c15:dlblFieldTable>
                  <c15:showDataLabelsRange val="0"/>
                </c:ext>
                <c:ext xmlns:c16="http://schemas.microsoft.com/office/drawing/2014/chart" uri="{C3380CC4-5D6E-409C-BE32-E72D297353CC}">
                  <c16:uniqueId val="{00000002-71C5-4CB3-9543-9EC111C9E13A}"/>
                </c:ext>
              </c:extLst>
            </c:dLbl>
            <c:dLbl>
              <c:idx val="4"/>
              <c:tx>
                <c:strRef>
                  <c:f>Sheet1!$F$6</c:f>
                  <c:strCache>
                    <c:ptCount val="1"/>
                    <c:pt idx="0">
                      <c:v>-37%</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{CB8B8A2D-6D92-4F4D-B25D-DF3C3B708EB8}</c15:txfldGUID>
                      <c15:f>Sheet1!$F$6</c15:f>
                      <c15:dlblFieldTableCache>
                        <c:ptCount val="1"/>
                        <c:pt idx="0">
                          <c:v>-37%</c:v>
                        </c:pt>
                      </c15:dlblFieldTableCache>
                    </c15:dlblFTEntry>
                  </c15:dlblFieldTable>
                  <c15:showDataLabelsRange val="0"/>
                </c:ext>
                <c:ext xmlns:c16="http://schemas.microsoft.com/office/drawing/2014/chart" uri="{C3380CC4-5D6E-409C-BE32-E72D297353CC}">
                  <c16:uniqueId val="{00000003-71C5-4CB3-9543-9EC111C9E13A}"/>
                </c:ext>
              </c:extLst>
            </c:dLbl>
            <c:dLbl>
              <c:idx val="5"/>
              <c:tx>
                <c:strRef>
                  <c:f>Sheet1!$G$6</c:f>
                  <c:strCache>
                    <c:ptCount val="1"/>
                    <c:pt idx="0">
                      <c:v>-80%</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{52178D14-C407-492F-A69E-D8583CAE1902}</c15:txfldGUID>
                      <c15:f>Sheet1!$G$6</c15:f>
                      <c15:dlblFieldTableCache>
                        <c:ptCount val="1"/>
                        <c:pt idx="0">
                          <c:v>-80%</c:v>
                        </c:pt>
                      </c15:dlblFieldTableCache>
                    </c15:dlblFTEntry>
                  </c15:dlblFieldTable>
                  <c15:showDataLabelsRange val="0"/>
                </c:ext>
                <c:ext xmlns:c16="http://schemas.microsoft.com/office/drawing/2014/chart" uri="{C3380CC4-5D6E-409C-BE32-E72D297353CC}">
                  <c16:uniqueId val="{00000004-71C5-4CB3-9543-9EC111C9E13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Sheet1!$B$1:$G$1</c:f>
              <c:numCache>
                <c:formatCode>General</c:formatCode>
                <c:ptCount val="6"/>
                <c:pt idx="0">
                  <c:v>1990</c:v>
                </c:pt>
                <c:pt idx="1">
                  <c:v>2005</c:v>
                </c:pt>
                <c:pt idx="2">
                  <c:v>2014</c:v>
                </c:pt>
                <c:pt idx="3">
                  <c:v>2020</c:v>
                </c:pt>
                <c:pt idx="4">
                  <c:v>2030</c:v>
                </c:pt>
                <c:pt idx="5">
                  <c:v>2050</c:v>
                </c:pt>
              </c:numCache>
            </c:numRef>
          </c:xVal>
          <c:yVal>
            <c:numRef>
              <c:f>Sheet1!$B$3:$G$3</c:f>
              <c:numCache>
                <c:formatCode>General</c:formatCode>
                <c:ptCount val="6"/>
                <c:pt idx="0">
                  <c:v>181.8</c:v>
                </c:pt>
                <c:pt idx="2">
                  <c:v>170.892</c:v>
                </c:pt>
                <c:pt idx="3">
                  <c:v>154.53</c:v>
                </c:pt>
                <c:pt idx="4">
                  <c:v>114.53400000000001</c:v>
                </c:pt>
                <c:pt idx="5">
                  <c:v>36.360000000000007</c:v>
                </c:pt>
              </c:numCache>
            </c:numRef>
          </c:yVal>
          <c:smooth val="1"/>
          <c:extLst>
            <c:ext xmlns:c16="http://schemas.microsoft.com/office/drawing/2014/chart" uri="{C3380CC4-5D6E-409C-BE32-E72D297353CC}">
              <c16:uniqueId val="{00000005-71C5-4CB3-9543-9EC111C9E13A}"/>
            </c:ext>
          </c:extLst>
        </c:ser>
        <c:ser>
          <c:idx val="2"/>
          <c:order val="2"/>
          <c:tx>
            <c:strRef>
              <c:f>Sheet1!$A$4</c:f>
              <c:strCache>
                <c:ptCount val="1"/>
                <c:pt idx="0">
                  <c:v>Ontario GHG Actual</c:v>
                </c:pt>
              </c:strCache>
            </c:strRef>
          </c:tx>
          <c:spPr>
            <a:ln w="22225" cap="rnd">
              <a:solidFill>
                <a:schemeClr val="accent2">
                  <a:lumMod val="60000"/>
                  <a:lumOff val="40000"/>
                </a:schemeClr>
              </a:solidFill>
              <a:prstDash val="solid"/>
              <a:round/>
            </a:ln>
            <a:effectLst/>
          </c:spPr>
          <c:marker>
            <c:symbol val="circle"/>
            <c:size val="8"/>
            <c:spPr>
              <a:solidFill>
                <a:schemeClr val="accent2">
                  <a:lumMod val="60000"/>
                  <a:lumOff val="40000"/>
                </a:schemeClr>
              </a:solidFill>
              <a:ln>
                <a:solidFill>
                  <a:schemeClr val="accent2">
                    <a:lumMod val="60000"/>
                    <a:lumOff val="40000"/>
                  </a:schemeClr>
                </a:solidFill>
              </a:ln>
              <a:effectLst/>
            </c:spPr>
          </c:marker>
          <c:xVal>
            <c:numRef>
              <c:f>Sheet1!$B$1:$G$1</c:f>
              <c:numCache>
                <c:formatCode>General</c:formatCode>
                <c:ptCount val="6"/>
                <c:pt idx="0">
                  <c:v>1990</c:v>
                </c:pt>
                <c:pt idx="1">
                  <c:v>2005</c:v>
                </c:pt>
                <c:pt idx="2">
                  <c:v>2014</c:v>
                </c:pt>
                <c:pt idx="3">
                  <c:v>2020</c:v>
                </c:pt>
                <c:pt idx="4">
                  <c:v>2030</c:v>
                </c:pt>
                <c:pt idx="5">
                  <c:v>2050</c:v>
                </c:pt>
              </c:numCache>
            </c:numRef>
          </c:xVal>
          <c:yVal>
            <c:numRef>
              <c:f>Sheet1!$B$4:$G$4</c:f>
              <c:numCache>
                <c:formatCode>General</c:formatCode>
                <c:ptCount val="6"/>
                <c:pt idx="0">
                  <c:v>181.8</c:v>
                </c:pt>
                <c:pt idx="1">
                  <c:v>210.6</c:v>
                </c:pt>
                <c:pt idx="2">
                  <c:v>170.2</c:v>
                </c:pt>
              </c:numCache>
            </c:numRef>
          </c:yVal>
          <c:smooth val="0"/>
          <c:extLst>
            <c:ext xmlns:c16="http://schemas.microsoft.com/office/drawing/2014/chart" uri="{C3380CC4-5D6E-409C-BE32-E72D297353CC}">
              <c16:uniqueId val="{00000006-71C5-4CB3-9543-9EC111C9E13A}"/>
            </c:ext>
          </c:extLst>
        </c:ser>
        <c:dLbls>
          <c:showLegendKey val="0"/>
          <c:showVal val="0"/>
          <c:showCatName val="0"/>
          <c:showSerName val="0"/>
          <c:showPercent val="0"/>
          <c:showBubbleSize val="0"/>
        </c:dLbls>
        <c:axId val="79293440"/>
        <c:axId val="79430784"/>
      </c:scatterChart>
      <c:scatterChart>
        <c:scatterStyle val="smoothMarker"/>
        <c:varyColors val="0"/>
        <c:ser>
          <c:idx val="0"/>
          <c:order val="0"/>
          <c:tx>
            <c:strRef>
              <c:f>Sheet1!$A$2</c:f>
              <c:strCache>
                <c:ptCount val="1"/>
                <c:pt idx="0">
                  <c:v>Ontario Population</c:v>
                </c:pt>
              </c:strCache>
            </c:strRef>
          </c:tx>
          <c:spPr>
            <a:ln w="22225" cap="rnd">
              <a:solidFill>
                <a:schemeClr val="accent1"/>
              </a:solidFill>
              <a:round/>
            </a:ln>
            <a:effectLst/>
          </c:spPr>
          <c:marker>
            <c:symbol val="circle"/>
            <c:size val="8"/>
            <c:spPr>
              <a:solidFill>
                <a:schemeClr val="accent1"/>
              </a:solidFill>
              <a:ln>
                <a:noFill/>
              </a:ln>
              <a:effectLst/>
            </c:spPr>
          </c:marker>
          <c:xVal>
            <c:numRef>
              <c:f>Sheet1!$B$1:$G$1</c:f>
              <c:numCache>
                <c:formatCode>General</c:formatCode>
                <c:ptCount val="6"/>
                <c:pt idx="0">
                  <c:v>1990</c:v>
                </c:pt>
                <c:pt idx="1">
                  <c:v>2005</c:v>
                </c:pt>
                <c:pt idx="2">
                  <c:v>2014</c:v>
                </c:pt>
                <c:pt idx="3">
                  <c:v>2020</c:v>
                </c:pt>
                <c:pt idx="4">
                  <c:v>2030</c:v>
                </c:pt>
                <c:pt idx="5">
                  <c:v>2050</c:v>
                </c:pt>
              </c:numCache>
            </c:numRef>
          </c:xVal>
          <c:yVal>
            <c:numRef>
              <c:f>Sheet1!$B$2:$G$2</c:f>
              <c:numCache>
                <c:formatCode>General</c:formatCode>
                <c:ptCount val="6"/>
                <c:pt idx="0">
                  <c:v>10295832</c:v>
                </c:pt>
                <c:pt idx="1">
                  <c:v>12527990</c:v>
                </c:pt>
                <c:pt idx="2">
                  <c:v>13685171</c:v>
                </c:pt>
                <c:pt idx="3">
                  <c:v>14624595</c:v>
                </c:pt>
                <c:pt idx="4">
                  <c:v>16267817</c:v>
                </c:pt>
                <c:pt idx="5">
                  <c:v>19267480.666666701</c:v>
                </c:pt>
              </c:numCache>
            </c:numRef>
          </c:yVal>
          <c:smooth val="1"/>
          <c:extLst>
            <c:ext xmlns:c16="http://schemas.microsoft.com/office/drawing/2014/chart" uri="{C3380CC4-5D6E-409C-BE32-E72D297353CC}">
              <c16:uniqueId val="{00000007-71C5-4CB3-9543-9EC111C9E13A}"/>
            </c:ext>
          </c:extLst>
        </c:ser>
        <c:dLbls>
          <c:showLegendKey val="0"/>
          <c:showVal val="0"/>
          <c:showCatName val="0"/>
          <c:showSerName val="0"/>
          <c:showPercent val="0"/>
          <c:showBubbleSize val="0"/>
        </c:dLbls>
        <c:axId val="79463552"/>
        <c:axId val="79432704"/>
      </c:scatterChart>
      <c:valAx>
        <c:axId val="7929344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n-US"/>
          </a:p>
        </c:txPr>
        <c:crossAx val="79430784"/>
        <c:crosses val="autoZero"/>
        <c:crossBetween val="midCat"/>
      </c:valAx>
      <c:valAx>
        <c:axId val="79430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CA" dirty="0"/>
                  <a:t>EMISSIONS (</a:t>
                </a:r>
                <a:r>
                  <a:rPr lang="en-CA" dirty="0" err="1"/>
                  <a:t>mT</a:t>
                </a:r>
                <a:r>
                  <a:rPr lang="en-CA" baseline="0" dirty="0"/>
                  <a:t> CO2e)</a:t>
                </a:r>
                <a:endParaRPr lang="en-CA" dirty="0"/>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93440"/>
        <c:crosses val="autoZero"/>
        <c:crossBetween val="midCat"/>
      </c:valAx>
      <c:valAx>
        <c:axId val="79432704"/>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63552"/>
        <c:crosses val="max"/>
        <c:crossBetween val="midCat"/>
        <c:dispUnits>
          <c:builtInUnit val="millions"/>
          <c:dispUnitsLbl>
            <c:layout>
              <c:manualLayout>
                <c:xMode val="edge"/>
                <c:yMode val="edge"/>
                <c:x val="0.96835252065599065"/>
                <c:y val="0.42753193934016082"/>
              </c:manualLayout>
            </c:layout>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CA"/>
                    <a:t>POPULATION (Millions)</a:t>
                  </a:r>
                </a:p>
              </c:rich>
            </c:tx>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dispUnitsLbl>
        </c:dispUnits>
      </c:valAx>
      <c:valAx>
        <c:axId val="79463552"/>
        <c:scaling>
          <c:orientation val="minMax"/>
        </c:scaling>
        <c:delete val="1"/>
        <c:axPos val="b"/>
        <c:numFmt formatCode="General" sourceLinked="1"/>
        <c:majorTickMark val="out"/>
        <c:minorTickMark val="none"/>
        <c:tickLblPos val="nextTo"/>
        <c:crossAx val="79432704"/>
        <c:crossesAt val="0"/>
        <c:crossBetween val="midCat"/>
      </c:valAx>
      <c:spPr>
        <a:noFill/>
        <a:ln>
          <a:noFill/>
        </a:ln>
        <a:effectLst/>
      </c:spPr>
    </c:plotArea>
    <c:legend>
      <c:legendPos val="t"/>
      <c:layout>
        <c:manualLayout>
          <c:xMode val="edge"/>
          <c:yMode val="edge"/>
          <c:x val="5.3020795742824367E-2"/>
          <c:y val="7.7813832357687088E-2"/>
          <c:w val="0.89211650383166985"/>
          <c:h val="7.3339324432272063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800" dirty="0"/>
              <a:t>Target Refurbishment Cost per Unit 2017 to 2030</a:t>
            </a:r>
          </a:p>
        </c:rich>
      </c:tx>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NPV of Avoided Costs</c:v>
                </c:pt>
              </c:strCache>
            </c:strRef>
          </c:tx>
          <c:invertIfNegative val="0"/>
          <c:cat>
            <c:strRef>
              <c:f>Sheet1!$A$2:$A$9</c:f>
              <c:strCache>
                <c:ptCount val="8"/>
                <c:pt idx="0">
                  <c:v>Prototype (2017)</c:v>
                </c:pt>
                <c:pt idx="1">
                  <c:v>Pilot (2018)</c:v>
                </c:pt>
                <c:pt idx="2">
                  <c:v>Proof of Concept (2019)</c:v>
                </c:pt>
                <c:pt idx="3">
                  <c:v>1st Traunch (2020)</c:v>
                </c:pt>
                <c:pt idx="4">
                  <c:v>2nd Traunch (2022)</c:v>
                </c:pt>
                <c:pt idx="5">
                  <c:v>Scale 1 (2025)</c:v>
                </c:pt>
                <c:pt idx="6">
                  <c:v>Scale 2 (2028)</c:v>
                </c:pt>
                <c:pt idx="7">
                  <c:v>Scale 3 (2030)</c:v>
                </c:pt>
              </c:strCache>
            </c:strRef>
          </c:cat>
          <c:val>
            <c:numRef>
              <c:f>Sheet1!$B$2:$B$9</c:f>
              <c:numCache>
                <c:formatCode>"$"#,##0.00</c:formatCode>
                <c:ptCount val="8"/>
                <c:pt idx="0">
                  <c:v>45000</c:v>
                </c:pt>
                <c:pt idx="1">
                  <c:v>48000</c:v>
                </c:pt>
                <c:pt idx="2">
                  <c:v>50000</c:v>
                </c:pt>
                <c:pt idx="3">
                  <c:v>52000</c:v>
                </c:pt>
                <c:pt idx="4">
                  <c:v>54000</c:v>
                </c:pt>
                <c:pt idx="5">
                  <c:v>55000</c:v>
                </c:pt>
                <c:pt idx="6">
                  <c:v>58000</c:v>
                </c:pt>
                <c:pt idx="7">
                  <c:v>60000</c:v>
                </c:pt>
              </c:numCache>
            </c:numRef>
          </c:val>
          <c:extLst>
            <c:ext xmlns:c16="http://schemas.microsoft.com/office/drawing/2014/chart" uri="{C3380CC4-5D6E-409C-BE32-E72D297353CC}">
              <c16:uniqueId val="{00000000-22B4-4D25-85E7-44C2076CB948}"/>
            </c:ext>
          </c:extLst>
        </c:ser>
        <c:ser>
          <c:idx val="1"/>
          <c:order val="1"/>
          <c:tx>
            <c:strRef>
              <c:f>Sheet1!$C$1</c:f>
              <c:strCache>
                <c:ptCount val="1"/>
                <c:pt idx="0">
                  <c:v>Gov't Funding</c:v>
                </c:pt>
              </c:strCache>
            </c:strRef>
          </c:tx>
          <c:invertIfNegative val="0"/>
          <c:cat>
            <c:strRef>
              <c:f>Sheet1!$A$2:$A$9</c:f>
              <c:strCache>
                <c:ptCount val="8"/>
                <c:pt idx="0">
                  <c:v>Prototype (2017)</c:v>
                </c:pt>
                <c:pt idx="1">
                  <c:v>Pilot (2018)</c:v>
                </c:pt>
                <c:pt idx="2">
                  <c:v>Proof of Concept (2019)</c:v>
                </c:pt>
                <c:pt idx="3">
                  <c:v>1st Traunch (2020)</c:v>
                </c:pt>
                <c:pt idx="4">
                  <c:v>2nd Traunch (2022)</c:v>
                </c:pt>
                <c:pt idx="5">
                  <c:v>Scale 1 (2025)</c:v>
                </c:pt>
                <c:pt idx="6">
                  <c:v>Scale 2 (2028)</c:v>
                </c:pt>
                <c:pt idx="7">
                  <c:v>Scale 3 (2030)</c:v>
                </c:pt>
              </c:strCache>
            </c:strRef>
          </c:cat>
          <c:val>
            <c:numRef>
              <c:f>Sheet1!$C$2:$C$9</c:f>
              <c:numCache>
                <c:formatCode>"$"#,##0.00</c:formatCode>
                <c:ptCount val="8"/>
                <c:pt idx="0">
                  <c:v>155000</c:v>
                </c:pt>
                <c:pt idx="1">
                  <c:v>145000</c:v>
                </c:pt>
                <c:pt idx="2">
                  <c:v>120000</c:v>
                </c:pt>
                <c:pt idx="3">
                  <c:v>65000</c:v>
                </c:pt>
                <c:pt idx="4">
                  <c:v>55000</c:v>
                </c:pt>
                <c:pt idx="5">
                  <c:v>45000</c:v>
                </c:pt>
                <c:pt idx="6">
                  <c:v>30000</c:v>
                </c:pt>
                <c:pt idx="7">
                  <c:v>0</c:v>
                </c:pt>
              </c:numCache>
            </c:numRef>
          </c:val>
          <c:extLst>
            <c:ext xmlns:c16="http://schemas.microsoft.com/office/drawing/2014/chart" uri="{C3380CC4-5D6E-409C-BE32-E72D297353CC}">
              <c16:uniqueId val="{00000001-22B4-4D25-85E7-44C2076CB948}"/>
            </c:ext>
          </c:extLst>
        </c:ser>
        <c:ser>
          <c:idx val="2"/>
          <c:order val="2"/>
          <c:tx>
            <c:strRef>
              <c:f>Sheet1!#REF!</c:f>
              <c:strCache>
                <c:ptCount val="1"/>
                <c:pt idx="0">
                  <c:v>#REF!</c:v>
                </c:pt>
              </c:strCache>
            </c:strRef>
          </c:tx>
          <c:spPr>
            <a:noFill/>
          </c:spPr>
          <c:invertIfNegative val="0"/>
          <c:cat>
            <c:strRef>
              <c:f>Sheet1!$A$2:$A$9</c:f>
              <c:strCache>
                <c:ptCount val="8"/>
                <c:pt idx="0">
                  <c:v>Prototype (2017)</c:v>
                </c:pt>
                <c:pt idx="1">
                  <c:v>Pilot (2018)</c:v>
                </c:pt>
                <c:pt idx="2">
                  <c:v>Proof of Concept (2019)</c:v>
                </c:pt>
                <c:pt idx="3">
                  <c:v>1st Traunch (2020)</c:v>
                </c:pt>
                <c:pt idx="4">
                  <c:v>2nd Traunch (2022)</c:v>
                </c:pt>
                <c:pt idx="5">
                  <c:v>Scale 1 (2025)</c:v>
                </c:pt>
                <c:pt idx="6">
                  <c:v>Scale 2 (2028)</c:v>
                </c:pt>
                <c:pt idx="7">
                  <c:v>Scale 3 (2030)</c:v>
                </c:pt>
              </c:strCache>
            </c:strRef>
          </c:cat>
          <c:val>
            <c:numRef>
              <c:f>Sheet1!#REF!</c:f>
              <c:numCache>
                <c:formatCode>General</c:formatCode>
                <c:ptCount val="1"/>
                <c:pt idx="0">
                  <c:v>1</c:v>
                </c:pt>
              </c:numCache>
            </c:numRef>
          </c:val>
          <c:extLst>
            <c:ext xmlns:c16="http://schemas.microsoft.com/office/drawing/2014/chart" uri="{C3380CC4-5D6E-409C-BE32-E72D297353CC}">
              <c16:uniqueId val="{00000002-22B4-4D25-85E7-44C2076CB948}"/>
            </c:ext>
          </c:extLst>
        </c:ser>
        <c:dLbls>
          <c:showLegendKey val="0"/>
          <c:showVal val="0"/>
          <c:showCatName val="0"/>
          <c:showSerName val="0"/>
          <c:showPercent val="0"/>
          <c:showBubbleSize val="0"/>
        </c:dLbls>
        <c:gapWidth val="55"/>
        <c:gapDepth val="55"/>
        <c:shape val="box"/>
        <c:axId val="124119680"/>
        <c:axId val="124121472"/>
        <c:axId val="0"/>
      </c:bar3DChart>
      <c:catAx>
        <c:axId val="124119680"/>
        <c:scaling>
          <c:orientation val="minMax"/>
        </c:scaling>
        <c:delete val="0"/>
        <c:axPos val="b"/>
        <c:numFmt formatCode="General" sourceLinked="0"/>
        <c:majorTickMark val="none"/>
        <c:minorTickMark val="none"/>
        <c:tickLblPos val="nextTo"/>
        <c:txPr>
          <a:bodyPr/>
          <a:lstStyle/>
          <a:p>
            <a:pPr>
              <a:defRPr sz="1400"/>
            </a:pPr>
            <a:endParaRPr lang="en-US"/>
          </a:p>
        </c:txPr>
        <c:crossAx val="124121472"/>
        <c:crosses val="autoZero"/>
        <c:auto val="1"/>
        <c:lblAlgn val="ctr"/>
        <c:lblOffset val="100"/>
        <c:noMultiLvlLbl val="0"/>
      </c:catAx>
      <c:valAx>
        <c:axId val="124121472"/>
        <c:scaling>
          <c:orientation val="minMax"/>
        </c:scaling>
        <c:delete val="0"/>
        <c:axPos val="l"/>
        <c:majorGridlines/>
        <c:numFmt formatCode="&quot;$&quot;#,##0.00" sourceLinked="1"/>
        <c:majorTickMark val="none"/>
        <c:minorTickMark val="none"/>
        <c:tickLblPos val="nextTo"/>
        <c:txPr>
          <a:bodyPr/>
          <a:lstStyle/>
          <a:p>
            <a:pPr>
              <a:defRPr sz="1400"/>
            </a:pPr>
            <a:endParaRPr lang="en-US"/>
          </a:p>
        </c:txPr>
        <c:crossAx val="124119680"/>
        <c:crosses val="autoZero"/>
        <c:crossBetween val="between"/>
      </c:valAx>
    </c:plotArea>
    <c:legend>
      <c:legendPos val="r"/>
      <c:legendEntry>
        <c:idx val="0"/>
        <c:delete val="1"/>
      </c:legendEntry>
      <c:overlay val="0"/>
      <c:txPr>
        <a:bodyPr/>
        <a:lstStyle/>
        <a:p>
          <a:pPr>
            <a:defRPr sz="1800"/>
          </a:pPr>
          <a:endParaRPr lang="en-US"/>
        </a:p>
      </c:txPr>
    </c:legend>
    <c:plotVisOnly val="1"/>
    <c:dispBlanksAs val="gap"/>
    <c:showDLblsOverMax val="0"/>
  </c:chart>
  <c:spPr>
    <a:solidFill>
      <a:sysClr val="window" lastClr="FFFFFF"/>
    </a:solidFill>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image" Target="../media/image15.png"/><Relationship Id="rId4"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EE7CC4-779F-4B73-84A3-C2CBDFB01472}"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945BE8C9-AEC1-47E6-9579-B0D0DA3C8AEE}">
      <dgm:prSet phldrT="[Text]" custT="1"/>
      <dgm:spPr/>
      <dgm:t>
        <a:bodyPr/>
        <a:lstStyle/>
        <a:p>
          <a:pPr marL="0">
            <a:buNone/>
          </a:pPr>
          <a:r>
            <a:rPr lang="en-US" sz="1200" b="1" dirty="0">
              <a:solidFill>
                <a:schemeClr val="tx1">
                  <a:lumMod val="75000"/>
                  <a:lumOff val="25000"/>
                </a:schemeClr>
              </a:solidFill>
              <a:latin typeface="+mj-lt"/>
            </a:rPr>
            <a:t>Net-Zero</a:t>
          </a:r>
        </a:p>
      </dgm:t>
    </dgm:pt>
    <dgm:pt modelId="{85961CB8-FAD4-44A6-9E9F-04527912DE89}" type="parTrans" cxnId="{099B921E-D537-45E2-97A4-DD3C89FA2F2C}">
      <dgm:prSet/>
      <dgm:spPr/>
      <dgm:t>
        <a:bodyPr/>
        <a:lstStyle/>
        <a:p>
          <a:endParaRPr lang="en-US">
            <a:latin typeface="+mj-lt"/>
          </a:endParaRPr>
        </a:p>
      </dgm:t>
    </dgm:pt>
    <dgm:pt modelId="{60A19505-EAF4-4D05-88F9-45E17FA9DA01}" type="sibTrans" cxnId="{099B921E-D537-45E2-97A4-DD3C89FA2F2C}">
      <dgm:prSet/>
      <dgm:spPr>
        <a:blipFill dpi="0" rotWithShape="1">
          <a:blip xmlns:r="http://schemas.openxmlformats.org/officeDocument/2006/relationships" r:embed="rId1"/>
          <a:srcRect/>
          <a:stretch>
            <a:fillRect r="-4552" b="-4552"/>
          </a:stretch>
        </a:blipFill>
      </dgm:spPr>
      <dgm:t>
        <a:bodyPr/>
        <a:lstStyle/>
        <a:p>
          <a:endParaRPr lang="en-US">
            <a:latin typeface="+mj-lt"/>
          </a:endParaRPr>
        </a:p>
      </dgm:t>
    </dgm:pt>
    <dgm:pt modelId="{8B43B79B-8CFC-4096-97CA-0270CEC92964}">
      <dgm:prSet phldrT="[Text]"/>
      <dgm:spPr/>
      <dgm:t>
        <a:bodyPr anchor="ctr"/>
        <a:lstStyle/>
        <a:p>
          <a:pPr marL="0" lvl="0" algn="l" defTabSz="533400">
            <a:lnSpc>
              <a:spcPct val="90000"/>
            </a:lnSpc>
            <a:spcBef>
              <a:spcPct val="0"/>
            </a:spcBef>
            <a:spcAft>
              <a:spcPct val="35000"/>
            </a:spcAft>
            <a:buNone/>
          </a:pPr>
          <a:r>
            <a:rPr lang="en-US" sz="1200" b="1" kern="1200" dirty="0">
              <a:latin typeface="+mj-lt"/>
            </a:rPr>
            <a:t>Affordable</a:t>
          </a:r>
        </a:p>
      </dgm:t>
    </dgm:pt>
    <dgm:pt modelId="{397482E6-0D3E-4431-9292-571B12FBCEA8}" type="parTrans" cxnId="{2497D52E-2C88-4550-A1E3-47F76C483182}">
      <dgm:prSet/>
      <dgm:spPr/>
      <dgm:t>
        <a:bodyPr/>
        <a:lstStyle/>
        <a:p>
          <a:endParaRPr lang="en-US">
            <a:latin typeface="+mj-lt"/>
          </a:endParaRPr>
        </a:p>
      </dgm:t>
    </dgm:pt>
    <dgm:pt modelId="{3FF95C87-485A-47FA-9D19-2D02570BB819}" type="sibTrans" cxnId="{2497D52E-2C88-4550-A1E3-47F76C483182}">
      <dgm:prSet/>
      <dgm:spPr>
        <a:blipFill>
          <a:blip xmlns:r="http://schemas.openxmlformats.org/officeDocument/2006/relationships"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dgm:spPr>
      <dgm:t>
        <a:bodyPr/>
        <a:lstStyle/>
        <a:p>
          <a:endParaRPr lang="en-US">
            <a:latin typeface="+mj-lt"/>
          </a:endParaRPr>
        </a:p>
      </dgm:t>
    </dgm:pt>
    <dgm:pt modelId="{24133E7C-8B72-44AA-96DF-CB20CE37A342}">
      <dgm:prSet phldrT="[Text]"/>
      <dgm:spPr/>
      <dgm:t>
        <a:bodyPr anchor="ctr"/>
        <a:lstStyle/>
        <a:p>
          <a:pPr marL="0" lvl="0" algn="l" defTabSz="533400">
            <a:lnSpc>
              <a:spcPct val="90000"/>
            </a:lnSpc>
            <a:spcBef>
              <a:spcPct val="0"/>
            </a:spcBef>
            <a:spcAft>
              <a:spcPct val="35000"/>
            </a:spcAft>
            <a:buNone/>
          </a:pPr>
          <a:r>
            <a:rPr lang="en-US" sz="1200" b="1" kern="1200" dirty="0">
              <a:latin typeface="+mj-lt"/>
            </a:rPr>
            <a:t>Quality</a:t>
          </a:r>
        </a:p>
      </dgm:t>
    </dgm:pt>
    <dgm:pt modelId="{96A7F6B8-B6E3-46AA-9F9A-5F26AC518069}" type="parTrans" cxnId="{84C051B0-0205-43A0-AB6C-8E02817568C8}">
      <dgm:prSet/>
      <dgm:spPr/>
      <dgm:t>
        <a:bodyPr/>
        <a:lstStyle/>
        <a:p>
          <a:endParaRPr lang="en-US">
            <a:latin typeface="+mj-lt"/>
          </a:endParaRPr>
        </a:p>
      </dgm:t>
    </dgm:pt>
    <dgm:pt modelId="{9DB1C46A-2DCF-492A-8069-9CDE101F2DC8}" type="sibTrans" cxnId="{84C051B0-0205-43A0-AB6C-8E02817568C8}">
      <dgm:prSet/>
      <dgm:spPr>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dgm:spPr>
      <dgm:t>
        <a:bodyPr/>
        <a:lstStyle/>
        <a:p>
          <a:endParaRPr lang="en-US">
            <a:latin typeface="+mj-lt"/>
          </a:endParaRPr>
        </a:p>
      </dgm:t>
    </dgm:pt>
    <dgm:pt modelId="{82086833-C0B2-4E7B-9BDA-78DA51370626}">
      <dgm:prSet phldrT="[Text]" custT="1"/>
      <dgm:spPr/>
      <dgm:t>
        <a:bodyPr anchor="ctr"/>
        <a:lstStyle/>
        <a:p>
          <a:pPr marL="0">
            <a:buNone/>
          </a:pPr>
          <a:r>
            <a:rPr lang="en-US" sz="900" dirty="0">
              <a:latin typeface="+mj-lt"/>
            </a:rPr>
            <a:t>Full retrofit in 1 week to 10 days</a:t>
          </a:r>
        </a:p>
      </dgm:t>
    </dgm:pt>
    <dgm:pt modelId="{4DD254C1-FA92-46BD-9C47-031A93D5018A}" type="parTrans" cxnId="{261FF297-DE53-4E84-997C-7E2A737DAE8F}">
      <dgm:prSet/>
      <dgm:spPr/>
      <dgm:t>
        <a:bodyPr/>
        <a:lstStyle/>
        <a:p>
          <a:endParaRPr lang="en-US">
            <a:latin typeface="+mj-lt"/>
          </a:endParaRPr>
        </a:p>
      </dgm:t>
    </dgm:pt>
    <dgm:pt modelId="{81220BDB-5CC9-4385-B5AC-47CC1BE1F805}" type="sibTrans" cxnId="{261FF297-DE53-4E84-997C-7E2A737DAE8F}">
      <dgm:prSet/>
      <dgm:spPr/>
      <dgm:t>
        <a:bodyPr/>
        <a:lstStyle/>
        <a:p>
          <a:endParaRPr lang="en-US">
            <a:latin typeface="+mj-lt"/>
          </a:endParaRPr>
        </a:p>
      </dgm:t>
    </dgm:pt>
    <dgm:pt modelId="{076BDA5C-5408-4D2D-92B3-18C0CEC34643}">
      <dgm:prSet phldrT="[Text]" custT="1"/>
      <dgm:spPr/>
      <dgm:t>
        <a:bodyPr anchor="ctr"/>
        <a:lstStyle/>
        <a:p>
          <a:pPr marL="0" lvl="1" indent="-57150" algn="l" defTabSz="400050">
            <a:lnSpc>
              <a:spcPct val="90000"/>
            </a:lnSpc>
            <a:spcBef>
              <a:spcPct val="0"/>
            </a:spcBef>
            <a:spcAft>
              <a:spcPct val="15000"/>
            </a:spcAft>
            <a:buNone/>
          </a:pPr>
          <a:r>
            <a:rPr lang="en-US" sz="900" kern="1200" dirty="0">
              <a:solidFill>
                <a:prstClr val="black">
                  <a:hueOff val="0"/>
                  <a:satOff val="0"/>
                  <a:lumOff val="0"/>
                  <a:alphaOff val="0"/>
                </a:prstClr>
              </a:solidFill>
              <a:latin typeface="Calibri Light" panose="020F0302020204030204"/>
              <a:ea typeface="+mn-ea"/>
              <a:cs typeface="+mn-cs"/>
            </a:rPr>
            <a:t>Fully financeable off avoided energy and maintenance costs</a:t>
          </a:r>
        </a:p>
      </dgm:t>
    </dgm:pt>
    <dgm:pt modelId="{01B9D06F-E16F-47F2-A2BD-F9279F71347D}" type="parTrans" cxnId="{99012B18-E637-478C-8E07-3E44AF39997A}">
      <dgm:prSet/>
      <dgm:spPr/>
      <dgm:t>
        <a:bodyPr/>
        <a:lstStyle/>
        <a:p>
          <a:endParaRPr lang="en-US">
            <a:latin typeface="+mj-lt"/>
          </a:endParaRPr>
        </a:p>
      </dgm:t>
    </dgm:pt>
    <dgm:pt modelId="{3F1926C0-9A87-44CC-B1C9-EFC54724212E}" type="sibTrans" cxnId="{99012B18-E637-478C-8E07-3E44AF39997A}">
      <dgm:prSet/>
      <dgm:spPr/>
      <dgm:t>
        <a:bodyPr/>
        <a:lstStyle/>
        <a:p>
          <a:endParaRPr lang="en-US">
            <a:latin typeface="+mj-lt"/>
          </a:endParaRPr>
        </a:p>
      </dgm:t>
    </dgm:pt>
    <dgm:pt modelId="{BF8BC60C-AAE6-498E-BF0C-29C46187B04C}">
      <dgm:prSet phldrT="[Text]" custT="1"/>
      <dgm:spPr/>
      <dgm:t>
        <a:bodyPr anchor="ctr"/>
        <a:lstStyle/>
        <a:p>
          <a:pPr marL="0" lvl="1" indent="-57150" algn="l" defTabSz="400050">
            <a:lnSpc>
              <a:spcPct val="90000"/>
            </a:lnSpc>
            <a:spcBef>
              <a:spcPct val="0"/>
            </a:spcBef>
            <a:spcAft>
              <a:spcPct val="15000"/>
            </a:spcAft>
            <a:buNone/>
          </a:pPr>
          <a:r>
            <a:rPr lang="en-US" sz="900" kern="1200" dirty="0">
              <a:solidFill>
                <a:prstClr val="black">
                  <a:hueOff val="0"/>
                  <a:satOff val="0"/>
                  <a:lumOff val="0"/>
                  <a:alphaOff val="0"/>
                </a:prstClr>
              </a:solidFill>
              <a:latin typeface="Calibri Light" panose="020F0302020204030204"/>
              <a:ea typeface="+mn-ea"/>
              <a:cs typeface="+mn-cs"/>
            </a:rPr>
            <a:t>Improved performance and design guaranteed for 30 years</a:t>
          </a:r>
        </a:p>
      </dgm:t>
    </dgm:pt>
    <dgm:pt modelId="{4DB46CFF-95A0-4222-BB06-12572C6C9C02}" type="parTrans" cxnId="{4D852A41-9EA0-48FB-9A86-A33B1AFB9F94}">
      <dgm:prSet/>
      <dgm:spPr/>
      <dgm:t>
        <a:bodyPr/>
        <a:lstStyle/>
        <a:p>
          <a:endParaRPr lang="en-US">
            <a:latin typeface="+mj-lt"/>
          </a:endParaRPr>
        </a:p>
      </dgm:t>
    </dgm:pt>
    <dgm:pt modelId="{9CD86802-71CF-4C17-85EC-488CBC948BDD}" type="sibTrans" cxnId="{4D852A41-9EA0-48FB-9A86-A33B1AFB9F94}">
      <dgm:prSet/>
      <dgm:spPr/>
      <dgm:t>
        <a:bodyPr/>
        <a:lstStyle/>
        <a:p>
          <a:endParaRPr lang="en-US">
            <a:latin typeface="+mj-lt"/>
          </a:endParaRPr>
        </a:p>
      </dgm:t>
    </dgm:pt>
    <dgm:pt modelId="{BAC6B02E-2742-4AC7-BD58-9E78C25DE16B}">
      <dgm:prSet phldrT="[Text]" custT="1"/>
      <dgm:spPr/>
      <dgm:t>
        <a:bodyPr anchor="t"/>
        <a:lstStyle/>
        <a:p>
          <a:pPr marL="0">
            <a:buNone/>
          </a:pPr>
          <a:r>
            <a:rPr lang="en-US" sz="1200" dirty="0">
              <a:solidFill>
                <a:schemeClr val="tx1">
                  <a:lumMod val="75000"/>
                  <a:lumOff val="25000"/>
                </a:schemeClr>
              </a:solidFill>
              <a:latin typeface="+mj-lt"/>
            </a:rPr>
            <a:t>Designed to eliminate monthly energy bills</a:t>
          </a:r>
        </a:p>
      </dgm:t>
    </dgm:pt>
    <dgm:pt modelId="{2E0A15B3-E7AA-494C-ABE8-470699CD5231}" type="sibTrans" cxnId="{37AA45AB-0B78-45FF-AED5-D2464059DC7F}">
      <dgm:prSet/>
      <dgm:spPr/>
      <dgm:t>
        <a:bodyPr/>
        <a:lstStyle/>
        <a:p>
          <a:endParaRPr lang="en-US">
            <a:latin typeface="+mj-lt"/>
          </a:endParaRPr>
        </a:p>
      </dgm:t>
    </dgm:pt>
    <dgm:pt modelId="{B7A93B5B-568F-4460-B0A4-8312C3D15F6D}" type="parTrans" cxnId="{37AA45AB-0B78-45FF-AED5-D2464059DC7F}">
      <dgm:prSet/>
      <dgm:spPr/>
      <dgm:t>
        <a:bodyPr/>
        <a:lstStyle/>
        <a:p>
          <a:endParaRPr lang="en-US">
            <a:latin typeface="+mj-lt"/>
          </a:endParaRPr>
        </a:p>
      </dgm:t>
    </dgm:pt>
    <dgm:pt modelId="{B3578FEE-B192-4805-B3C6-983CFAADC3BA}">
      <dgm:prSet phldrT="[Text]" custT="1"/>
      <dgm:spPr/>
      <dgm:t>
        <a:bodyPr anchor="ctr"/>
        <a:lstStyle/>
        <a:p>
          <a:pPr marL="0">
            <a:buNone/>
          </a:pPr>
          <a:r>
            <a:rPr lang="en-US" sz="1200" b="1" dirty="0">
              <a:latin typeface="+mj-lt"/>
            </a:rPr>
            <a:t>Non-Intrusive</a:t>
          </a:r>
        </a:p>
      </dgm:t>
    </dgm:pt>
    <dgm:pt modelId="{0A8D9E27-7B29-47EE-91A4-B341EE2E25EE}" type="sibTrans" cxnId="{00633592-7DA5-4F67-96B7-6880073E6E3F}">
      <dgm:prSet/>
      <dgm:spPr>
        <a:blipFill>
          <a:blip xmlns:r="http://schemas.openxmlformats.org/officeDocument/2006/relationships"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dgm:spPr>
      <dgm:t>
        <a:bodyPr/>
        <a:lstStyle/>
        <a:p>
          <a:endParaRPr lang="en-US">
            <a:latin typeface="+mj-lt"/>
          </a:endParaRPr>
        </a:p>
      </dgm:t>
    </dgm:pt>
    <dgm:pt modelId="{8043CE90-0515-4777-9EF4-A5BB49A95294}" type="parTrans" cxnId="{00633592-7DA5-4F67-96B7-6880073E6E3F}">
      <dgm:prSet/>
      <dgm:spPr/>
      <dgm:t>
        <a:bodyPr/>
        <a:lstStyle/>
        <a:p>
          <a:endParaRPr lang="en-US">
            <a:latin typeface="+mj-lt"/>
          </a:endParaRPr>
        </a:p>
      </dgm:t>
    </dgm:pt>
    <dgm:pt modelId="{3AEF86FA-7EA7-4420-85A1-4B7422630778}">
      <dgm:prSet/>
      <dgm:spPr/>
      <dgm:t>
        <a:bodyPr/>
        <a:lstStyle/>
        <a:p>
          <a:endParaRPr lang="en-CA"/>
        </a:p>
      </dgm:t>
    </dgm:pt>
    <dgm:pt modelId="{23409C44-9AFC-49E0-8249-A356B7D45E10}" type="parTrans" cxnId="{835E467E-2001-4F27-ADF0-F3DD381DE989}">
      <dgm:prSet/>
      <dgm:spPr/>
      <dgm:t>
        <a:bodyPr/>
        <a:lstStyle/>
        <a:p>
          <a:endParaRPr lang="en-CA"/>
        </a:p>
      </dgm:t>
    </dgm:pt>
    <dgm:pt modelId="{5EEE5EA7-E5F8-4421-A2C1-EA2EAF0BE5B1}" type="sibTrans" cxnId="{835E467E-2001-4F27-ADF0-F3DD381DE989}">
      <dgm:prSet/>
      <dgm:spPr>
        <a:blipFill>
          <a:blip xmlns:r="http://schemas.openxmlformats.org/officeDocument/2006/relationships"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dgm:spPr>
      <dgm:t>
        <a:bodyPr/>
        <a:lstStyle/>
        <a:p>
          <a:endParaRPr lang="en-US">
            <a:latin typeface="+mj-lt"/>
          </a:endParaRPr>
        </a:p>
      </dgm:t>
    </dgm:pt>
    <dgm:pt modelId="{6F7E6A21-B9FE-4C2C-A281-B69110E9C42E}" type="pres">
      <dgm:prSet presAssocID="{77EE7CC4-779F-4B73-84A3-C2CBDFB01472}" presName="Name0" presStyleCnt="0">
        <dgm:presLayoutVars>
          <dgm:chMax val="7"/>
          <dgm:chPref val="7"/>
          <dgm:dir/>
        </dgm:presLayoutVars>
      </dgm:prSet>
      <dgm:spPr/>
      <dgm:t>
        <a:bodyPr/>
        <a:lstStyle/>
        <a:p>
          <a:endParaRPr lang="en-CA"/>
        </a:p>
      </dgm:t>
    </dgm:pt>
    <dgm:pt modelId="{FE952B36-ED50-43D5-9DAC-865E60096677}" type="pres">
      <dgm:prSet presAssocID="{77EE7CC4-779F-4B73-84A3-C2CBDFB01472}" presName="Name1" presStyleCnt="0"/>
      <dgm:spPr/>
    </dgm:pt>
    <dgm:pt modelId="{24661089-7306-4FA8-B56E-6793D41243DD}" type="pres">
      <dgm:prSet presAssocID="{60A19505-EAF4-4D05-88F9-45E17FA9DA01}" presName="picture_1" presStyleCnt="0"/>
      <dgm:spPr/>
    </dgm:pt>
    <dgm:pt modelId="{461FB36C-5FF7-4B02-A63F-A5177D4CE1A2}" type="pres">
      <dgm:prSet presAssocID="{60A19505-EAF4-4D05-88F9-45E17FA9DA01}" presName="pictureRepeatNode" presStyleLbl="alignImgPlace1" presStyleIdx="0" presStyleCnt="5"/>
      <dgm:spPr/>
      <dgm:t>
        <a:bodyPr/>
        <a:lstStyle/>
        <a:p>
          <a:endParaRPr lang="en-CA"/>
        </a:p>
      </dgm:t>
    </dgm:pt>
    <dgm:pt modelId="{C36CEA0B-D796-4882-AED7-C6FEC77297DA}" type="pres">
      <dgm:prSet presAssocID="{945BE8C9-AEC1-47E6-9579-B0D0DA3C8AEE}" presName="text_1" presStyleLbl="node1" presStyleIdx="0" presStyleCnt="0" custLinFactX="80559" custLinFactY="-100000" custLinFactNeighborX="100000" custLinFactNeighborY="-153397">
        <dgm:presLayoutVars>
          <dgm:bulletEnabled val="1"/>
        </dgm:presLayoutVars>
      </dgm:prSet>
      <dgm:spPr/>
      <dgm:t>
        <a:bodyPr/>
        <a:lstStyle/>
        <a:p>
          <a:endParaRPr lang="en-CA"/>
        </a:p>
      </dgm:t>
    </dgm:pt>
    <dgm:pt modelId="{AAA082B2-D2AC-4964-8A3C-D2BFBA35ADCA}" type="pres">
      <dgm:prSet presAssocID="{0A8D9E27-7B29-47EE-91A4-B341EE2E25EE}" presName="picture_2" presStyleCnt="0"/>
      <dgm:spPr/>
    </dgm:pt>
    <dgm:pt modelId="{0EB23D77-1E87-489C-824A-40D43B63376F}" type="pres">
      <dgm:prSet presAssocID="{0A8D9E27-7B29-47EE-91A4-B341EE2E25EE}" presName="pictureRepeatNode" presStyleLbl="alignImgPlace1" presStyleIdx="1" presStyleCnt="5" custScaleX="76612" custScaleY="76612" custLinFactNeighborX="-85110" custLinFactNeighborY="54384"/>
      <dgm:spPr/>
      <dgm:t>
        <a:bodyPr/>
        <a:lstStyle/>
        <a:p>
          <a:endParaRPr lang="en-CA"/>
        </a:p>
      </dgm:t>
    </dgm:pt>
    <dgm:pt modelId="{9B765DC3-87D7-49D0-A20A-296F601D6FD7}" type="pres">
      <dgm:prSet presAssocID="{B3578FEE-B192-4805-B3C6-983CFAADC3BA}" presName="line_2" presStyleLbl="parChTrans1D1" presStyleIdx="0" presStyleCnt="4" custFlipVert="1" custSzY="68892" custScaleX="18749" custLinFactY="600000" custLinFactNeighborX="6239" custLinFactNeighborY="691525"/>
      <dgm:spPr/>
    </dgm:pt>
    <dgm:pt modelId="{54D41F66-E5D6-4026-BEE5-51577795822E}" type="pres">
      <dgm:prSet presAssocID="{B3578FEE-B192-4805-B3C6-983CFAADC3BA}" presName="textparent_2" presStyleLbl="node1" presStyleIdx="0" presStyleCnt="0"/>
      <dgm:spPr/>
    </dgm:pt>
    <dgm:pt modelId="{0907642A-5405-4F9A-8ACE-D12F1BB1F374}" type="pres">
      <dgm:prSet presAssocID="{B3578FEE-B192-4805-B3C6-983CFAADC3BA}" presName="text_2" presStyleLbl="revTx" presStyleIdx="0" presStyleCnt="4" custScaleX="1342179" custLinFactX="-200000" custLinFactNeighborX="-281420" custLinFactNeighborY="54702">
        <dgm:presLayoutVars>
          <dgm:bulletEnabled val="1"/>
        </dgm:presLayoutVars>
      </dgm:prSet>
      <dgm:spPr/>
      <dgm:t>
        <a:bodyPr/>
        <a:lstStyle/>
        <a:p>
          <a:endParaRPr lang="en-CA"/>
        </a:p>
      </dgm:t>
    </dgm:pt>
    <dgm:pt modelId="{FB66A18B-09CC-407D-A1F2-B685EC9AAC10}" type="pres">
      <dgm:prSet presAssocID="{3FF95C87-485A-47FA-9D19-2D02570BB819}" presName="picture_3" presStyleCnt="0"/>
      <dgm:spPr/>
    </dgm:pt>
    <dgm:pt modelId="{E4E0F76F-284D-4228-8AE8-13768BE3CCF0}" type="pres">
      <dgm:prSet presAssocID="{3FF95C87-485A-47FA-9D19-2D02570BB819}" presName="pictureRepeatNode" presStyleLbl="alignImgPlace1" presStyleIdx="2" presStyleCnt="5" custLinFactNeighborX="-2539" custLinFactNeighborY="54805"/>
      <dgm:spPr/>
      <dgm:t>
        <a:bodyPr/>
        <a:lstStyle/>
        <a:p>
          <a:endParaRPr lang="en-CA"/>
        </a:p>
      </dgm:t>
    </dgm:pt>
    <dgm:pt modelId="{72C61D8D-C6CA-46F6-A762-72FCEDB1E154}" type="pres">
      <dgm:prSet presAssocID="{8B43B79B-8CFC-4096-97CA-0270CEC92964}" presName="line_3" presStyleLbl="parChTrans1D1" presStyleIdx="1" presStyleCnt="4" custSzY="1560" custScaleX="68987" custLinFactY="426981" custLinFactNeighborX="-1363" custLinFactNeighborY="500000"/>
      <dgm:spPr/>
    </dgm:pt>
    <dgm:pt modelId="{EE74E709-B58C-4F68-AA81-BCD8F2D5060E}" type="pres">
      <dgm:prSet presAssocID="{8B43B79B-8CFC-4096-97CA-0270CEC92964}" presName="textparent_3" presStyleLbl="node1" presStyleIdx="0" presStyleCnt="0"/>
      <dgm:spPr/>
    </dgm:pt>
    <dgm:pt modelId="{2829E050-2FF3-4D41-8874-B9D82295B62C}" type="pres">
      <dgm:prSet presAssocID="{8B43B79B-8CFC-4096-97CA-0270CEC92964}" presName="text_3" presStyleLbl="revTx" presStyleIdx="1" presStyleCnt="4" custScaleX="145063" custLinFactNeighborX="-5679" custLinFactNeighborY="81258">
        <dgm:presLayoutVars>
          <dgm:bulletEnabled val="1"/>
        </dgm:presLayoutVars>
      </dgm:prSet>
      <dgm:spPr/>
      <dgm:t>
        <a:bodyPr/>
        <a:lstStyle/>
        <a:p>
          <a:endParaRPr lang="en-CA"/>
        </a:p>
      </dgm:t>
    </dgm:pt>
    <dgm:pt modelId="{EB06C385-8F05-4FCB-9317-441D88F3867C}" type="pres">
      <dgm:prSet presAssocID="{9DB1C46A-2DCF-492A-8069-9CDE101F2DC8}" presName="picture_4" presStyleCnt="0"/>
      <dgm:spPr/>
    </dgm:pt>
    <dgm:pt modelId="{1E5D4CEF-513A-42BE-9811-C13A557340FC}" type="pres">
      <dgm:prSet presAssocID="{9DB1C46A-2DCF-492A-8069-9CDE101F2DC8}" presName="pictureRepeatNode" presStyleLbl="alignImgPlace1" presStyleIdx="3" presStyleCnt="5" custLinFactNeighborX="-38090" custLinFactNeighborY="96493"/>
      <dgm:spPr/>
      <dgm:t>
        <a:bodyPr/>
        <a:lstStyle/>
        <a:p>
          <a:endParaRPr lang="en-CA"/>
        </a:p>
      </dgm:t>
    </dgm:pt>
    <dgm:pt modelId="{5A09DC7D-A2FF-4F3A-B7B5-6C0EFB70538A}" type="pres">
      <dgm:prSet presAssocID="{24133E7C-8B72-44AA-96DF-CB20CE37A342}" presName="line_4" presStyleLbl="parChTrans1D1" presStyleIdx="2" presStyleCnt="4" custFlipVert="0" custSzY="765784" custScaleX="53371"/>
      <dgm:spPr/>
    </dgm:pt>
    <dgm:pt modelId="{14E92238-B8DD-483F-BB96-BC4CD6F81307}" type="pres">
      <dgm:prSet presAssocID="{24133E7C-8B72-44AA-96DF-CB20CE37A342}" presName="textparent_4" presStyleLbl="node1" presStyleIdx="0" presStyleCnt="0"/>
      <dgm:spPr/>
    </dgm:pt>
    <dgm:pt modelId="{1024C14F-0023-44C3-96C4-5F5DD223CEEB}" type="pres">
      <dgm:prSet presAssocID="{24133E7C-8B72-44AA-96DF-CB20CE37A342}" presName="text_4" presStyleLbl="revTx" presStyleIdx="2" presStyleCnt="4" custScaleX="155239" custLinFactY="6651" custLinFactNeighborX="-18245" custLinFactNeighborY="100000">
        <dgm:presLayoutVars>
          <dgm:bulletEnabled val="1"/>
        </dgm:presLayoutVars>
      </dgm:prSet>
      <dgm:spPr/>
      <dgm:t>
        <a:bodyPr/>
        <a:lstStyle/>
        <a:p>
          <a:endParaRPr lang="en-CA"/>
        </a:p>
      </dgm:t>
    </dgm:pt>
    <dgm:pt modelId="{5B76335D-4C3C-4AA3-A62D-CF96EF24A858}" type="pres">
      <dgm:prSet presAssocID="{5EEE5EA7-E5F8-4421-A2C1-EA2EAF0BE5B1}" presName="picture_5" presStyleCnt="0"/>
      <dgm:spPr/>
    </dgm:pt>
    <dgm:pt modelId="{29BD28CD-F73D-4983-A53D-AFEBC6F41ECC}" type="pres">
      <dgm:prSet presAssocID="{5EEE5EA7-E5F8-4421-A2C1-EA2EAF0BE5B1}" presName="pictureRepeatNode" presStyleLbl="alignImgPlace1" presStyleIdx="4" presStyleCnt="5" custLinFactX="-16808" custLinFactY="-200000" custLinFactNeighborX="-100000" custLinFactNeighborY="-264693"/>
      <dgm:spPr/>
      <dgm:t>
        <a:bodyPr/>
        <a:lstStyle/>
        <a:p>
          <a:endParaRPr lang="en-CA"/>
        </a:p>
      </dgm:t>
    </dgm:pt>
    <dgm:pt modelId="{C7D78B94-E24C-436E-A85A-F6EC534895A3}" type="pres">
      <dgm:prSet presAssocID="{3AEF86FA-7EA7-4420-85A1-4B7422630778}" presName="line_5" presStyleLbl="parChTrans1D1" presStyleIdx="3" presStyleCnt="4" custFlipVert="1" custSzY="486186" custScaleX="29036" custLinFactY="-3300000" custLinFactNeighborX="0" custLinFactNeighborY="-3393443"/>
      <dgm:spPr/>
    </dgm:pt>
    <dgm:pt modelId="{29369FD4-EF2C-4918-8DA1-88CA37CF64C3}" type="pres">
      <dgm:prSet presAssocID="{3AEF86FA-7EA7-4420-85A1-4B7422630778}" presName="textparent_5" presStyleLbl="node1" presStyleIdx="0" presStyleCnt="0"/>
      <dgm:spPr/>
    </dgm:pt>
    <dgm:pt modelId="{0907FE44-D936-4FF5-BF0D-8B0F4CA58EBB}" type="pres">
      <dgm:prSet presAssocID="{3AEF86FA-7EA7-4420-85A1-4B7422630778}" presName="text_5" presStyleLbl="revTx" presStyleIdx="3" presStyleCnt="4" custScaleX="145063" custLinFactNeighborX="8111">
        <dgm:presLayoutVars>
          <dgm:bulletEnabled val="1"/>
        </dgm:presLayoutVars>
      </dgm:prSet>
      <dgm:spPr/>
      <dgm:t>
        <a:bodyPr/>
        <a:lstStyle/>
        <a:p>
          <a:endParaRPr lang="en-CA"/>
        </a:p>
      </dgm:t>
    </dgm:pt>
  </dgm:ptLst>
  <dgm:cxnLst>
    <dgm:cxn modelId="{B79207DD-A8E5-4940-988A-81E2C8385CA9}" type="presOf" srcId="{9DB1C46A-2DCF-492A-8069-9CDE101F2DC8}" destId="{1E5D4CEF-513A-42BE-9811-C13A557340FC}" srcOrd="0" destOrd="0" presId="urn:microsoft.com/office/officeart/2008/layout/CircularPictureCallout"/>
    <dgm:cxn modelId="{261FF297-DE53-4E84-997C-7E2A737DAE8F}" srcId="{B3578FEE-B192-4805-B3C6-983CFAADC3BA}" destId="{82086833-C0B2-4E7B-9BDA-78DA51370626}" srcOrd="0" destOrd="0" parTransId="{4DD254C1-FA92-46BD-9C47-031A93D5018A}" sibTransId="{81220BDB-5CC9-4385-B5AC-47CC1BE1F805}"/>
    <dgm:cxn modelId="{8E6485A8-BBBB-4E30-A5AF-D73974085899}" type="presOf" srcId="{60A19505-EAF4-4D05-88F9-45E17FA9DA01}" destId="{461FB36C-5FF7-4B02-A63F-A5177D4CE1A2}" srcOrd="0" destOrd="0" presId="urn:microsoft.com/office/officeart/2008/layout/CircularPictureCallout"/>
    <dgm:cxn modelId="{835E467E-2001-4F27-ADF0-F3DD381DE989}" srcId="{77EE7CC4-779F-4B73-84A3-C2CBDFB01472}" destId="{3AEF86FA-7EA7-4420-85A1-4B7422630778}" srcOrd="4" destOrd="0" parTransId="{23409C44-9AFC-49E0-8249-A356B7D45E10}" sibTransId="{5EEE5EA7-E5F8-4421-A2C1-EA2EAF0BE5B1}"/>
    <dgm:cxn modelId="{1D93AAF3-88E2-4D63-B22F-1B9A36E6A8EA}" type="presOf" srcId="{24133E7C-8B72-44AA-96DF-CB20CE37A342}" destId="{1024C14F-0023-44C3-96C4-5F5DD223CEEB}" srcOrd="0" destOrd="0" presId="urn:microsoft.com/office/officeart/2008/layout/CircularPictureCallout"/>
    <dgm:cxn modelId="{37AA45AB-0B78-45FF-AED5-D2464059DC7F}" srcId="{945BE8C9-AEC1-47E6-9579-B0D0DA3C8AEE}" destId="{BAC6B02E-2742-4AC7-BD58-9E78C25DE16B}" srcOrd="0" destOrd="0" parTransId="{B7A93B5B-568F-4460-B0A4-8312C3D15F6D}" sibTransId="{2E0A15B3-E7AA-494C-ABE8-470699CD5231}"/>
    <dgm:cxn modelId="{00633592-7DA5-4F67-96B7-6880073E6E3F}" srcId="{77EE7CC4-779F-4B73-84A3-C2CBDFB01472}" destId="{B3578FEE-B192-4805-B3C6-983CFAADC3BA}" srcOrd="1" destOrd="0" parTransId="{8043CE90-0515-4777-9EF4-A5BB49A95294}" sibTransId="{0A8D9E27-7B29-47EE-91A4-B341EE2E25EE}"/>
    <dgm:cxn modelId="{241DE35B-ED93-49B8-89DE-F5E7CBBEE29F}" type="presOf" srcId="{076BDA5C-5408-4D2D-92B3-18C0CEC34643}" destId="{2829E050-2FF3-4D41-8874-B9D82295B62C}" srcOrd="0" destOrd="1" presId="urn:microsoft.com/office/officeart/2008/layout/CircularPictureCallout"/>
    <dgm:cxn modelId="{99012B18-E637-478C-8E07-3E44AF39997A}" srcId="{8B43B79B-8CFC-4096-97CA-0270CEC92964}" destId="{076BDA5C-5408-4D2D-92B3-18C0CEC34643}" srcOrd="0" destOrd="0" parTransId="{01B9D06F-E16F-47F2-A2BD-F9279F71347D}" sibTransId="{3F1926C0-9A87-44CC-B1C9-EFC54724212E}"/>
    <dgm:cxn modelId="{2497D52E-2C88-4550-A1E3-47F76C483182}" srcId="{77EE7CC4-779F-4B73-84A3-C2CBDFB01472}" destId="{8B43B79B-8CFC-4096-97CA-0270CEC92964}" srcOrd="2" destOrd="0" parTransId="{397482E6-0D3E-4431-9292-571B12FBCEA8}" sibTransId="{3FF95C87-485A-47FA-9D19-2D02570BB819}"/>
    <dgm:cxn modelId="{E9F28326-9095-4059-BF3A-234F38E5F467}" type="presOf" srcId="{3AEF86FA-7EA7-4420-85A1-4B7422630778}" destId="{0907FE44-D936-4FF5-BF0D-8B0F4CA58EBB}" srcOrd="0" destOrd="0" presId="urn:microsoft.com/office/officeart/2008/layout/CircularPictureCallout"/>
    <dgm:cxn modelId="{C7BBD282-72F5-43A2-B5B8-AD8C0B90CCFE}" type="presOf" srcId="{82086833-C0B2-4E7B-9BDA-78DA51370626}" destId="{0907642A-5405-4F9A-8ACE-D12F1BB1F374}" srcOrd="0" destOrd="1" presId="urn:microsoft.com/office/officeart/2008/layout/CircularPictureCallout"/>
    <dgm:cxn modelId="{84C051B0-0205-43A0-AB6C-8E02817568C8}" srcId="{77EE7CC4-779F-4B73-84A3-C2CBDFB01472}" destId="{24133E7C-8B72-44AA-96DF-CB20CE37A342}" srcOrd="3" destOrd="0" parTransId="{96A7F6B8-B6E3-46AA-9F9A-5F26AC518069}" sibTransId="{9DB1C46A-2DCF-492A-8069-9CDE101F2DC8}"/>
    <dgm:cxn modelId="{F6B15913-A0FB-4034-B5FB-1DD779A7CDF9}" type="presOf" srcId="{3FF95C87-485A-47FA-9D19-2D02570BB819}" destId="{E4E0F76F-284D-4228-8AE8-13768BE3CCF0}" srcOrd="0" destOrd="0" presId="urn:microsoft.com/office/officeart/2008/layout/CircularPictureCallout"/>
    <dgm:cxn modelId="{2F0A0654-C18B-4809-9F26-942FB32E4638}" type="presOf" srcId="{BAC6B02E-2742-4AC7-BD58-9E78C25DE16B}" destId="{C36CEA0B-D796-4882-AED7-C6FEC77297DA}" srcOrd="0" destOrd="1" presId="urn:microsoft.com/office/officeart/2008/layout/CircularPictureCallout"/>
    <dgm:cxn modelId="{DF11A91E-4716-4CE0-94A8-027BE41944E6}" type="presOf" srcId="{945BE8C9-AEC1-47E6-9579-B0D0DA3C8AEE}" destId="{C36CEA0B-D796-4882-AED7-C6FEC77297DA}" srcOrd="0" destOrd="0" presId="urn:microsoft.com/office/officeart/2008/layout/CircularPictureCallout"/>
    <dgm:cxn modelId="{BEFB0305-29F2-4476-9FED-73D22B08903E}" type="presOf" srcId="{77EE7CC4-779F-4B73-84A3-C2CBDFB01472}" destId="{6F7E6A21-B9FE-4C2C-A281-B69110E9C42E}" srcOrd="0" destOrd="0" presId="urn:microsoft.com/office/officeart/2008/layout/CircularPictureCallout"/>
    <dgm:cxn modelId="{595EE67C-E847-4AC5-B217-4C6BF946F476}" type="presOf" srcId="{8B43B79B-8CFC-4096-97CA-0270CEC92964}" destId="{2829E050-2FF3-4D41-8874-B9D82295B62C}" srcOrd="0" destOrd="0" presId="urn:microsoft.com/office/officeart/2008/layout/CircularPictureCallout"/>
    <dgm:cxn modelId="{879405E1-FAED-4145-BEF9-FC8C6DFC2770}" type="presOf" srcId="{BF8BC60C-AAE6-498E-BF0C-29C46187B04C}" destId="{1024C14F-0023-44C3-96C4-5F5DD223CEEB}" srcOrd="0" destOrd="1" presId="urn:microsoft.com/office/officeart/2008/layout/CircularPictureCallout"/>
    <dgm:cxn modelId="{099B921E-D537-45E2-97A4-DD3C89FA2F2C}" srcId="{77EE7CC4-779F-4B73-84A3-C2CBDFB01472}" destId="{945BE8C9-AEC1-47E6-9579-B0D0DA3C8AEE}" srcOrd="0" destOrd="0" parTransId="{85961CB8-FAD4-44A6-9E9F-04527912DE89}" sibTransId="{60A19505-EAF4-4D05-88F9-45E17FA9DA01}"/>
    <dgm:cxn modelId="{27E97D64-A73B-4F9B-BF31-946CB6BE98C4}" type="presOf" srcId="{5EEE5EA7-E5F8-4421-A2C1-EA2EAF0BE5B1}" destId="{29BD28CD-F73D-4983-A53D-AFEBC6F41ECC}" srcOrd="0" destOrd="0" presId="urn:microsoft.com/office/officeart/2008/layout/CircularPictureCallout"/>
    <dgm:cxn modelId="{4D852A41-9EA0-48FB-9A86-A33B1AFB9F94}" srcId="{24133E7C-8B72-44AA-96DF-CB20CE37A342}" destId="{BF8BC60C-AAE6-498E-BF0C-29C46187B04C}" srcOrd="0" destOrd="0" parTransId="{4DB46CFF-95A0-4222-BB06-12572C6C9C02}" sibTransId="{9CD86802-71CF-4C17-85EC-488CBC948BDD}"/>
    <dgm:cxn modelId="{188C9700-50E1-45FD-9657-5ABD811D18E7}" type="presOf" srcId="{B3578FEE-B192-4805-B3C6-983CFAADC3BA}" destId="{0907642A-5405-4F9A-8ACE-D12F1BB1F374}" srcOrd="0" destOrd="0" presId="urn:microsoft.com/office/officeart/2008/layout/CircularPictureCallout"/>
    <dgm:cxn modelId="{F6044859-D542-4827-8431-52DA4CC0DB88}" type="presOf" srcId="{0A8D9E27-7B29-47EE-91A4-B341EE2E25EE}" destId="{0EB23D77-1E87-489C-824A-40D43B63376F}" srcOrd="0" destOrd="0" presId="urn:microsoft.com/office/officeart/2008/layout/CircularPictureCallout"/>
    <dgm:cxn modelId="{2023F20D-627B-4F75-A2F3-AD2E2B047126}" type="presParOf" srcId="{6F7E6A21-B9FE-4C2C-A281-B69110E9C42E}" destId="{FE952B36-ED50-43D5-9DAC-865E60096677}" srcOrd="0" destOrd="0" presId="urn:microsoft.com/office/officeart/2008/layout/CircularPictureCallout"/>
    <dgm:cxn modelId="{8E8678FE-77C1-4B19-9EDF-D0877FC9CC7B}" type="presParOf" srcId="{FE952B36-ED50-43D5-9DAC-865E60096677}" destId="{24661089-7306-4FA8-B56E-6793D41243DD}" srcOrd="0" destOrd="0" presId="urn:microsoft.com/office/officeart/2008/layout/CircularPictureCallout"/>
    <dgm:cxn modelId="{01B0FED2-7CA6-40E4-8612-736310A2D019}" type="presParOf" srcId="{24661089-7306-4FA8-B56E-6793D41243DD}" destId="{461FB36C-5FF7-4B02-A63F-A5177D4CE1A2}" srcOrd="0" destOrd="0" presId="urn:microsoft.com/office/officeart/2008/layout/CircularPictureCallout"/>
    <dgm:cxn modelId="{2CF5B464-5AA4-4B32-AC7F-F3C7C8BBFC21}" type="presParOf" srcId="{FE952B36-ED50-43D5-9DAC-865E60096677}" destId="{C36CEA0B-D796-4882-AED7-C6FEC77297DA}" srcOrd="1" destOrd="0" presId="urn:microsoft.com/office/officeart/2008/layout/CircularPictureCallout"/>
    <dgm:cxn modelId="{4E31C5D6-B4AA-4BDA-804B-731F4063AC24}" type="presParOf" srcId="{FE952B36-ED50-43D5-9DAC-865E60096677}" destId="{AAA082B2-D2AC-4964-8A3C-D2BFBA35ADCA}" srcOrd="2" destOrd="0" presId="urn:microsoft.com/office/officeart/2008/layout/CircularPictureCallout"/>
    <dgm:cxn modelId="{B7A45468-79FE-4E90-8E6A-F62666AB83DD}" type="presParOf" srcId="{AAA082B2-D2AC-4964-8A3C-D2BFBA35ADCA}" destId="{0EB23D77-1E87-489C-824A-40D43B63376F}" srcOrd="0" destOrd="0" presId="urn:microsoft.com/office/officeart/2008/layout/CircularPictureCallout"/>
    <dgm:cxn modelId="{073EC36E-63D8-47DE-958E-BF68549A8A49}" type="presParOf" srcId="{FE952B36-ED50-43D5-9DAC-865E60096677}" destId="{9B765DC3-87D7-49D0-A20A-296F601D6FD7}" srcOrd="3" destOrd="0" presId="urn:microsoft.com/office/officeart/2008/layout/CircularPictureCallout"/>
    <dgm:cxn modelId="{F26DC8D5-723F-48A6-937B-137032E529B3}" type="presParOf" srcId="{FE952B36-ED50-43D5-9DAC-865E60096677}" destId="{54D41F66-E5D6-4026-BEE5-51577795822E}" srcOrd="4" destOrd="0" presId="urn:microsoft.com/office/officeart/2008/layout/CircularPictureCallout"/>
    <dgm:cxn modelId="{35458141-4647-4205-AC72-258FA9703B23}" type="presParOf" srcId="{54D41F66-E5D6-4026-BEE5-51577795822E}" destId="{0907642A-5405-4F9A-8ACE-D12F1BB1F374}" srcOrd="0" destOrd="0" presId="urn:microsoft.com/office/officeart/2008/layout/CircularPictureCallout"/>
    <dgm:cxn modelId="{F91B2268-1886-4706-B986-27AE3BFDEEB4}" type="presParOf" srcId="{FE952B36-ED50-43D5-9DAC-865E60096677}" destId="{FB66A18B-09CC-407D-A1F2-B685EC9AAC10}" srcOrd="5" destOrd="0" presId="urn:microsoft.com/office/officeart/2008/layout/CircularPictureCallout"/>
    <dgm:cxn modelId="{F32F3754-89A3-46DF-960A-E38B972A8B12}" type="presParOf" srcId="{FB66A18B-09CC-407D-A1F2-B685EC9AAC10}" destId="{E4E0F76F-284D-4228-8AE8-13768BE3CCF0}" srcOrd="0" destOrd="0" presId="urn:microsoft.com/office/officeart/2008/layout/CircularPictureCallout"/>
    <dgm:cxn modelId="{0997B687-58DE-4963-9F3A-DD4AD07EBC57}" type="presParOf" srcId="{FE952B36-ED50-43D5-9DAC-865E60096677}" destId="{72C61D8D-C6CA-46F6-A762-72FCEDB1E154}" srcOrd="6" destOrd="0" presId="urn:microsoft.com/office/officeart/2008/layout/CircularPictureCallout"/>
    <dgm:cxn modelId="{DC4381A5-E812-4AB4-AB1D-0969CBD183C8}" type="presParOf" srcId="{FE952B36-ED50-43D5-9DAC-865E60096677}" destId="{EE74E709-B58C-4F68-AA81-BCD8F2D5060E}" srcOrd="7" destOrd="0" presId="urn:microsoft.com/office/officeart/2008/layout/CircularPictureCallout"/>
    <dgm:cxn modelId="{2818FE42-5890-4963-A27C-D73E0A8FDF15}" type="presParOf" srcId="{EE74E709-B58C-4F68-AA81-BCD8F2D5060E}" destId="{2829E050-2FF3-4D41-8874-B9D82295B62C}" srcOrd="0" destOrd="0" presId="urn:microsoft.com/office/officeart/2008/layout/CircularPictureCallout"/>
    <dgm:cxn modelId="{85791577-CA94-479D-ACF2-5DA311DD0F32}" type="presParOf" srcId="{FE952B36-ED50-43D5-9DAC-865E60096677}" destId="{EB06C385-8F05-4FCB-9317-441D88F3867C}" srcOrd="8" destOrd="0" presId="urn:microsoft.com/office/officeart/2008/layout/CircularPictureCallout"/>
    <dgm:cxn modelId="{1647885B-B9C7-4C78-92C0-3D2CB0BDF533}" type="presParOf" srcId="{EB06C385-8F05-4FCB-9317-441D88F3867C}" destId="{1E5D4CEF-513A-42BE-9811-C13A557340FC}" srcOrd="0" destOrd="0" presId="urn:microsoft.com/office/officeart/2008/layout/CircularPictureCallout"/>
    <dgm:cxn modelId="{19EB7ECC-67DB-46D9-86ED-862CF7317B1E}" type="presParOf" srcId="{FE952B36-ED50-43D5-9DAC-865E60096677}" destId="{5A09DC7D-A2FF-4F3A-B7B5-6C0EFB70538A}" srcOrd="9" destOrd="0" presId="urn:microsoft.com/office/officeart/2008/layout/CircularPictureCallout"/>
    <dgm:cxn modelId="{25DB9220-7872-4833-B206-D6BB2BADD239}" type="presParOf" srcId="{FE952B36-ED50-43D5-9DAC-865E60096677}" destId="{14E92238-B8DD-483F-BB96-BC4CD6F81307}" srcOrd="10" destOrd="0" presId="urn:microsoft.com/office/officeart/2008/layout/CircularPictureCallout"/>
    <dgm:cxn modelId="{1D9BB5A1-55A8-4A8C-B705-130B34F1476D}" type="presParOf" srcId="{14E92238-B8DD-483F-BB96-BC4CD6F81307}" destId="{1024C14F-0023-44C3-96C4-5F5DD223CEEB}" srcOrd="0" destOrd="0" presId="urn:microsoft.com/office/officeart/2008/layout/CircularPictureCallout"/>
    <dgm:cxn modelId="{572849F5-B9E2-4949-9F24-8EB1632ADF1B}" type="presParOf" srcId="{FE952B36-ED50-43D5-9DAC-865E60096677}" destId="{5B76335D-4C3C-4AA3-A62D-CF96EF24A858}" srcOrd="11" destOrd="0" presId="urn:microsoft.com/office/officeart/2008/layout/CircularPictureCallout"/>
    <dgm:cxn modelId="{A067AA28-77E2-4169-8E74-A54AEF426A83}" type="presParOf" srcId="{5B76335D-4C3C-4AA3-A62D-CF96EF24A858}" destId="{29BD28CD-F73D-4983-A53D-AFEBC6F41ECC}" srcOrd="0" destOrd="0" presId="urn:microsoft.com/office/officeart/2008/layout/CircularPictureCallout"/>
    <dgm:cxn modelId="{602E2255-B681-43DB-B4F9-914D9C9BA377}" type="presParOf" srcId="{FE952B36-ED50-43D5-9DAC-865E60096677}" destId="{C7D78B94-E24C-436E-A85A-F6EC534895A3}" srcOrd="12" destOrd="0" presId="urn:microsoft.com/office/officeart/2008/layout/CircularPictureCallout"/>
    <dgm:cxn modelId="{8AF430AF-7C6C-4BCE-A590-F54B08EE9588}" type="presParOf" srcId="{FE952B36-ED50-43D5-9DAC-865E60096677}" destId="{29369FD4-EF2C-4918-8DA1-88CA37CF64C3}" srcOrd="13" destOrd="0" presId="urn:microsoft.com/office/officeart/2008/layout/CircularPictureCallout"/>
    <dgm:cxn modelId="{E0B53EDE-690A-4383-9AB5-3892F6ECE56B}" type="presParOf" srcId="{29369FD4-EF2C-4918-8DA1-88CA37CF64C3}" destId="{0907FE44-D936-4FF5-BF0D-8B0F4CA58EBB}"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78B94-E24C-436E-A85A-F6EC534895A3}">
      <dsp:nvSpPr>
        <dsp:cNvPr id="0" name=""/>
        <dsp:cNvSpPr/>
      </dsp:nvSpPr>
      <dsp:spPr>
        <a:xfrm flipV="1">
          <a:off x="2356816" y="887756"/>
          <a:ext cx="793450" cy="48618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09DC7D-A2FF-4F3A-B7B5-6C0EFB70538A}">
      <dsp:nvSpPr>
        <dsp:cNvPr id="0" name=""/>
        <dsp:cNvSpPr/>
      </dsp:nvSpPr>
      <dsp:spPr>
        <a:xfrm>
          <a:off x="1917599" y="2483452"/>
          <a:ext cx="1214131" cy="765784"/>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C61D8D-C6CA-46F6-A762-72FCEDB1E154}">
      <dsp:nvSpPr>
        <dsp:cNvPr id="0" name=""/>
        <dsp:cNvSpPr/>
      </dsp:nvSpPr>
      <dsp:spPr>
        <a:xfrm>
          <a:off x="1708968" y="2383645"/>
          <a:ext cx="1569378" cy="156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765DC3-87D7-49D0-A20A-296F601D6FD7}">
      <dsp:nvSpPr>
        <dsp:cNvPr id="0" name=""/>
        <dsp:cNvSpPr/>
      </dsp:nvSpPr>
      <dsp:spPr>
        <a:xfrm flipV="1">
          <a:off x="2667859" y="1807071"/>
          <a:ext cx="512343" cy="68892"/>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1FB36C-5FF7-4B02-A63F-A5177D4CE1A2}">
      <dsp:nvSpPr>
        <dsp:cNvPr id="0" name=""/>
        <dsp:cNvSpPr/>
      </dsp:nvSpPr>
      <dsp:spPr>
        <a:xfrm>
          <a:off x="91" y="1071399"/>
          <a:ext cx="2774257" cy="2774257"/>
        </a:xfrm>
        <a:prstGeom prst="ellipse">
          <a:avLst/>
        </a:prstGeom>
        <a:blipFill dpi="0" rotWithShape="1">
          <a:blip xmlns:r="http://schemas.openxmlformats.org/officeDocument/2006/relationships" r:embed="rId1"/>
          <a:srcRect/>
          <a:stretch>
            <a:fillRect r="-4552" b="-455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6CEA0B-D796-4882-AED7-C6FEC77297DA}">
      <dsp:nvSpPr>
        <dsp:cNvPr id="0" name=""/>
        <dsp:cNvSpPr/>
      </dsp:nvSpPr>
      <dsp:spPr>
        <a:xfrm>
          <a:off x="3705326" y="224668"/>
          <a:ext cx="1775524" cy="9155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algn="l" defTabSz="533400">
            <a:lnSpc>
              <a:spcPct val="90000"/>
            </a:lnSpc>
            <a:spcBef>
              <a:spcPct val="0"/>
            </a:spcBef>
            <a:spcAft>
              <a:spcPct val="35000"/>
            </a:spcAft>
            <a:buNone/>
          </a:pPr>
          <a:r>
            <a:rPr lang="en-US" sz="1200" b="1" kern="1200" dirty="0">
              <a:solidFill>
                <a:schemeClr val="tx1">
                  <a:lumMod val="75000"/>
                  <a:lumOff val="25000"/>
                </a:schemeClr>
              </a:solidFill>
              <a:latin typeface="+mj-lt"/>
            </a:rPr>
            <a:t>Net-Zero</a:t>
          </a:r>
        </a:p>
        <a:p>
          <a:pPr marL="0" lvl="1" indent="-114300" algn="l" defTabSz="533400">
            <a:lnSpc>
              <a:spcPct val="90000"/>
            </a:lnSpc>
            <a:spcBef>
              <a:spcPct val="0"/>
            </a:spcBef>
            <a:spcAft>
              <a:spcPct val="15000"/>
            </a:spcAft>
            <a:buChar char="••"/>
          </a:pPr>
          <a:r>
            <a:rPr lang="en-US" sz="1200" kern="1200" dirty="0">
              <a:solidFill>
                <a:schemeClr val="tx1">
                  <a:lumMod val="75000"/>
                  <a:lumOff val="25000"/>
                </a:schemeClr>
              </a:solidFill>
              <a:latin typeface="+mj-lt"/>
            </a:rPr>
            <a:t>Designed to eliminate monthly energy bills</a:t>
          </a:r>
        </a:p>
      </dsp:txBody>
      <dsp:txXfrm>
        <a:off x="3705326" y="224668"/>
        <a:ext cx="1775524" cy="915504"/>
      </dsp:txXfrm>
    </dsp:sp>
    <dsp:sp modelId="{0EB23D77-1E87-489C-824A-40D43B63376F}">
      <dsp:nvSpPr>
        <dsp:cNvPr id="0" name=""/>
        <dsp:cNvSpPr/>
      </dsp:nvSpPr>
      <dsp:spPr>
        <a:xfrm>
          <a:off x="3366609" y="1474698"/>
          <a:ext cx="467591" cy="467591"/>
        </a:xfrm>
        <a:prstGeom prst="ellipse">
          <a:avLst/>
        </a:prstGeom>
        <a:blipFill>
          <a:blip xmlns:r="http://schemas.openxmlformats.org/officeDocument/2006/relationships"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07642A-5405-4F9A-8ACE-D12F1BB1F374}">
      <dsp:nvSpPr>
        <dsp:cNvPr id="0" name=""/>
        <dsp:cNvSpPr/>
      </dsp:nvSpPr>
      <dsp:spPr>
        <a:xfrm>
          <a:off x="4022162" y="1405266"/>
          <a:ext cx="1123181" cy="610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algn="l" defTabSz="533400">
            <a:lnSpc>
              <a:spcPct val="90000"/>
            </a:lnSpc>
            <a:spcBef>
              <a:spcPct val="0"/>
            </a:spcBef>
            <a:spcAft>
              <a:spcPct val="35000"/>
            </a:spcAft>
            <a:buNone/>
          </a:pPr>
          <a:r>
            <a:rPr lang="en-US" sz="1200" b="1" kern="1200" dirty="0">
              <a:latin typeface="+mj-lt"/>
            </a:rPr>
            <a:t>Non-Intrusive</a:t>
          </a:r>
        </a:p>
        <a:p>
          <a:pPr marL="0" lvl="1" indent="-57150" algn="l" defTabSz="400050">
            <a:lnSpc>
              <a:spcPct val="90000"/>
            </a:lnSpc>
            <a:spcBef>
              <a:spcPct val="0"/>
            </a:spcBef>
            <a:spcAft>
              <a:spcPct val="15000"/>
            </a:spcAft>
            <a:buChar char="••"/>
          </a:pPr>
          <a:r>
            <a:rPr lang="en-US" sz="900" kern="1200" dirty="0">
              <a:latin typeface="+mj-lt"/>
            </a:rPr>
            <a:t>Full retrofit in 1 week to 10 days</a:t>
          </a:r>
        </a:p>
      </dsp:txBody>
      <dsp:txXfrm>
        <a:off x="4022162" y="1405266"/>
        <a:ext cx="1123181" cy="610336"/>
      </dsp:txXfrm>
    </dsp:sp>
    <dsp:sp modelId="{E4E0F76F-284D-4228-8AE8-13768BE3CCF0}">
      <dsp:nvSpPr>
        <dsp:cNvPr id="0" name=""/>
        <dsp:cNvSpPr/>
      </dsp:nvSpPr>
      <dsp:spPr>
        <a:xfrm>
          <a:off x="3341445" y="2080039"/>
          <a:ext cx="610336" cy="610336"/>
        </a:xfrm>
        <a:prstGeom prst="ellipse">
          <a:avLst/>
        </a:prstGeom>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29E050-2FF3-4D41-8874-B9D82295B62C}">
      <dsp:nvSpPr>
        <dsp:cNvPr id="0" name=""/>
        <dsp:cNvSpPr/>
      </dsp:nvSpPr>
      <dsp:spPr>
        <a:xfrm>
          <a:off x="3905379" y="2241491"/>
          <a:ext cx="1581144" cy="610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0" rIns="34290" bIns="0" numCol="1" spcCol="1270" anchor="ctr" anchorCtr="0">
          <a:noAutofit/>
        </a:bodyPr>
        <a:lstStyle/>
        <a:p>
          <a:pPr marL="0" lvl="0" algn="l" defTabSz="533400">
            <a:lnSpc>
              <a:spcPct val="90000"/>
            </a:lnSpc>
            <a:spcBef>
              <a:spcPct val="0"/>
            </a:spcBef>
            <a:spcAft>
              <a:spcPct val="35000"/>
            </a:spcAft>
            <a:buNone/>
          </a:pPr>
          <a:r>
            <a:rPr lang="en-US" sz="1200" b="1" kern="1200" dirty="0">
              <a:latin typeface="+mj-lt"/>
            </a:rPr>
            <a:t>Affordable</a:t>
          </a:r>
        </a:p>
        <a:p>
          <a:pPr marL="0" lvl="1" indent="-57150" algn="l" defTabSz="400050">
            <a:lnSpc>
              <a:spcPct val="90000"/>
            </a:lnSpc>
            <a:spcBef>
              <a:spcPct val="0"/>
            </a:spcBef>
            <a:spcAft>
              <a:spcPct val="15000"/>
            </a:spcAft>
            <a:buChar char="••"/>
          </a:pPr>
          <a:r>
            <a:rPr lang="en-US" sz="900" kern="1200" dirty="0">
              <a:solidFill>
                <a:prstClr val="black">
                  <a:hueOff val="0"/>
                  <a:satOff val="0"/>
                  <a:lumOff val="0"/>
                  <a:alphaOff val="0"/>
                </a:prstClr>
              </a:solidFill>
              <a:latin typeface="Calibri Light" panose="020F0302020204030204"/>
              <a:ea typeface="+mn-ea"/>
              <a:cs typeface="+mn-cs"/>
            </a:rPr>
            <a:t>Fully financeable off avoided energy and maintenance costs</a:t>
          </a:r>
        </a:p>
      </dsp:txBody>
      <dsp:txXfrm>
        <a:off x="3905379" y="2241491"/>
        <a:ext cx="1581144" cy="610336"/>
      </dsp:txXfrm>
    </dsp:sp>
    <dsp:sp modelId="{1E5D4CEF-513A-42BE-9811-C13A557340FC}">
      <dsp:nvSpPr>
        <dsp:cNvPr id="0" name=""/>
        <dsp:cNvSpPr/>
      </dsp:nvSpPr>
      <dsp:spPr>
        <a:xfrm>
          <a:off x="3124465" y="3150108"/>
          <a:ext cx="610336" cy="610336"/>
        </a:xfrm>
        <a:prstGeom prst="ellipse">
          <a:avLst/>
        </a:prstGeom>
        <a:blipFill>
          <a:blip xmlns:r="http://schemas.openxmlformats.org/officeDocument/2006/relationships"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24C14F-0023-44C3-96C4-5F5DD223CEEB}">
      <dsp:nvSpPr>
        <dsp:cNvPr id="0" name=""/>
        <dsp:cNvSpPr/>
      </dsp:nvSpPr>
      <dsp:spPr>
        <a:xfrm>
          <a:off x="3781456" y="3212106"/>
          <a:ext cx="1581079" cy="610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0" rIns="34290" bIns="0" numCol="1" spcCol="1270" anchor="ctr" anchorCtr="0">
          <a:noAutofit/>
        </a:bodyPr>
        <a:lstStyle/>
        <a:p>
          <a:pPr marL="0" lvl="0" algn="l" defTabSz="533400">
            <a:lnSpc>
              <a:spcPct val="90000"/>
            </a:lnSpc>
            <a:spcBef>
              <a:spcPct val="0"/>
            </a:spcBef>
            <a:spcAft>
              <a:spcPct val="35000"/>
            </a:spcAft>
            <a:buNone/>
          </a:pPr>
          <a:r>
            <a:rPr lang="en-US" sz="1200" b="1" kern="1200" dirty="0">
              <a:latin typeface="+mj-lt"/>
            </a:rPr>
            <a:t>Quality</a:t>
          </a:r>
        </a:p>
        <a:p>
          <a:pPr marL="0" lvl="1" indent="-57150" algn="l" defTabSz="400050">
            <a:lnSpc>
              <a:spcPct val="90000"/>
            </a:lnSpc>
            <a:spcBef>
              <a:spcPct val="0"/>
            </a:spcBef>
            <a:spcAft>
              <a:spcPct val="15000"/>
            </a:spcAft>
            <a:buChar char="••"/>
          </a:pPr>
          <a:r>
            <a:rPr lang="en-US" sz="900" kern="1200" dirty="0">
              <a:solidFill>
                <a:prstClr val="black">
                  <a:hueOff val="0"/>
                  <a:satOff val="0"/>
                  <a:lumOff val="0"/>
                  <a:alphaOff val="0"/>
                </a:prstClr>
              </a:solidFill>
              <a:latin typeface="Calibri Light" panose="020F0302020204030204"/>
              <a:ea typeface="+mn-ea"/>
              <a:cs typeface="+mn-cs"/>
            </a:rPr>
            <a:t>Improved performance and design guaranteed for 30 years</a:t>
          </a:r>
        </a:p>
      </dsp:txBody>
      <dsp:txXfrm>
        <a:off x="3781456" y="3212106"/>
        <a:ext cx="1581079" cy="610336"/>
      </dsp:txXfrm>
    </dsp:sp>
    <dsp:sp modelId="{29BD28CD-F73D-4983-A53D-AFEBC6F41ECC}">
      <dsp:nvSpPr>
        <dsp:cNvPr id="0" name=""/>
        <dsp:cNvSpPr/>
      </dsp:nvSpPr>
      <dsp:spPr>
        <a:xfrm>
          <a:off x="3101772" y="399129"/>
          <a:ext cx="610336" cy="610336"/>
        </a:xfrm>
        <a:prstGeom prst="ellipse">
          <a:avLst/>
        </a:prstGeom>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07FE44-D936-4FF5-BF0D-8B0F4CA58EBB}">
      <dsp:nvSpPr>
        <dsp:cNvPr id="0" name=""/>
        <dsp:cNvSpPr/>
      </dsp:nvSpPr>
      <dsp:spPr>
        <a:xfrm>
          <a:off x="4434144" y="3235320"/>
          <a:ext cx="162989" cy="610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0" rIns="163830" bIns="0" numCol="1" spcCol="1270" anchor="ctr" anchorCtr="0">
          <a:noAutofit/>
        </a:bodyPr>
        <a:lstStyle/>
        <a:p>
          <a:pPr lvl="0" algn="l" defTabSz="1911350">
            <a:lnSpc>
              <a:spcPct val="90000"/>
            </a:lnSpc>
            <a:spcBef>
              <a:spcPct val="0"/>
            </a:spcBef>
            <a:spcAft>
              <a:spcPct val="35000"/>
            </a:spcAft>
          </a:pPr>
          <a:endParaRPr lang="en-CA" sz="4300" kern="1200"/>
        </a:p>
      </dsp:txBody>
      <dsp:txXfrm>
        <a:off x="4434144" y="3235320"/>
        <a:ext cx="162989" cy="610336"/>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B24D1748-0DEF-4F5E-B4F4-007C4082B522}" type="datetimeFigureOut">
              <a:rPr lang="en-CA" smtClean="0"/>
              <a:t>2017-11-17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0FC9279-D972-458B-B56D-7C6A3F3ADE08}" type="slidenum">
              <a:rPr lang="en-CA" smtClean="0"/>
              <a:t>‹#›</a:t>
            </a:fld>
            <a:endParaRPr lang="en-CA"/>
          </a:p>
        </p:txBody>
      </p:sp>
    </p:spTree>
    <p:extLst>
      <p:ext uri="{BB962C8B-B14F-4D97-AF65-F5344CB8AC3E}">
        <p14:creationId xmlns:p14="http://schemas.microsoft.com/office/powerpoint/2010/main" val="1730665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24D1748-0DEF-4F5E-B4F4-007C4082B522}" type="datetimeFigureOut">
              <a:rPr lang="en-CA" smtClean="0"/>
              <a:t>2017-11-17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0FC9279-D972-458B-B56D-7C6A3F3ADE08}" type="slidenum">
              <a:rPr lang="en-CA" smtClean="0"/>
              <a:t>‹#›</a:t>
            </a:fld>
            <a:endParaRPr lang="en-CA"/>
          </a:p>
        </p:txBody>
      </p:sp>
    </p:spTree>
    <p:extLst>
      <p:ext uri="{BB962C8B-B14F-4D97-AF65-F5344CB8AC3E}">
        <p14:creationId xmlns:p14="http://schemas.microsoft.com/office/powerpoint/2010/main" val="100722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24D1748-0DEF-4F5E-B4F4-007C4082B522}" type="datetimeFigureOut">
              <a:rPr lang="en-CA" smtClean="0"/>
              <a:t>2017-11-17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0FC9279-D972-458B-B56D-7C6A3F3ADE08}" type="slidenum">
              <a:rPr lang="en-CA" smtClean="0"/>
              <a:t>‹#›</a:t>
            </a:fld>
            <a:endParaRPr lang="en-CA"/>
          </a:p>
        </p:txBody>
      </p:sp>
    </p:spTree>
    <p:extLst>
      <p:ext uri="{BB962C8B-B14F-4D97-AF65-F5344CB8AC3E}">
        <p14:creationId xmlns:p14="http://schemas.microsoft.com/office/powerpoint/2010/main" val="3675206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24D1748-0DEF-4F5E-B4F4-007C4082B522}" type="datetimeFigureOut">
              <a:rPr lang="en-CA" smtClean="0"/>
              <a:t>2017-11-17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0FC9279-D972-458B-B56D-7C6A3F3ADE08}" type="slidenum">
              <a:rPr lang="en-CA" smtClean="0"/>
              <a:t>‹#›</a:t>
            </a:fld>
            <a:endParaRPr lang="en-CA"/>
          </a:p>
        </p:txBody>
      </p:sp>
    </p:spTree>
    <p:extLst>
      <p:ext uri="{BB962C8B-B14F-4D97-AF65-F5344CB8AC3E}">
        <p14:creationId xmlns:p14="http://schemas.microsoft.com/office/powerpoint/2010/main" val="294929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4D1748-0DEF-4F5E-B4F4-007C4082B522}" type="datetimeFigureOut">
              <a:rPr lang="en-CA" smtClean="0"/>
              <a:t>2017-11-17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0FC9279-D972-458B-B56D-7C6A3F3ADE08}" type="slidenum">
              <a:rPr lang="en-CA" smtClean="0"/>
              <a:t>‹#›</a:t>
            </a:fld>
            <a:endParaRPr lang="en-CA"/>
          </a:p>
        </p:txBody>
      </p:sp>
    </p:spTree>
    <p:extLst>
      <p:ext uri="{BB962C8B-B14F-4D97-AF65-F5344CB8AC3E}">
        <p14:creationId xmlns:p14="http://schemas.microsoft.com/office/powerpoint/2010/main" val="1387119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B24D1748-0DEF-4F5E-B4F4-007C4082B522}" type="datetimeFigureOut">
              <a:rPr lang="en-CA" smtClean="0"/>
              <a:t>2017-11-17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0FC9279-D972-458B-B56D-7C6A3F3ADE08}" type="slidenum">
              <a:rPr lang="en-CA" smtClean="0"/>
              <a:t>‹#›</a:t>
            </a:fld>
            <a:endParaRPr lang="en-CA"/>
          </a:p>
        </p:txBody>
      </p:sp>
    </p:spTree>
    <p:extLst>
      <p:ext uri="{BB962C8B-B14F-4D97-AF65-F5344CB8AC3E}">
        <p14:creationId xmlns:p14="http://schemas.microsoft.com/office/powerpoint/2010/main" val="3105882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B24D1748-0DEF-4F5E-B4F4-007C4082B522}" type="datetimeFigureOut">
              <a:rPr lang="en-CA" smtClean="0"/>
              <a:t>2017-11-17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0FC9279-D972-458B-B56D-7C6A3F3ADE08}" type="slidenum">
              <a:rPr lang="en-CA" smtClean="0"/>
              <a:t>‹#›</a:t>
            </a:fld>
            <a:endParaRPr lang="en-CA"/>
          </a:p>
        </p:txBody>
      </p:sp>
    </p:spTree>
    <p:extLst>
      <p:ext uri="{BB962C8B-B14F-4D97-AF65-F5344CB8AC3E}">
        <p14:creationId xmlns:p14="http://schemas.microsoft.com/office/powerpoint/2010/main" val="2731560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B24D1748-0DEF-4F5E-B4F4-007C4082B522}" type="datetimeFigureOut">
              <a:rPr lang="en-CA" smtClean="0"/>
              <a:t>2017-11-17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0FC9279-D972-458B-B56D-7C6A3F3ADE08}" type="slidenum">
              <a:rPr lang="en-CA" smtClean="0"/>
              <a:t>‹#›</a:t>
            </a:fld>
            <a:endParaRPr lang="en-CA"/>
          </a:p>
        </p:txBody>
      </p:sp>
    </p:spTree>
    <p:extLst>
      <p:ext uri="{BB962C8B-B14F-4D97-AF65-F5344CB8AC3E}">
        <p14:creationId xmlns:p14="http://schemas.microsoft.com/office/powerpoint/2010/main" val="2280143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4D1748-0DEF-4F5E-B4F4-007C4082B522}" type="datetimeFigureOut">
              <a:rPr lang="en-CA" smtClean="0"/>
              <a:t>2017-11-17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0FC9279-D972-458B-B56D-7C6A3F3ADE08}" type="slidenum">
              <a:rPr lang="en-CA" smtClean="0"/>
              <a:t>‹#›</a:t>
            </a:fld>
            <a:endParaRPr lang="en-CA"/>
          </a:p>
        </p:txBody>
      </p:sp>
    </p:spTree>
    <p:extLst>
      <p:ext uri="{BB962C8B-B14F-4D97-AF65-F5344CB8AC3E}">
        <p14:creationId xmlns:p14="http://schemas.microsoft.com/office/powerpoint/2010/main" val="216083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4D1748-0DEF-4F5E-B4F4-007C4082B522}" type="datetimeFigureOut">
              <a:rPr lang="en-CA" smtClean="0"/>
              <a:t>2017-11-17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0FC9279-D972-458B-B56D-7C6A3F3ADE08}" type="slidenum">
              <a:rPr lang="en-CA" smtClean="0"/>
              <a:t>‹#›</a:t>
            </a:fld>
            <a:endParaRPr lang="en-CA"/>
          </a:p>
        </p:txBody>
      </p:sp>
    </p:spTree>
    <p:extLst>
      <p:ext uri="{BB962C8B-B14F-4D97-AF65-F5344CB8AC3E}">
        <p14:creationId xmlns:p14="http://schemas.microsoft.com/office/powerpoint/2010/main" val="2934412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4D1748-0DEF-4F5E-B4F4-007C4082B522}" type="datetimeFigureOut">
              <a:rPr lang="en-CA" smtClean="0"/>
              <a:t>2017-11-17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0FC9279-D972-458B-B56D-7C6A3F3ADE08}" type="slidenum">
              <a:rPr lang="en-CA" smtClean="0"/>
              <a:t>‹#›</a:t>
            </a:fld>
            <a:endParaRPr lang="en-CA"/>
          </a:p>
        </p:txBody>
      </p:sp>
    </p:spTree>
    <p:extLst>
      <p:ext uri="{BB962C8B-B14F-4D97-AF65-F5344CB8AC3E}">
        <p14:creationId xmlns:p14="http://schemas.microsoft.com/office/powerpoint/2010/main" val="201356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D1748-0DEF-4F5E-B4F4-007C4082B522}" type="datetimeFigureOut">
              <a:rPr lang="en-CA" smtClean="0"/>
              <a:t>2017-11-17</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C9279-D972-458B-B56D-7C6A3F3ADE08}" type="slidenum">
              <a:rPr lang="en-CA" smtClean="0"/>
              <a:t>‹#›</a:t>
            </a:fld>
            <a:endParaRPr lang="en-CA"/>
          </a:p>
        </p:txBody>
      </p:sp>
      <p:grpSp>
        <p:nvGrpSpPr>
          <p:cNvPr id="10" name="Group 9"/>
          <p:cNvGrpSpPr/>
          <p:nvPr userDrawn="1"/>
        </p:nvGrpSpPr>
        <p:grpSpPr>
          <a:xfrm>
            <a:off x="9048750" y="6022974"/>
            <a:ext cx="3143251" cy="650876"/>
            <a:chOff x="9048750" y="6022974"/>
            <a:chExt cx="3143251" cy="650876"/>
          </a:xfrm>
        </p:grpSpPr>
        <p:sp>
          <p:nvSpPr>
            <p:cNvPr id="7" name="Rectangle 6"/>
            <p:cNvSpPr/>
            <p:nvPr userDrawn="1"/>
          </p:nvSpPr>
          <p:spPr>
            <a:xfrm>
              <a:off x="9048751" y="6022974"/>
              <a:ext cx="3143250" cy="650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ChangeAspect="1"/>
            </p:cNvPicPr>
            <p:nvPr userDrawn="1"/>
          </p:nvPicPr>
          <p:blipFill rotWithShape="1">
            <a:blip r:embed="rId13">
              <a:extLst>
                <a:ext uri="{28A0092B-C50C-407E-A947-70E740481C1C}">
                  <a14:useLocalDpi xmlns:a14="http://schemas.microsoft.com/office/drawing/2010/main" val="0"/>
                </a:ext>
              </a:extLst>
            </a:blip>
            <a:srcRect t="83730"/>
            <a:stretch/>
          </p:blipFill>
          <p:spPr>
            <a:xfrm>
              <a:off x="9048750" y="6256338"/>
              <a:ext cx="2600325" cy="296148"/>
            </a:xfrm>
            <a:prstGeom prst="rect">
              <a:avLst/>
            </a:prstGeom>
          </p:spPr>
        </p:pic>
        <p:pic>
          <p:nvPicPr>
            <p:cNvPr id="9" name="Picture 8"/>
            <p:cNvPicPr>
              <a:picLocks noChangeAspect="1"/>
            </p:cNvPicPr>
            <p:nvPr userDrawn="1"/>
          </p:nvPicPr>
          <p:blipFill rotWithShape="1">
            <a:blip r:embed="rId13" cstate="print">
              <a:extLst>
                <a:ext uri="{28A0092B-C50C-407E-A947-70E740481C1C}">
                  <a14:useLocalDpi xmlns:a14="http://schemas.microsoft.com/office/drawing/2010/main" val="0"/>
                </a:ext>
              </a:extLst>
            </a:blip>
            <a:srcRect l="18333" t="5588" r="23611" b="16633"/>
            <a:stretch/>
          </p:blipFill>
          <p:spPr>
            <a:xfrm>
              <a:off x="11511375" y="6070600"/>
              <a:ext cx="599249" cy="561975"/>
            </a:xfrm>
            <a:prstGeom prst="rect">
              <a:avLst/>
            </a:prstGeom>
          </p:spPr>
        </p:pic>
      </p:grpSp>
    </p:spTree>
    <p:extLst>
      <p:ext uri="{BB962C8B-B14F-4D97-AF65-F5344CB8AC3E}">
        <p14:creationId xmlns:p14="http://schemas.microsoft.com/office/powerpoint/2010/main" val="845890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4.xml"/><Relationship Id="rId5" Type="http://schemas.openxmlformats.org/officeDocument/2006/relationships/image" Target="../media/image39.emf"/><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hyperlink" Target="mailto:lbrydon@sbcanada.org" TargetMode="External"/><Relationship Id="rId3" Type="http://schemas.openxmlformats.org/officeDocument/2006/relationships/image" Target="../media/image1.gif"/><Relationship Id="rId7" Type="http://schemas.openxmlformats.org/officeDocument/2006/relationships/hyperlink" Target="http://www.sbcanada.org/energiesprong"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www.sbcanada.org/" TargetMode="Externa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energiesprong.eu/wp-content/uploads/2015/04/Nieuw_Buinen.jpg"/>
          <p:cNvPicPr>
            <a:picLocks noChangeAspect="1" noChangeArrowheads="1"/>
          </p:cNvPicPr>
          <p:nvPr/>
        </p:nvPicPr>
        <p:blipFill rotWithShape="1">
          <a:blip r:embed="rId2">
            <a:extLst>
              <a:ext uri="{28A0092B-C50C-407E-A947-70E740481C1C}">
                <a14:useLocalDpi xmlns:a14="http://schemas.microsoft.com/office/drawing/2010/main" val="0"/>
              </a:ext>
            </a:extLst>
          </a:blip>
          <a:srcRect t="22813" r="9091"/>
          <a:stretch/>
        </p:blipFill>
        <p:spPr bwMode="auto">
          <a:xfrm>
            <a:off x="-81356"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3764612"/>
            <a:ext cx="5442280" cy="225621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0" y="4055550"/>
            <a:ext cx="5507420" cy="1120883"/>
          </a:xfrm>
        </p:spPr>
        <p:txBody>
          <a:bodyPr>
            <a:normAutofit/>
          </a:bodyPr>
          <a:lstStyle/>
          <a:p>
            <a:pPr algn="l"/>
            <a:r>
              <a:rPr lang="en-CA" sz="2800" i="1" dirty="0"/>
              <a:t>Energiesprong </a:t>
            </a:r>
            <a:r>
              <a:rPr lang="en-CA" sz="2800" i="1" dirty="0" smtClean="0"/>
              <a:t>Canada – a market transformation strategy</a:t>
            </a:r>
            <a:endParaRPr lang="en-CA" sz="2800" i="1" dirty="0"/>
          </a:p>
        </p:txBody>
      </p:sp>
      <p:sp>
        <p:nvSpPr>
          <p:cNvPr id="3" name="Subtitle 2"/>
          <p:cNvSpPr>
            <a:spLocks noGrp="1"/>
          </p:cNvSpPr>
          <p:nvPr>
            <p:ph type="subTitle" idx="1"/>
          </p:nvPr>
        </p:nvSpPr>
        <p:spPr>
          <a:xfrm>
            <a:off x="640078" y="5441429"/>
            <a:ext cx="4610933" cy="379507"/>
          </a:xfrm>
        </p:spPr>
        <p:txBody>
          <a:bodyPr>
            <a:normAutofit/>
          </a:bodyPr>
          <a:lstStyle/>
          <a:p>
            <a:pPr algn="l"/>
            <a:r>
              <a:rPr lang="en-CA" sz="1200" dirty="0">
                <a:latin typeface="+mj-lt"/>
              </a:rPr>
              <a:t>ACCELERATING NET-ZERO SOCIAL HOUSING RETROFITS</a:t>
            </a:r>
          </a:p>
        </p:txBody>
      </p:sp>
      <p:grpSp>
        <p:nvGrpSpPr>
          <p:cNvPr id="14" name="Group 13"/>
          <p:cNvGrpSpPr/>
          <p:nvPr/>
        </p:nvGrpSpPr>
        <p:grpSpPr>
          <a:xfrm>
            <a:off x="9048750" y="6022974"/>
            <a:ext cx="3143251" cy="650876"/>
            <a:chOff x="9048750" y="6022974"/>
            <a:chExt cx="3143251" cy="650876"/>
          </a:xfrm>
        </p:grpSpPr>
        <p:sp>
          <p:nvSpPr>
            <p:cNvPr id="16" name="Rectangle 15"/>
            <p:cNvSpPr/>
            <p:nvPr userDrawn="1"/>
          </p:nvSpPr>
          <p:spPr>
            <a:xfrm>
              <a:off x="9048751" y="6022974"/>
              <a:ext cx="3143250" cy="650876"/>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t="83730"/>
            <a:stretch/>
          </p:blipFill>
          <p:spPr>
            <a:xfrm>
              <a:off x="9048750" y="6256338"/>
              <a:ext cx="2600325" cy="296148"/>
            </a:xfrm>
            <a:prstGeom prst="rect">
              <a:avLst/>
            </a:prstGeom>
          </p:spPr>
        </p:pic>
        <p:pic>
          <p:nvPicPr>
            <p:cNvPr id="18" name="Picture 17"/>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contrast="-48000"/>
                      </a14:imgEffect>
                    </a14:imgLayer>
                  </a14:imgProps>
                </a:ext>
                <a:ext uri="{28A0092B-C50C-407E-A947-70E740481C1C}">
                  <a14:useLocalDpi xmlns:a14="http://schemas.microsoft.com/office/drawing/2010/main" val="0"/>
                </a:ext>
              </a:extLst>
            </a:blip>
            <a:srcRect l="18333" t="5588" r="23611" b="16633"/>
            <a:stretch/>
          </p:blipFill>
          <p:spPr>
            <a:xfrm>
              <a:off x="11511375" y="6070600"/>
              <a:ext cx="599249" cy="561975"/>
            </a:xfrm>
            <a:prstGeom prst="rect">
              <a:avLst/>
            </a:prstGeom>
          </p:spPr>
        </p:pic>
      </p:grpSp>
    </p:spTree>
    <p:extLst>
      <p:ext uri="{BB962C8B-B14F-4D97-AF65-F5344CB8AC3E}">
        <p14:creationId xmlns:p14="http://schemas.microsoft.com/office/powerpoint/2010/main" val="25640711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4" name="Rectangle 1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descr="Image result for social housing in ontario"/>
          <p:cNvPicPr>
            <a:picLocks noChangeAspect="1" noChangeArrowheads="1"/>
          </p:cNvPicPr>
          <p:nvPr/>
        </p:nvPicPr>
        <p:blipFill rotWithShape="1">
          <a:blip r:embed="rId2">
            <a:extLst>
              <a:ext uri="{28A0092B-C50C-407E-A947-70E740481C1C}">
                <a14:useLocalDpi xmlns:a14="http://schemas.microsoft.com/office/drawing/2010/main" val="0"/>
              </a:ext>
            </a:extLst>
          </a:blip>
          <a:srcRect r="5352" b="2"/>
          <a:stretch/>
        </p:blipFill>
        <p:spPr bwMode="auto">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http://www.tbdssab.ca/files/1513/9644/8350/housing5.jpg"/>
          <p:cNvPicPr>
            <a:picLocks noChangeAspect="1" noChangeArrowheads="1"/>
          </p:cNvPicPr>
          <p:nvPr/>
        </p:nvPicPr>
        <p:blipFill rotWithShape="1">
          <a:blip r:embed="rId3">
            <a:extLst>
              <a:ext uri="{28A0092B-C50C-407E-A947-70E740481C1C}">
                <a14:useLocalDpi xmlns:a14="http://schemas.microsoft.com/office/drawing/2010/main" val="0"/>
              </a:ext>
            </a:extLst>
          </a:blip>
          <a:srcRect t="13183" r="-2" b="20232"/>
          <a:stretch/>
        </p:blipFill>
        <p:spPr bwMode="auto">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365125"/>
            <a:ext cx="10515600" cy="1325563"/>
          </a:xfrm>
        </p:spPr>
        <p:txBody>
          <a:bodyPr>
            <a:normAutofit/>
          </a:bodyPr>
          <a:lstStyle/>
          <a:p>
            <a:r>
              <a:rPr lang="en-CA" dirty="0" smtClean="0"/>
              <a:t>3. </a:t>
            </a:r>
            <a:r>
              <a:rPr lang="en-CA" dirty="0"/>
              <a:t>Social housing can lead</a:t>
            </a:r>
          </a:p>
        </p:txBody>
      </p:sp>
      <p:sp>
        <p:nvSpPr>
          <p:cNvPr id="4102" name="Content Placeholder 4101"/>
          <p:cNvSpPr>
            <a:spLocks noGrp="1"/>
          </p:cNvSpPr>
          <p:nvPr>
            <p:ph idx="1"/>
          </p:nvPr>
        </p:nvSpPr>
        <p:spPr>
          <a:xfrm>
            <a:off x="838200" y="2015406"/>
            <a:ext cx="5097779" cy="4065986"/>
          </a:xfrm>
        </p:spPr>
        <p:txBody>
          <a:bodyPr anchor="t">
            <a:normAutofit/>
          </a:bodyPr>
          <a:lstStyle/>
          <a:p>
            <a:pPr marL="0" indent="0">
              <a:buNone/>
            </a:pPr>
            <a:r>
              <a:rPr lang="en-US" sz="2000" dirty="0">
                <a:solidFill>
                  <a:schemeClr val="bg1"/>
                </a:solidFill>
              </a:rPr>
              <a:t>Reaching initial economies of scale is critical to success and social housing offers a volume of dwellings not achievable in the private market.</a:t>
            </a:r>
          </a:p>
          <a:p>
            <a:pPr marL="0" indent="0">
              <a:buNone/>
            </a:pPr>
            <a:r>
              <a:rPr lang="en-US" sz="2000" dirty="0">
                <a:solidFill>
                  <a:schemeClr val="bg1"/>
                </a:solidFill>
              </a:rPr>
              <a:t>Once the approach has been successfully demonstrated, it can easily roll out to the private sector through private or public financing.</a:t>
            </a:r>
          </a:p>
        </p:txBody>
      </p:sp>
    </p:spTree>
    <p:extLst>
      <p:ext uri="{BB962C8B-B14F-4D97-AF65-F5344CB8AC3E}">
        <p14:creationId xmlns:p14="http://schemas.microsoft.com/office/powerpoint/2010/main" val="19241701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696359527"/>
              </p:ext>
            </p:extLst>
          </p:nvPr>
        </p:nvGraphicFramePr>
        <p:xfrm>
          <a:off x="1751309" y="1038386"/>
          <a:ext cx="8508570" cy="4711484"/>
        </p:xfrm>
        <a:graphic>
          <a:graphicData uri="http://schemas.openxmlformats.org/drawingml/2006/table">
            <a:tbl>
              <a:tblPr/>
              <a:tblGrid>
                <a:gridCol w="1692440">
                  <a:extLst>
                    <a:ext uri="{9D8B030D-6E8A-4147-A177-3AD203B41FA5}">
                      <a16:colId xmlns:a16="http://schemas.microsoft.com/office/drawing/2014/main" val="20000"/>
                    </a:ext>
                  </a:extLst>
                </a:gridCol>
                <a:gridCol w="1112838">
                  <a:extLst>
                    <a:ext uri="{9D8B030D-6E8A-4147-A177-3AD203B41FA5}">
                      <a16:colId xmlns:a16="http://schemas.microsoft.com/office/drawing/2014/main" val="20001"/>
                    </a:ext>
                  </a:extLst>
                </a:gridCol>
                <a:gridCol w="1391046">
                  <a:extLst>
                    <a:ext uri="{9D8B030D-6E8A-4147-A177-3AD203B41FA5}">
                      <a16:colId xmlns:a16="http://schemas.microsoft.com/office/drawing/2014/main" val="20002"/>
                    </a:ext>
                  </a:extLst>
                </a:gridCol>
                <a:gridCol w="1066469">
                  <a:extLst>
                    <a:ext uri="{9D8B030D-6E8A-4147-A177-3AD203B41FA5}">
                      <a16:colId xmlns:a16="http://schemas.microsoft.com/office/drawing/2014/main" val="20003"/>
                    </a:ext>
                  </a:extLst>
                </a:gridCol>
                <a:gridCol w="1020101">
                  <a:extLst>
                    <a:ext uri="{9D8B030D-6E8A-4147-A177-3AD203B41FA5}">
                      <a16:colId xmlns:a16="http://schemas.microsoft.com/office/drawing/2014/main" val="20004"/>
                    </a:ext>
                  </a:extLst>
                </a:gridCol>
                <a:gridCol w="1112838">
                  <a:extLst>
                    <a:ext uri="{9D8B030D-6E8A-4147-A177-3AD203B41FA5}">
                      <a16:colId xmlns:a16="http://schemas.microsoft.com/office/drawing/2014/main" val="20005"/>
                    </a:ext>
                  </a:extLst>
                </a:gridCol>
                <a:gridCol w="1112838">
                  <a:extLst>
                    <a:ext uri="{9D8B030D-6E8A-4147-A177-3AD203B41FA5}">
                      <a16:colId xmlns:a16="http://schemas.microsoft.com/office/drawing/2014/main" val="20006"/>
                    </a:ext>
                  </a:extLst>
                </a:gridCol>
              </a:tblGrid>
              <a:tr h="1115660">
                <a:tc>
                  <a:txBody>
                    <a:bodyPr/>
                    <a:lstStyle/>
                    <a:p>
                      <a:pPr algn="l" fontAlgn="b"/>
                      <a:r>
                        <a:rPr lang="en-CA" sz="1600" b="0" i="0" u="none" strike="noStrike" dirty="0">
                          <a:solidFill>
                            <a:srgbClr val="000000"/>
                          </a:solidFill>
                          <a:effectLst/>
                          <a:latin typeface="Calibri"/>
                        </a:rPr>
                        <a:t>Housing  Provider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CA" sz="1600" b="0" i="0" u="none" strike="noStrike">
                          <a:solidFill>
                            <a:srgbClr val="000000"/>
                          </a:solidFill>
                          <a:effectLst/>
                          <a:latin typeface="Calibri"/>
                        </a:rPr>
                        <a:t>Part 9 Attached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CA" sz="1600" b="0" i="0" u="none" strike="noStrike">
                          <a:solidFill>
                            <a:srgbClr val="000000"/>
                          </a:solidFill>
                          <a:effectLst/>
                          <a:latin typeface="Calibri"/>
                        </a:rPr>
                        <a:t>Low Rise 1-4 MURB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CA" sz="1600" b="0" i="0" u="none" strike="noStrike">
                          <a:solidFill>
                            <a:srgbClr val="000000"/>
                          </a:solidFill>
                          <a:effectLst/>
                          <a:latin typeface="Calibri"/>
                        </a:rPr>
                        <a:t>Mid Rise 5-7 MURB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CA" sz="1600" b="0" i="0" u="none" strike="noStrike">
                          <a:solidFill>
                            <a:srgbClr val="000000"/>
                          </a:solidFill>
                          <a:effectLst/>
                          <a:latin typeface="Calibri"/>
                        </a:rPr>
                        <a:t>Hi Rise 8+ Murb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CA" sz="1600" b="0" i="0" u="none" strike="noStrike">
                          <a:solidFill>
                            <a:srgbClr val="000000"/>
                          </a:solidFill>
                          <a:effectLst/>
                          <a:latin typeface="Calibri"/>
                        </a:rPr>
                        <a:t>Detached Singles / 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CA" sz="1600" b="0" i="0" u="none" strike="noStrike">
                          <a:solidFill>
                            <a:srgbClr val="000000"/>
                          </a:solidFill>
                          <a:effectLst/>
                          <a:latin typeface="Calibri"/>
                        </a:rPr>
                        <a:t>Provider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0000"/>
                  </a:ext>
                </a:extLst>
              </a:tr>
              <a:tr h="399536">
                <a:tc>
                  <a:txBody>
                    <a:bodyPr/>
                    <a:lstStyle/>
                    <a:p>
                      <a:pPr algn="l" fontAlgn="b"/>
                      <a:r>
                        <a:rPr lang="en-CA" sz="1600" b="0" i="0" u="none" strike="noStrike" dirty="0">
                          <a:solidFill>
                            <a:srgbClr val="000000"/>
                          </a:solidFill>
                          <a:effectLst/>
                          <a:latin typeface="Calibri"/>
                        </a:rPr>
                        <a:t>Toronto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dirty="0">
                          <a:solidFill>
                            <a:srgbClr val="000000"/>
                          </a:solidFill>
                          <a:effectLst/>
                          <a:latin typeface="Calibri"/>
                        </a:rPr>
                        <a:t>10592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a:solidFill>
                            <a:srgbClr val="000000"/>
                          </a:solidFill>
                          <a:effectLst/>
                          <a:latin typeface="Calibri"/>
                        </a:rPr>
                        <a:t>2353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a:solidFill>
                            <a:srgbClr val="000000"/>
                          </a:solidFill>
                          <a:effectLst/>
                          <a:latin typeface="Calibri"/>
                        </a:rPr>
                        <a:t>7650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a:solidFill>
                            <a:srgbClr val="000000"/>
                          </a:solidFill>
                          <a:effectLst/>
                          <a:latin typeface="Calibri"/>
                        </a:rPr>
                        <a:t>37072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a:solidFill>
                            <a:srgbClr val="000000"/>
                          </a:solidFill>
                          <a:effectLst/>
                          <a:latin typeface="Calibri"/>
                        </a:rPr>
                        <a:t>1765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a:solidFill>
                            <a:srgbClr val="000000"/>
                          </a:solidFill>
                          <a:effectLst/>
                          <a:latin typeface="Calibri"/>
                        </a:rPr>
                        <a:t>58,845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99536">
                <a:tc>
                  <a:txBody>
                    <a:bodyPr/>
                    <a:lstStyle/>
                    <a:p>
                      <a:pPr algn="l" fontAlgn="b"/>
                      <a:r>
                        <a:rPr lang="en-CA" sz="1600" b="0" i="0" u="none" strike="noStrike" dirty="0">
                          <a:solidFill>
                            <a:srgbClr val="000000"/>
                          </a:solidFill>
                          <a:effectLst/>
                          <a:latin typeface="Calibri"/>
                        </a:rPr>
                        <a:t>York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dirty="0">
                          <a:solidFill>
                            <a:srgbClr val="000000"/>
                          </a:solidFill>
                          <a:effectLst/>
                          <a:latin typeface="Calibri"/>
                        </a:rPr>
                        <a:t>633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l" fontAlgn="b"/>
                      <a:r>
                        <a:rPr lang="en-CA"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CA"/>
                    </a:p>
                  </a:txBody>
                  <a:tcPr/>
                </a:tc>
                <a:tc hMerge="1">
                  <a:txBody>
                    <a:bodyPr/>
                    <a:lstStyle/>
                    <a:p>
                      <a:endParaRPr lang="en-CA"/>
                    </a:p>
                  </a:txBody>
                  <a:tcPr/>
                </a:tc>
                <a:tc>
                  <a:txBody>
                    <a:bodyPr/>
                    <a:lstStyle/>
                    <a:p>
                      <a:pPr algn="r" fontAlgn="b"/>
                      <a:r>
                        <a:rPr lang="en-CA" sz="1600" b="0" i="0" u="none" strike="noStrike">
                          <a:solidFill>
                            <a:srgbClr val="000000"/>
                          </a:solidFill>
                          <a:effectLst/>
                          <a:latin typeface="Calibri"/>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a:solidFill>
                            <a:srgbClr val="000000"/>
                          </a:solidFill>
                          <a:effectLst/>
                          <a:latin typeface="Calibri"/>
                        </a:rPr>
                        <a:t>2441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99536">
                <a:tc>
                  <a:txBody>
                    <a:bodyPr/>
                    <a:lstStyle/>
                    <a:p>
                      <a:pPr algn="l" fontAlgn="b"/>
                      <a:r>
                        <a:rPr lang="en-CA" sz="1600" b="0" i="0" u="none" strike="noStrike">
                          <a:solidFill>
                            <a:srgbClr val="000000"/>
                          </a:solidFill>
                          <a:effectLst/>
                          <a:latin typeface="Calibri"/>
                        </a:rPr>
                        <a:t>Ottawa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dirty="0">
                          <a:solidFill>
                            <a:srgbClr val="000000"/>
                          </a:solidFill>
                          <a:effectLst/>
                          <a:latin typeface="Calibri"/>
                        </a:rPr>
                        <a:t>5400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r" fontAlgn="b"/>
                      <a:r>
                        <a:rPr lang="en-CA" sz="1600" b="0" i="0" u="none" strike="noStrike" dirty="0">
                          <a:solidFill>
                            <a:srgbClr val="000000"/>
                          </a:solidFill>
                          <a:effectLst/>
                          <a:latin typeface="Calibri"/>
                        </a:rPr>
                        <a:t>9450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CA"/>
                    </a:p>
                  </a:txBody>
                  <a:tcPr/>
                </a:tc>
                <a:tc hMerge="1">
                  <a:txBody>
                    <a:bodyPr/>
                    <a:lstStyle/>
                    <a:p>
                      <a:endParaRPr lang="en-CA"/>
                    </a:p>
                  </a:txBody>
                  <a:tcPr/>
                </a:tc>
                <a:tc>
                  <a:txBody>
                    <a:bodyPr/>
                    <a:lstStyle/>
                    <a:p>
                      <a:pPr algn="r" fontAlgn="b"/>
                      <a:r>
                        <a:rPr lang="en-CA" sz="1600" b="0" i="0" u="none" strike="noStrike">
                          <a:solidFill>
                            <a:srgbClr val="000000"/>
                          </a:solidFill>
                          <a:effectLst/>
                          <a:latin typeface="Calibri"/>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dirty="0">
                          <a:solidFill>
                            <a:srgbClr val="000000"/>
                          </a:solidFill>
                          <a:effectLst/>
                          <a:latin typeface="Calibri"/>
                        </a:rPr>
                        <a:t>15000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99536">
                <a:tc>
                  <a:txBody>
                    <a:bodyPr/>
                    <a:lstStyle/>
                    <a:p>
                      <a:pPr algn="l" fontAlgn="b"/>
                      <a:r>
                        <a:rPr lang="en-CA" sz="1600" b="0" i="0" u="none" strike="noStrike">
                          <a:solidFill>
                            <a:srgbClr val="000000"/>
                          </a:solidFill>
                          <a:effectLst/>
                          <a:latin typeface="Calibri"/>
                        </a:rPr>
                        <a:t>Hamilton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dirty="0">
                          <a:solidFill>
                            <a:srgbClr val="000000"/>
                          </a:solidFill>
                          <a:effectLst/>
                          <a:latin typeface="Calibri"/>
                        </a:rPr>
                        <a:t>696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l" fontAlgn="b"/>
                      <a:r>
                        <a:rPr lang="en-CA"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CA"/>
                    </a:p>
                  </a:txBody>
                  <a:tcPr/>
                </a:tc>
                <a:tc hMerge="1">
                  <a:txBody>
                    <a:bodyPr/>
                    <a:lstStyle/>
                    <a:p>
                      <a:endParaRPr lang="en-CA"/>
                    </a:p>
                  </a:txBody>
                  <a:tcPr/>
                </a:tc>
                <a:tc>
                  <a:txBody>
                    <a:bodyPr/>
                    <a:lstStyle/>
                    <a:p>
                      <a:pPr algn="l" fontAlgn="b"/>
                      <a:r>
                        <a:rPr lang="en-CA" sz="16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a:solidFill>
                            <a:srgbClr val="000000"/>
                          </a:solidFill>
                          <a:effectLst/>
                          <a:latin typeface="Calibri"/>
                        </a:rPr>
                        <a:t>6000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99536">
                <a:tc>
                  <a:txBody>
                    <a:bodyPr/>
                    <a:lstStyle/>
                    <a:p>
                      <a:pPr algn="l" fontAlgn="b"/>
                      <a:r>
                        <a:rPr lang="en-CA" sz="1600" b="0" i="0" u="none" strike="noStrike">
                          <a:solidFill>
                            <a:srgbClr val="000000"/>
                          </a:solidFill>
                          <a:effectLst/>
                          <a:latin typeface="Calibri"/>
                        </a:rPr>
                        <a:t>Peel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a:solidFill>
                            <a:srgbClr val="000000"/>
                          </a:solidFill>
                          <a:effectLst/>
                          <a:latin typeface="Calibri"/>
                        </a:rPr>
                        <a:t>1200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r" fontAlgn="b"/>
                      <a:r>
                        <a:rPr lang="en-CA" sz="1600" b="0" i="0" u="none" strike="noStrike" dirty="0">
                          <a:solidFill>
                            <a:srgbClr val="000000"/>
                          </a:solidFill>
                          <a:effectLst/>
                          <a:latin typeface="Calibri"/>
                        </a:rPr>
                        <a:t>6457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CA"/>
                    </a:p>
                  </a:txBody>
                  <a:tcPr/>
                </a:tc>
                <a:tc hMerge="1">
                  <a:txBody>
                    <a:bodyPr/>
                    <a:lstStyle/>
                    <a:p>
                      <a:endParaRPr lang="en-CA"/>
                    </a:p>
                  </a:txBody>
                  <a:tcPr/>
                </a:tc>
                <a:tc>
                  <a:txBody>
                    <a:bodyPr/>
                    <a:lstStyle/>
                    <a:p>
                      <a:pPr algn="l" fontAlgn="b"/>
                      <a:r>
                        <a:rPr lang="en-CA"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a:solidFill>
                            <a:srgbClr val="000000"/>
                          </a:solidFill>
                          <a:effectLst/>
                          <a:latin typeface="Calibri"/>
                        </a:rPr>
                        <a:t>7657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99536">
                <a:tc>
                  <a:txBody>
                    <a:bodyPr/>
                    <a:lstStyle/>
                    <a:p>
                      <a:pPr algn="l" fontAlgn="b"/>
                      <a:r>
                        <a:rPr lang="en-CA" sz="1600" b="0" i="0" u="none" strike="noStrike">
                          <a:solidFill>
                            <a:srgbClr val="000000"/>
                          </a:solidFill>
                          <a:effectLst/>
                          <a:latin typeface="Calibri"/>
                        </a:rPr>
                        <a:t>Windsor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a:solidFill>
                            <a:srgbClr val="000000"/>
                          </a:solidFill>
                          <a:effectLst/>
                          <a:latin typeface="Calibri"/>
                        </a:rPr>
                        <a:t>1579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CA"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CA"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CA" sz="16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CA"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a:solidFill>
                            <a:srgbClr val="000000"/>
                          </a:solidFill>
                          <a:effectLst/>
                          <a:latin typeface="Calibri"/>
                        </a:rPr>
                        <a:t>4708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99536">
                <a:tc>
                  <a:txBody>
                    <a:bodyPr/>
                    <a:lstStyle/>
                    <a:p>
                      <a:pPr algn="l" fontAlgn="b"/>
                      <a:r>
                        <a:rPr lang="en-CA" sz="1600" b="0" i="0" u="none" strike="noStrike" dirty="0">
                          <a:solidFill>
                            <a:srgbClr val="000000"/>
                          </a:solidFill>
                          <a:effectLst/>
                          <a:latin typeface="Calibri"/>
                        </a:rPr>
                        <a:t>Niagara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a:solidFill>
                            <a:srgbClr val="000000"/>
                          </a:solidFill>
                          <a:effectLst/>
                          <a:latin typeface="Calibri"/>
                        </a:rPr>
                        <a:t>376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CA" sz="16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CA"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CA"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CA"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a:solidFill>
                            <a:srgbClr val="000000"/>
                          </a:solidFill>
                          <a:effectLst/>
                          <a:latin typeface="Calibri"/>
                        </a:rPr>
                        <a:t>2757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99536">
                <a:tc>
                  <a:txBody>
                    <a:bodyPr/>
                    <a:lstStyle/>
                    <a:p>
                      <a:pPr algn="l" fontAlgn="b"/>
                      <a:r>
                        <a:rPr lang="en-CA" sz="1600" b="0" i="0" u="none" strike="noStrike" dirty="0" smtClean="0">
                          <a:solidFill>
                            <a:srgbClr val="000000"/>
                          </a:solidFill>
                          <a:effectLst/>
                          <a:latin typeface="Calibri"/>
                        </a:rPr>
                        <a:t>Ontario Aboriginal</a:t>
                      </a:r>
                      <a:endParaRPr lang="en-CA"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dirty="0" smtClean="0">
                          <a:solidFill>
                            <a:srgbClr val="000000"/>
                          </a:solidFill>
                          <a:effectLst/>
                          <a:latin typeface="Calibri"/>
                        </a:rPr>
                        <a:t>TBC</a:t>
                      </a:r>
                      <a:endParaRPr lang="en-CA"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r" fontAlgn="b"/>
                      <a:endParaRPr lang="en-CA"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CA"/>
                    </a:p>
                  </a:txBody>
                  <a:tcPr/>
                </a:tc>
                <a:tc hMerge="1">
                  <a:txBody>
                    <a:bodyPr/>
                    <a:lstStyle/>
                    <a:p>
                      <a:endParaRPr lang="en-CA"/>
                    </a:p>
                  </a:txBody>
                  <a:tcPr/>
                </a:tc>
                <a:tc>
                  <a:txBody>
                    <a:bodyPr/>
                    <a:lstStyle/>
                    <a:p>
                      <a:pPr algn="r" fontAlgn="b"/>
                      <a:endParaRPr lang="en-CA"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CA" sz="1600" b="0" i="0" u="none" strike="noStrike" dirty="0" smtClean="0">
                          <a:solidFill>
                            <a:srgbClr val="000000"/>
                          </a:solidFill>
                          <a:effectLst/>
                          <a:latin typeface="Calibri"/>
                        </a:rPr>
                        <a:t>TBC</a:t>
                      </a:r>
                      <a:endParaRPr lang="en-CA"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99536">
                <a:tc>
                  <a:txBody>
                    <a:bodyPr/>
                    <a:lstStyle/>
                    <a:p>
                      <a:pPr algn="l" fontAlgn="b"/>
                      <a:r>
                        <a:rPr lang="en-CA" sz="1600" b="0" i="0" u="none" strike="noStrike">
                          <a:solidFill>
                            <a:srgbClr val="000000"/>
                          </a:solidFill>
                          <a:effectLst/>
                          <a:latin typeface="Calibri"/>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CA" sz="1600" b="0" i="0" u="none" strike="noStrike" dirty="0" smtClean="0">
                          <a:solidFill>
                            <a:srgbClr val="000000"/>
                          </a:solidFill>
                          <a:effectLst/>
                          <a:latin typeface="Calibri"/>
                        </a:rPr>
                        <a:t>21334 *</a:t>
                      </a:r>
                      <a:endParaRPr lang="en-CA"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CA" sz="16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CA" sz="16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CA"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CA"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CA" sz="1600" b="0" i="0" u="none" strike="noStrike" dirty="0">
                          <a:solidFill>
                            <a:srgbClr val="000000"/>
                          </a:solidFill>
                          <a:effectLst/>
                          <a:latin typeface="Calibri"/>
                        </a:rPr>
                        <a:t>100,690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0009"/>
                  </a:ext>
                </a:extLst>
              </a:tr>
            </a:tbl>
          </a:graphicData>
        </a:graphic>
      </p:graphicFrame>
      <p:sp>
        <p:nvSpPr>
          <p:cNvPr id="7" name="TextBox 6"/>
          <p:cNvSpPr txBox="1"/>
          <p:nvPr/>
        </p:nvSpPr>
        <p:spPr>
          <a:xfrm>
            <a:off x="2479729" y="325464"/>
            <a:ext cx="6540285" cy="400110"/>
          </a:xfrm>
          <a:prstGeom prst="rect">
            <a:avLst/>
          </a:prstGeom>
          <a:noFill/>
        </p:spPr>
        <p:txBody>
          <a:bodyPr wrap="square" rtlCol="0">
            <a:spAutoFit/>
          </a:bodyPr>
          <a:lstStyle/>
          <a:p>
            <a:pPr algn="ctr"/>
            <a:r>
              <a:rPr lang="en-CA" dirty="0" smtClean="0"/>
              <a:t> </a:t>
            </a:r>
            <a:r>
              <a:rPr lang="en-CA" sz="2000" b="1" dirty="0" smtClean="0"/>
              <a:t>Size of the Ontario Social Housing Market  - Top Eight</a:t>
            </a:r>
            <a:endParaRPr lang="en-CA" sz="2000" b="1" dirty="0"/>
          </a:p>
        </p:txBody>
      </p:sp>
      <p:sp>
        <p:nvSpPr>
          <p:cNvPr id="2" name="TextBox 1"/>
          <p:cNvSpPr txBox="1"/>
          <p:nvPr/>
        </p:nvSpPr>
        <p:spPr>
          <a:xfrm>
            <a:off x="1875295" y="5951349"/>
            <a:ext cx="6555783" cy="369332"/>
          </a:xfrm>
          <a:prstGeom prst="rect">
            <a:avLst/>
          </a:prstGeom>
          <a:noFill/>
        </p:spPr>
        <p:txBody>
          <a:bodyPr wrap="square" rtlCol="0">
            <a:spAutoFit/>
          </a:bodyPr>
          <a:lstStyle/>
          <a:p>
            <a:r>
              <a:rPr lang="en-CA" dirty="0" smtClean="0"/>
              <a:t>* Current committed Providers exceed 25,000 </a:t>
            </a:r>
            <a:r>
              <a:rPr lang="en-CA" dirty="0" err="1" smtClean="0"/>
              <a:t>rowhouse</a:t>
            </a:r>
            <a:r>
              <a:rPr lang="en-CA" dirty="0" smtClean="0"/>
              <a:t> units</a:t>
            </a:r>
            <a:endParaRPr lang="en-CA" dirty="0"/>
          </a:p>
        </p:txBody>
      </p:sp>
    </p:spTree>
    <p:extLst>
      <p:ext uri="{BB962C8B-B14F-4D97-AF65-F5344CB8AC3E}">
        <p14:creationId xmlns:p14="http://schemas.microsoft.com/office/powerpoint/2010/main" val="34897597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06"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4" descr="http://www.bdonline.co.uk/Pictures/web/c/i/v/BA_660.jpg"/>
          <p:cNvPicPr>
            <a:picLocks noChangeAspect="1" noChangeArrowheads="1"/>
          </p:cNvPicPr>
          <p:nvPr/>
        </p:nvPicPr>
        <p:blipFill rotWithShape="1">
          <a:blip r:embed="rId2">
            <a:extLst>
              <a:ext uri="{28A0092B-C50C-407E-A947-70E740481C1C}">
                <a14:useLocalDpi xmlns:a14="http://schemas.microsoft.com/office/drawing/2010/main" val="0"/>
              </a:ext>
            </a:extLst>
          </a:blip>
          <a:srcRect t="3865" r="2" b="15707"/>
          <a:stretch/>
        </p:blipFill>
        <p:spPr bwMode="auto">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6" descr="http://www.habitech.it/sites/default/files/d5957b8cf7_0.jpg"/>
          <p:cNvPicPr>
            <a:picLocks noChangeAspect="1" noChangeArrowheads="1"/>
          </p:cNvPicPr>
          <p:nvPr/>
        </p:nvPicPr>
        <p:blipFill rotWithShape="1">
          <a:blip r:embed="rId3">
            <a:extLst>
              <a:ext uri="{28A0092B-C50C-407E-A947-70E740481C1C}">
                <a14:useLocalDpi xmlns:a14="http://schemas.microsoft.com/office/drawing/2010/main" val="0"/>
              </a:ext>
            </a:extLst>
          </a:blip>
          <a:srcRect l="-2" t="4944" b="50000"/>
          <a:stretch/>
        </p:blipFill>
        <p:spPr bwMode="auto">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365125"/>
            <a:ext cx="10515600" cy="1325563"/>
          </a:xfrm>
        </p:spPr>
        <p:txBody>
          <a:bodyPr>
            <a:normAutofit/>
          </a:bodyPr>
          <a:lstStyle/>
          <a:p>
            <a:r>
              <a:rPr lang="en-CA" dirty="0" smtClean="0"/>
              <a:t>4. </a:t>
            </a:r>
            <a:r>
              <a:rPr lang="en-CA" dirty="0"/>
              <a:t>Breaking through business as usual</a:t>
            </a:r>
          </a:p>
        </p:txBody>
      </p:sp>
      <p:sp>
        <p:nvSpPr>
          <p:cNvPr id="4102" name="Content Placeholder 4101"/>
          <p:cNvSpPr>
            <a:spLocks noGrp="1"/>
          </p:cNvSpPr>
          <p:nvPr>
            <p:ph idx="1"/>
          </p:nvPr>
        </p:nvSpPr>
        <p:spPr>
          <a:xfrm>
            <a:off x="838200" y="2015406"/>
            <a:ext cx="5097779" cy="4065986"/>
          </a:xfrm>
        </p:spPr>
        <p:txBody>
          <a:bodyPr anchor="t">
            <a:normAutofit/>
          </a:bodyPr>
          <a:lstStyle/>
          <a:p>
            <a:pPr marL="0" indent="0">
              <a:buNone/>
            </a:pPr>
            <a:r>
              <a:rPr lang="en-US" sz="2000">
                <a:solidFill>
                  <a:schemeClr val="bg1"/>
                </a:solidFill>
              </a:rPr>
              <a:t>Construction innovations, including 3d scanning, BIM, pre-fabrication and modular construction enable whole building retrofits that are faster, higher quality, and less disruptive than the current approach in Ontario.</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029" y="4192526"/>
            <a:ext cx="2507615" cy="252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358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06"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CA" dirty="0" smtClean="0"/>
              <a:t>5. Capacity in Canada</a:t>
            </a:r>
            <a:endParaRPr lang="en-CA" dirty="0"/>
          </a:p>
        </p:txBody>
      </p:sp>
      <p:sp>
        <p:nvSpPr>
          <p:cNvPr id="4102" name="Content Placeholder 4101"/>
          <p:cNvSpPr>
            <a:spLocks noGrp="1"/>
          </p:cNvSpPr>
          <p:nvPr>
            <p:ph idx="1"/>
          </p:nvPr>
        </p:nvSpPr>
        <p:spPr>
          <a:xfrm>
            <a:off x="838200" y="2015406"/>
            <a:ext cx="5097779" cy="4065986"/>
          </a:xfrm>
        </p:spPr>
        <p:txBody>
          <a:bodyPr anchor="t">
            <a:normAutofit/>
          </a:bodyPr>
          <a:lstStyle/>
          <a:p>
            <a:pPr marL="0" indent="0">
              <a:buNone/>
            </a:pPr>
            <a:r>
              <a:rPr lang="en-US" sz="2000">
                <a:solidFill>
                  <a:schemeClr val="bg1"/>
                </a:solidFill>
              </a:rPr>
              <a:t>Construction innovations, including 3d scanning, BIM, pre-fabrication and modular construction enable whole building retrofits that are faster, higher quality, and less disruptive than the current approach in Ontario.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029" y="4192526"/>
            <a:ext cx="2507615" cy="252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9925" y="1691642"/>
            <a:ext cx="6892075" cy="5166360"/>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834" y="1847145"/>
            <a:ext cx="3126810" cy="234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834" y="4325551"/>
            <a:ext cx="3189346" cy="239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7788" y="724370"/>
            <a:ext cx="4263629" cy="967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7788" y="261033"/>
            <a:ext cx="233362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656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ttps://pbs.twimg.com/media/CnGr2z9WgAMxWgP.jpg"/>
          <p:cNvPicPr>
            <a:picLocks noChangeAspect="1"/>
          </p:cNvPicPr>
          <p:nvPr/>
        </p:nvPicPr>
        <p:blipFill rotWithShape="1">
          <a:blip r:embed="rId2"/>
          <a:srcRect t="9091" r="13940"/>
          <a:stretch/>
        </p:blipFill>
        <p:spPr>
          <a:xfrm>
            <a:off x="20" y="10"/>
            <a:ext cx="12191980" cy="6857990"/>
          </a:xfrm>
          <a:prstGeom prst="rect">
            <a:avLst/>
          </a:prstGeom>
        </p:spPr>
      </p:pic>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594805" y="640263"/>
            <a:ext cx="5221266" cy="1344975"/>
          </a:xfrm>
        </p:spPr>
        <p:txBody>
          <a:bodyPr>
            <a:normAutofit/>
          </a:bodyPr>
          <a:lstStyle/>
          <a:p>
            <a:pPr>
              <a:lnSpc>
                <a:spcPct val="70000"/>
              </a:lnSpc>
            </a:pPr>
            <a:r>
              <a:rPr lang="en-CA" sz="2800" dirty="0"/>
              <a:t>IMPACTS</a:t>
            </a:r>
          </a:p>
        </p:txBody>
      </p:sp>
      <p:sp>
        <p:nvSpPr>
          <p:cNvPr id="23" name="Content Placeholder 13"/>
          <p:cNvSpPr>
            <a:spLocks noGrp="1"/>
          </p:cNvSpPr>
          <p:nvPr>
            <p:ph idx="1"/>
          </p:nvPr>
        </p:nvSpPr>
        <p:spPr>
          <a:xfrm>
            <a:off x="594110" y="1565329"/>
            <a:ext cx="5235490" cy="4329444"/>
          </a:xfrm>
        </p:spPr>
        <p:txBody>
          <a:bodyPr>
            <a:normAutofit fontScale="85000" lnSpcReduction="20000"/>
          </a:bodyPr>
          <a:lstStyle/>
          <a:p>
            <a:pPr marL="0" indent="0">
              <a:buNone/>
            </a:pPr>
            <a:r>
              <a:rPr lang="en-CA" sz="2400" i="1" dirty="0"/>
              <a:t>Guaranteed comfort and improved tenant satisfaction</a:t>
            </a:r>
          </a:p>
          <a:p>
            <a:pPr marL="0" indent="0">
              <a:buNone/>
            </a:pPr>
            <a:r>
              <a:rPr lang="en-CA" sz="2400" i="1" dirty="0"/>
              <a:t>Ensures state of good repair through performance guarantees</a:t>
            </a:r>
          </a:p>
          <a:p>
            <a:pPr marL="0" indent="0">
              <a:buNone/>
            </a:pPr>
            <a:r>
              <a:rPr lang="en-CA" sz="2400" i="1" dirty="0" err="1"/>
              <a:t>Free’s</a:t>
            </a:r>
            <a:r>
              <a:rPr lang="en-CA" sz="2400" i="1" dirty="0"/>
              <a:t> up capital dollars for other priority investments</a:t>
            </a:r>
          </a:p>
          <a:p>
            <a:pPr marL="0" indent="0">
              <a:buNone/>
            </a:pPr>
            <a:r>
              <a:rPr lang="en-CA" sz="2400" i="1" dirty="0"/>
              <a:t>Community revitalization  and sense of place</a:t>
            </a:r>
          </a:p>
          <a:p>
            <a:pPr marL="0" indent="0">
              <a:buNone/>
            </a:pPr>
            <a:r>
              <a:rPr lang="en-CA" sz="2400" i="1" dirty="0"/>
              <a:t>Drives private sector innovation in construction and technology development</a:t>
            </a:r>
          </a:p>
          <a:p>
            <a:pPr marL="0" indent="0">
              <a:buNone/>
            </a:pPr>
            <a:r>
              <a:rPr lang="en-CA" sz="2400" i="1" dirty="0"/>
              <a:t>Creates jobs in design, construction, and manufacturing</a:t>
            </a:r>
          </a:p>
          <a:p>
            <a:pPr marL="0" indent="0">
              <a:buNone/>
            </a:pPr>
            <a:r>
              <a:rPr lang="en-CA" sz="2400" i="1" dirty="0"/>
              <a:t>Provides investors with a dependable return on investment and</a:t>
            </a:r>
          </a:p>
          <a:p>
            <a:pPr marL="0" indent="0">
              <a:buNone/>
            </a:pPr>
            <a:r>
              <a:rPr lang="en-CA" sz="2400" i="1" dirty="0"/>
              <a:t>Reduces energy use and GHG emissions</a:t>
            </a:r>
          </a:p>
          <a:p>
            <a:pPr marL="0" indent="0">
              <a:buNone/>
            </a:pPr>
            <a:endParaRPr lang="en-CA" sz="2400" i="1" dirty="0"/>
          </a:p>
          <a:p>
            <a:pPr marL="0" indent="0">
              <a:buNone/>
            </a:pPr>
            <a:endParaRPr lang="en-CA" sz="2400" i="1" dirty="0"/>
          </a:p>
          <a:p>
            <a:pPr marL="0" indent="0">
              <a:buNone/>
            </a:pPr>
            <a:endParaRPr lang="en-US" sz="2400" dirty="0"/>
          </a:p>
        </p:txBody>
      </p:sp>
      <p:sp>
        <p:nvSpPr>
          <p:cNvPr id="3" name="Rectangle 2"/>
          <p:cNvSpPr/>
          <p:nvPr/>
        </p:nvSpPr>
        <p:spPr>
          <a:xfrm>
            <a:off x="240676" y="6510764"/>
            <a:ext cx="4509248" cy="276999"/>
          </a:xfrm>
          <a:prstGeom prst="rect">
            <a:avLst/>
          </a:prstGeom>
        </p:spPr>
        <p:txBody>
          <a:bodyPr wrap="none">
            <a:spAutoFit/>
          </a:bodyPr>
          <a:lstStyle/>
          <a:p>
            <a:r>
              <a:rPr lang="en-CA" sz="1200" dirty="0">
                <a:solidFill>
                  <a:schemeClr val="bg1"/>
                </a:solidFill>
              </a:rPr>
              <a:t>PHOTO: https://passivehouseplus.ie/magazine/insight/energiesprong</a:t>
            </a:r>
          </a:p>
        </p:txBody>
      </p:sp>
    </p:spTree>
    <p:extLst>
      <p:ext uri="{BB962C8B-B14F-4D97-AF65-F5344CB8AC3E}">
        <p14:creationId xmlns:p14="http://schemas.microsoft.com/office/powerpoint/2010/main" val="375164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495945" y="757092"/>
            <a:ext cx="4014061" cy="5780868"/>
          </a:xfrm>
        </p:spPr>
        <p:txBody>
          <a:bodyPr>
            <a:normAutofit fontScale="90000"/>
          </a:bodyPr>
          <a:lstStyle/>
          <a:p>
            <a:pPr algn="r"/>
            <a:r>
              <a:rPr lang="en-CA" sz="2700" b="1" i="1" dirty="0" smtClean="0">
                <a:solidFill>
                  <a:schemeClr val="accent1"/>
                </a:solidFill>
              </a:rPr>
              <a:t>Funding Phase</a:t>
            </a:r>
            <a:br>
              <a:rPr lang="en-CA" sz="2700" b="1" i="1" dirty="0" smtClean="0">
                <a:solidFill>
                  <a:schemeClr val="accent1"/>
                </a:solidFill>
              </a:rPr>
            </a:br>
            <a:r>
              <a:rPr lang="en-CA" sz="2700" b="1" i="1" dirty="0">
                <a:solidFill>
                  <a:schemeClr val="accent1"/>
                </a:solidFill>
              </a:rPr>
              <a:t/>
            </a:r>
            <a:br>
              <a:rPr lang="en-CA" sz="2700" b="1" i="1" dirty="0">
                <a:solidFill>
                  <a:schemeClr val="accent1"/>
                </a:solidFill>
              </a:rPr>
            </a:br>
            <a:r>
              <a:rPr lang="en-CA" sz="2200" dirty="0" smtClean="0">
                <a:solidFill>
                  <a:schemeClr val="accent1"/>
                </a:solidFill>
              </a:rPr>
              <a:t>Market Development Team funding proposal to MOECC</a:t>
            </a:r>
            <a:br>
              <a:rPr lang="en-CA" sz="2200" dirty="0" smtClean="0">
                <a:solidFill>
                  <a:schemeClr val="accent1"/>
                </a:solidFill>
              </a:rPr>
            </a:br>
            <a:r>
              <a:rPr lang="en-CA" sz="2200" dirty="0">
                <a:solidFill>
                  <a:schemeClr val="accent1"/>
                </a:solidFill>
              </a:rPr>
              <a:t/>
            </a:r>
            <a:br>
              <a:rPr lang="en-CA" sz="2200" dirty="0">
                <a:solidFill>
                  <a:schemeClr val="accent1"/>
                </a:solidFill>
              </a:rPr>
            </a:br>
            <a:r>
              <a:rPr lang="en-CA" sz="2200" dirty="0" smtClean="0">
                <a:solidFill>
                  <a:schemeClr val="accent1"/>
                </a:solidFill>
              </a:rPr>
              <a:t>Refurbishment of 5000 unit capital proposal to MHO</a:t>
            </a:r>
            <a:br>
              <a:rPr lang="en-CA" sz="2200" dirty="0" smtClean="0">
                <a:solidFill>
                  <a:schemeClr val="accent1"/>
                </a:solidFill>
              </a:rPr>
            </a:br>
            <a:r>
              <a:rPr lang="en-CA" sz="2200" dirty="0">
                <a:solidFill>
                  <a:schemeClr val="accent1"/>
                </a:solidFill>
              </a:rPr>
              <a:t/>
            </a:r>
            <a:br>
              <a:rPr lang="en-CA" sz="2200" dirty="0">
                <a:solidFill>
                  <a:schemeClr val="accent1"/>
                </a:solidFill>
              </a:rPr>
            </a:br>
            <a:r>
              <a:rPr lang="en-CA" sz="2200" dirty="0" smtClean="0">
                <a:solidFill>
                  <a:schemeClr val="accent1"/>
                </a:solidFill>
              </a:rPr>
              <a:t>Design competition and pilot funding expression of Interest to NRCan Green Infrastructure Phase 2</a:t>
            </a:r>
            <a:br>
              <a:rPr lang="en-CA" sz="2200" dirty="0" smtClean="0">
                <a:solidFill>
                  <a:schemeClr val="accent1"/>
                </a:solidFill>
              </a:rPr>
            </a:br>
            <a:r>
              <a:rPr lang="en-CA" sz="2200" dirty="0">
                <a:solidFill>
                  <a:schemeClr val="accent1"/>
                </a:solidFill>
              </a:rPr>
              <a:t/>
            </a:r>
            <a:br>
              <a:rPr lang="en-CA" sz="2200" dirty="0">
                <a:solidFill>
                  <a:schemeClr val="accent1"/>
                </a:solidFill>
              </a:rPr>
            </a:br>
            <a:r>
              <a:rPr lang="en-CA" sz="2200" dirty="0" smtClean="0">
                <a:solidFill>
                  <a:schemeClr val="accent1"/>
                </a:solidFill>
              </a:rPr>
              <a:t>1st prototype funding proposal in process to Municipal Infrastructure Fund with Durham Region</a:t>
            </a:r>
            <a:r>
              <a:rPr lang="en-CA" sz="2700" dirty="0" smtClean="0">
                <a:solidFill>
                  <a:schemeClr val="accent1"/>
                </a:solidFill>
              </a:rPr>
              <a:t/>
            </a:r>
            <a:br>
              <a:rPr lang="en-CA" sz="2700" dirty="0" smtClean="0">
                <a:solidFill>
                  <a:schemeClr val="accent1"/>
                </a:solidFill>
              </a:rPr>
            </a:br>
            <a:r>
              <a:rPr lang="en-CA" sz="2700" dirty="0">
                <a:solidFill>
                  <a:schemeClr val="accent1"/>
                </a:solidFill>
              </a:rPr>
              <a:t/>
            </a:r>
            <a:br>
              <a:rPr lang="en-CA" sz="2700" dirty="0">
                <a:solidFill>
                  <a:schemeClr val="accent1"/>
                </a:solidFill>
              </a:rPr>
            </a:br>
            <a:endParaRPr lang="en-CA" sz="2700" dirty="0">
              <a:solidFill>
                <a:schemeClr val="accent1"/>
              </a:solidFill>
            </a:endParaRPr>
          </a:p>
        </p:txBody>
      </p:sp>
      <p:pic>
        <p:nvPicPr>
          <p:cNvPr id="7" name="Content Placeholder 6"/>
          <p:cNvPicPr>
            <a:picLocks noGrp="1" noChangeAspect="1"/>
          </p:cNvPicPr>
          <p:nvPr>
            <p:ph idx="1"/>
          </p:nvPr>
        </p:nvPicPr>
        <p:blipFill>
          <a:blip r:embed="rId2"/>
          <a:stretch>
            <a:fillRect/>
          </a:stretch>
        </p:blipFill>
        <p:spPr>
          <a:xfrm>
            <a:off x="4976813" y="1302300"/>
            <a:ext cx="6376987" cy="4253400"/>
          </a:xfrm>
          <a:prstGeom prst="rect">
            <a:avLst/>
          </a:prstGeom>
        </p:spPr>
      </p:pic>
    </p:spTree>
    <p:extLst>
      <p:ext uri="{BB962C8B-B14F-4D97-AF65-F5344CB8AC3E}">
        <p14:creationId xmlns:p14="http://schemas.microsoft.com/office/powerpoint/2010/main" val="639165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11880362"/>
              </p:ext>
            </p:extLst>
          </p:nvPr>
        </p:nvGraphicFramePr>
        <p:xfrm>
          <a:off x="253400" y="1504931"/>
          <a:ext cx="11612779" cy="4411947"/>
        </p:xfrm>
        <a:graphic>
          <a:graphicData uri="http://schemas.openxmlformats.org/drawingml/2006/table">
            <a:tbl>
              <a:tblPr firstRow="1" firstCol="1" lastRow="1" lastCol="1" bandRow="1" bandCol="1"/>
              <a:tblGrid>
                <a:gridCol w="1480807">
                  <a:extLst>
                    <a:ext uri="{9D8B030D-6E8A-4147-A177-3AD203B41FA5}">
                      <a16:colId xmlns:a16="http://schemas.microsoft.com/office/drawing/2014/main" val="20000"/>
                    </a:ext>
                  </a:extLst>
                </a:gridCol>
                <a:gridCol w="4230221">
                  <a:extLst>
                    <a:ext uri="{9D8B030D-6E8A-4147-A177-3AD203B41FA5}">
                      <a16:colId xmlns:a16="http://schemas.microsoft.com/office/drawing/2014/main" val="20001"/>
                    </a:ext>
                  </a:extLst>
                </a:gridCol>
                <a:gridCol w="2193103">
                  <a:extLst>
                    <a:ext uri="{9D8B030D-6E8A-4147-A177-3AD203B41FA5}">
                      <a16:colId xmlns:a16="http://schemas.microsoft.com/office/drawing/2014/main" val="20002"/>
                    </a:ext>
                  </a:extLst>
                </a:gridCol>
                <a:gridCol w="460951">
                  <a:extLst>
                    <a:ext uri="{9D8B030D-6E8A-4147-A177-3AD203B41FA5}">
                      <a16:colId xmlns:a16="http://schemas.microsoft.com/office/drawing/2014/main" val="20003"/>
                    </a:ext>
                  </a:extLst>
                </a:gridCol>
                <a:gridCol w="1244798">
                  <a:extLst>
                    <a:ext uri="{9D8B030D-6E8A-4147-A177-3AD203B41FA5}">
                      <a16:colId xmlns:a16="http://schemas.microsoft.com/office/drawing/2014/main" val="2191712728"/>
                    </a:ext>
                  </a:extLst>
                </a:gridCol>
                <a:gridCol w="930715">
                  <a:extLst>
                    <a:ext uri="{9D8B030D-6E8A-4147-A177-3AD203B41FA5}">
                      <a16:colId xmlns:a16="http://schemas.microsoft.com/office/drawing/2014/main" val="20004"/>
                    </a:ext>
                  </a:extLst>
                </a:gridCol>
                <a:gridCol w="1072184">
                  <a:extLst>
                    <a:ext uri="{9D8B030D-6E8A-4147-A177-3AD203B41FA5}">
                      <a16:colId xmlns:a16="http://schemas.microsoft.com/office/drawing/2014/main" val="20005"/>
                    </a:ext>
                  </a:extLst>
                </a:gridCol>
              </a:tblGrid>
              <a:tr h="639178">
                <a:tc>
                  <a:txBody>
                    <a:bodyPr/>
                    <a:lstStyle/>
                    <a:p>
                      <a:pPr>
                        <a:lnSpc>
                          <a:spcPct val="115000"/>
                        </a:lnSpc>
                        <a:spcAft>
                          <a:spcPts val="1000"/>
                        </a:spcAft>
                      </a:pPr>
                      <a:r>
                        <a:rPr lang="en-US" sz="1100" dirty="0">
                          <a:effectLst/>
                          <a:latin typeface="Calibri"/>
                          <a:ea typeface="Calibri"/>
                          <a:cs typeface="Times New Roman"/>
                        </a:rPr>
                        <a:t> </a:t>
                      </a:r>
                      <a:endParaRPr lang="en-CA" sz="1100" dirty="0">
                        <a:effectLst/>
                        <a:latin typeface="Calibri"/>
                        <a:ea typeface="Calibri"/>
                        <a:cs typeface="Times New Roman"/>
                      </a:endParaRPr>
                    </a:p>
                  </a:txBody>
                  <a:tcPr marL="0" marR="0" marT="0" marB="0">
                    <a:lnL>
                      <a:noFill/>
                    </a:lnL>
                    <a:lnR w="12700" cap="flat" cmpd="sng" algn="ctr">
                      <a:solidFill>
                        <a:srgbClr val="1C6774"/>
                      </a:solidFill>
                      <a:prstDash val="solid"/>
                      <a:round/>
                      <a:headEnd type="none" w="med" len="med"/>
                      <a:tailEnd type="none" w="med" len="med"/>
                    </a:lnR>
                    <a:lnT>
                      <a:noFill/>
                    </a:lnT>
                    <a:lnB>
                      <a:noFill/>
                    </a:lnB>
                    <a:solidFill>
                      <a:srgbClr val="073A4A"/>
                    </a:solidFill>
                  </a:tcPr>
                </a:tc>
                <a:tc>
                  <a:txBody>
                    <a:bodyPr/>
                    <a:lstStyle/>
                    <a:p>
                      <a:pPr>
                        <a:lnSpc>
                          <a:spcPts val="900"/>
                        </a:lnSpc>
                        <a:spcAft>
                          <a:spcPts val="0"/>
                        </a:spcAft>
                      </a:pPr>
                      <a:r>
                        <a:rPr lang="en-US" sz="900" dirty="0">
                          <a:effectLst/>
                          <a:latin typeface="Calibri"/>
                          <a:ea typeface="Calibri"/>
                          <a:cs typeface="Times New Roman"/>
                        </a:rPr>
                        <a:t> </a:t>
                      </a:r>
                      <a:endParaRPr lang="en-CA" sz="1100" dirty="0">
                        <a:effectLst/>
                        <a:latin typeface="Calibri"/>
                        <a:ea typeface="Calibri"/>
                        <a:cs typeface="Times New Roman"/>
                      </a:endParaRPr>
                    </a:p>
                    <a:p>
                      <a:pPr marL="1273175" marR="1263650" algn="ctr">
                        <a:lnSpc>
                          <a:spcPct val="115000"/>
                        </a:lnSpc>
                        <a:spcAft>
                          <a:spcPts val="0"/>
                        </a:spcAft>
                      </a:pPr>
                      <a:r>
                        <a:rPr lang="en-US" sz="1400" b="1" spc="-50" dirty="0">
                          <a:solidFill>
                            <a:srgbClr val="FFFFFF"/>
                          </a:solidFill>
                          <a:effectLst/>
                          <a:latin typeface="Arial"/>
                          <a:ea typeface="Arial"/>
                          <a:cs typeface="Times New Roman"/>
                        </a:rPr>
                        <a:t>A</a:t>
                      </a:r>
                      <a:r>
                        <a:rPr lang="en-US" sz="1400" b="1" spc="-5" dirty="0">
                          <a:solidFill>
                            <a:srgbClr val="FFFFFF"/>
                          </a:solidFill>
                          <a:effectLst/>
                          <a:latin typeface="Arial"/>
                          <a:ea typeface="Arial"/>
                          <a:cs typeface="Times New Roman"/>
                        </a:rPr>
                        <a:t>c</a:t>
                      </a:r>
                      <a:r>
                        <a:rPr lang="en-US" sz="1400" b="1" spc="-30" dirty="0">
                          <a:solidFill>
                            <a:srgbClr val="FFFFFF"/>
                          </a:solidFill>
                          <a:effectLst/>
                          <a:latin typeface="Arial"/>
                          <a:ea typeface="Arial"/>
                          <a:cs typeface="Times New Roman"/>
                        </a:rPr>
                        <a:t>tion</a:t>
                      </a: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w="12700" cap="flat" cmpd="sng" algn="ctr">
                      <a:solidFill>
                        <a:srgbClr val="1C6774"/>
                      </a:solidFill>
                      <a:prstDash val="solid"/>
                      <a:round/>
                      <a:headEnd type="none" w="med" len="med"/>
                      <a:tailEnd type="none" w="med" len="med"/>
                    </a:lnT>
                    <a:lnB>
                      <a:noFill/>
                    </a:lnB>
                    <a:solidFill>
                      <a:srgbClr val="073A4A"/>
                    </a:solidFill>
                  </a:tcPr>
                </a:tc>
                <a:tc>
                  <a:txBody>
                    <a:bodyPr/>
                    <a:lstStyle/>
                    <a:p>
                      <a:pPr>
                        <a:lnSpc>
                          <a:spcPts val="900"/>
                        </a:lnSpc>
                        <a:spcAft>
                          <a:spcPts val="0"/>
                        </a:spcAft>
                      </a:pPr>
                      <a:r>
                        <a:rPr lang="en-US" sz="900" dirty="0">
                          <a:effectLst/>
                          <a:latin typeface="Calibri"/>
                          <a:ea typeface="Calibri"/>
                          <a:cs typeface="Times New Roman"/>
                        </a:rPr>
                        <a:t> </a:t>
                      </a:r>
                      <a:endParaRPr lang="en-CA" sz="1100" dirty="0">
                        <a:effectLst/>
                        <a:latin typeface="Calibri"/>
                        <a:ea typeface="Calibri"/>
                        <a:cs typeface="Times New Roman"/>
                      </a:endParaRPr>
                    </a:p>
                    <a:p>
                      <a:pPr marL="99060">
                        <a:lnSpc>
                          <a:spcPct val="115000"/>
                        </a:lnSpc>
                        <a:spcAft>
                          <a:spcPts val="0"/>
                        </a:spcAft>
                      </a:pPr>
                      <a:r>
                        <a:rPr lang="en-US" sz="1400" b="1" spc="-25" dirty="0">
                          <a:solidFill>
                            <a:srgbClr val="FFFFFF"/>
                          </a:solidFill>
                          <a:effectLst/>
                          <a:latin typeface="Arial"/>
                          <a:ea typeface="Arial"/>
                          <a:cs typeface="Times New Roman"/>
                        </a:rPr>
                        <a:t>I</a:t>
                      </a:r>
                      <a:r>
                        <a:rPr lang="en-US" sz="1400" b="1" spc="-35" dirty="0">
                          <a:solidFill>
                            <a:srgbClr val="FFFFFF"/>
                          </a:solidFill>
                          <a:effectLst/>
                          <a:latin typeface="Arial"/>
                          <a:ea typeface="Arial"/>
                          <a:cs typeface="Times New Roman"/>
                        </a:rPr>
                        <a:t>nt</a:t>
                      </a:r>
                      <a:r>
                        <a:rPr lang="en-US" sz="1400" b="1" spc="-30" dirty="0">
                          <a:solidFill>
                            <a:srgbClr val="FFFFFF"/>
                          </a:solidFill>
                          <a:effectLst/>
                          <a:latin typeface="Arial"/>
                          <a:ea typeface="Arial"/>
                          <a:cs typeface="Times New Roman"/>
                        </a:rPr>
                        <a:t>ende</a:t>
                      </a:r>
                      <a:r>
                        <a:rPr lang="en-US" sz="1400" b="1" dirty="0">
                          <a:solidFill>
                            <a:srgbClr val="FFFFFF"/>
                          </a:solidFill>
                          <a:effectLst/>
                          <a:latin typeface="Arial"/>
                          <a:ea typeface="Arial"/>
                          <a:cs typeface="Times New Roman"/>
                        </a:rPr>
                        <a:t>d</a:t>
                      </a:r>
                      <a:r>
                        <a:rPr lang="en-US" sz="1400" b="1" spc="-135" dirty="0">
                          <a:solidFill>
                            <a:srgbClr val="FFFFFF"/>
                          </a:solidFill>
                          <a:effectLst/>
                          <a:latin typeface="Arial"/>
                          <a:ea typeface="Arial"/>
                          <a:cs typeface="Times New Roman"/>
                        </a:rPr>
                        <a:t> </a:t>
                      </a:r>
                      <a:r>
                        <a:rPr lang="en-US" sz="1400" b="1" spc="-25" dirty="0">
                          <a:solidFill>
                            <a:srgbClr val="FFFFFF"/>
                          </a:solidFill>
                          <a:effectLst/>
                          <a:latin typeface="Arial"/>
                          <a:ea typeface="Arial"/>
                          <a:cs typeface="Times New Roman"/>
                        </a:rPr>
                        <a:t>GG</a:t>
                      </a:r>
                      <a:r>
                        <a:rPr lang="en-US" sz="1400" b="1" spc="-15" dirty="0">
                          <a:solidFill>
                            <a:srgbClr val="FFFFFF"/>
                          </a:solidFill>
                          <a:effectLst/>
                          <a:latin typeface="Arial"/>
                          <a:ea typeface="Arial"/>
                          <a:cs typeface="Times New Roman"/>
                        </a:rPr>
                        <a:t>R</a:t>
                      </a:r>
                      <a:r>
                        <a:rPr lang="en-US" sz="1400" b="1" dirty="0">
                          <a:solidFill>
                            <a:srgbClr val="FFFFFF"/>
                          </a:solidFill>
                          <a:effectLst/>
                          <a:latin typeface="Arial"/>
                          <a:ea typeface="Arial"/>
                          <a:cs typeface="Times New Roman"/>
                        </a:rPr>
                        <a:t>A</a:t>
                      </a:r>
                      <a:r>
                        <a:rPr lang="en-US" sz="1400" b="1" spc="-60" dirty="0">
                          <a:solidFill>
                            <a:srgbClr val="FFFFFF"/>
                          </a:solidFill>
                          <a:effectLst/>
                          <a:latin typeface="Arial"/>
                          <a:ea typeface="Arial"/>
                          <a:cs typeface="Times New Roman"/>
                        </a:rPr>
                        <a:t> </a:t>
                      </a:r>
                      <a:r>
                        <a:rPr lang="en-US" sz="1400" b="1" spc="-65" dirty="0">
                          <a:solidFill>
                            <a:srgbClr val="FFFFFF"/>
                          </a:solidFill>
                          <a:effectLst/>
                          <a:latin typeface="Arial"/>
                          <a:ea typeface="Arial"/>
                          <a:cs typeface="Times New Roman"/>
                        </a:rPr>
                        <a:t>F</a:t>
                      </a:r>
                      <a:r>
                        <a:rPr lang="en-US" sz="1400" b="1" spc="-30" dirty="0">
                          <a:solidFill>
                            <a:srgbClr val="FFFFFF"/>
                          </a:solidFill>
                          <a:effectLst/>
                          <a:latin typeface="Arial"/>
                          <a:ea typeface="Arial"/>
                          <a:cs typeface="Times New Roman"/>
                        </a:rPr>
                        <a:t>unding</a:t>
                      </a: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w="12700" cap="flat" cmpd="sng" algn="ctr">
                      <a:solidFill>
                        <a:srgbClr val="1C6774"/>
                      </a:solidFill>
                      <a:prstDash val="solid"/>
                      <a:round/>
                      <a:headEnd type="none" w="med" len="med"/>
                      <a:tailEnd type="none" w="med" len="med"/>
                    </a:lnT>
                    <a:lnB>
                      <a:noFill/>
                    </a:lnB>
                    <a:solidFill>
                      <a:srgbClr val="073A4A"/>
                    </a:solidFill>
                  </a:tcPr>
                </a:tc>
                <a:tc gridSpan="2">
                  <a:txBody>
                    <a:bodyPr/>
                    <a:lstStyle/>
                    <a:p>
                      <a:pPr marL="31115" marR="21590" algn="ctr">
                        <a:lnSpc>
                          <a:spcPct val="115000"/>
                        </a:lnSpc>
                        <a:spcBef>
                          <a:spcPts val="130"/>
                        </a:spcBef>
                        <a:spcAft>
                          <a:spcPts val="0"/>
                        </a:spcAft>
                      </a:pPr>
                      <a:r>
                        <a:rPr lang="en-US" sz="1400" b="1" spc="-15">
                          <a:solidFill>
                            <a:srgbClr val="FFFFFF"/>
                          </a:solidFill>
                          <a:effectLst/>
                          <a:latin typeface="Arial"/>
                          <a:ea typeface="Arial"/>
                          <a:cs typeface="Times New Roman"/>
                        </a:rPr>
                        <a:t>E</a:t>
                      </a:r>
                      <a:r>
                        <a:rPr lang="en-US" sz="1400" b="1" spc="-25">
                          <a:solidFill>
                            <a:srgbClr val="FFFFFF"/>
                          </a:solidFill>
                          <a:effectLst/>
                          <a:latin typeface="Arial"/>
                          <a:ea typeface="Arial"/>
                          <a:cs typeface="Times New Roman"/>
                        </a:rPr>
                        <a:t>s</a:t>
                      </a:r>
                      <a:r>
                        <a:rPr lang="en-US" sz="1400" b="1" spc="-35">
                          <a:solidFill>
                            <a:srgbClr val="FFFFFF"/>
                          </a:solidFill>
                          <a:effectLst/>
                          <a:latin typeface="Arial"/>
                          <a:ea typeface="Arial"/>
                          <a:cs typeface="Times New Roman"/>
                        </a:rPr>
                        <a:t>t</a:t>
                      </a:r>
                      <a:r>
                        <a:rPr lang="en-US" sz="1400" b="1">
                          <a:solidFill>
                            <a:srgbClr val="FFFFFF"/>
                          </a:solidFill>
                          <a:effectLst/>
                          <a:latin typeface="Arial"/>
                          <a:ea typeface="Arial"/>
                          <a:cs typeface="Times New Roman"/>
                        </a:rPr>
                        <a:t>.</a:t>
                      </a:r>
                      <a:r>
                        <a:rPr lang="en-US" sz="1400" b="1" spc="-95">
                          <a:solidFill>
                            <a:srgbClr val="FFFFFF"/>
                          </a:solidFill>
                          <a:effectLst/>
                          <a:latin typeface="Arial"/>
                          <a:ea typeface="Arial"/>
                          <a:cs typeface="Times New Roman"/>
                        </a:rPr>
                        <a:t> </a:t>
                      </a:r>
                      <a:r>
                        <a:rPr lang="en-US" sz="1400" b="1" spc="-25">
                          <a:solidFill>
                            <a:srgbClr val="FFFFFF"/>
                          </a:solidFill>
                          <a:effectLst/>
                          <a:latin typeface="Arial"/>
                          <a:ea typeface="Arial"/>
                          <a:cs typeface="Times New Roman"/>
                        </a:rPr>
                        <a:t>GH</a:t>
                      </a:r>
                      <a:r>
                        <a:rPr lang="en-US" sz="1400" b="1">
                          <a:solidFill>
                            <a:srgbClr val="FFFFFF"/>
                          </a:solidFill>
                          <a:effectLst/>
                          <a:latin typeface="Arial"/>
                          <a:ea typeface="Arial"/>
                          <a:cs typeface="Times New Roman"/>
                        </a:rPr>
                        <a:t>G</a:t>
                      </a:r>
                      <a:r>
                        <a:rPr lang="en-US" sz="1400" b="1" spc="15">
                          <a:solidFill>
                            <a:srgbClr val="FFFFFF"/>
                          </a:solidFill>
                          <a:effectLst/>
                          <a:latin typeface="Arial"/>
                          <a:ea typeface="Arial"/>
                          <a:cs typeface="Times New Roman"/>
                        </a:rPr>
                        <a:t> </a:t>
                      </a:r>
                      <a:r>
                        <a:rPr lang="en-US" sz="1400" b="1" spc="-30">
                          <a:solidFill>
                            <a:srgbClr val="FFFFFF"/>
                          </a:solidFill>
                          <a:effectLst/>
                          <a:latin typeface="Arial"/>
                          <a:ea typeface="Arial"/>
                          <a:cs typeface="Times New Roman"/>
                        </a:rPr>
                        <a:t>Redu</a:t>
                      </a:r>
                      <a:r>
                        <a:rPr lang="en-US" sz="1400" b="1" spc="-5">
                          <a:solidFill>
                            <a:srgbClr val="FFFFFF"/>
                          </a:solidFill>
                          <a:effectLst/>
                          <a:latin typeface="Arial"/>
                          <a:ea typeface="Arial"/>
                          <a:cs typeface="Times New Roman"/>
                        </a:rPr>
                        <a:t>c</a:t>
                      </a:r>
                      <a:r>
                        <a:rPr lang="en-US" sz="1400" b="1" spc="-30">
                          <a:solidFill>
                            <a:srgbClr val="FFFFFF"/>
                          </a:solidFill>
                          <a:effectLst/>
                          <a:latin typeface="Arial"/>
                          <a:ea typeface="Arial"/>
                          <a:cs typeface="Times New Roman"/>
                        </a:rPr>
                        <a:t>tion</a:t>
                      </a:r>
                      <a:endParaRPr lang="en-CA" sz="1100">
                        <a:effectLst/>
                        <a:latin typeface="Calibri"/>
                        <a:ea typeface="Calibri"/>
                        <a:cs typeface="Times New Roman"/>
                      </a:endParaRPr>
                    </a:p>
                    <a:p>
                      <a:pPr marL="447675" marR="438150" algn="ctr">
                        <a:lnSpc>
                          <a:spcPts val="1540"/>
                        </a:lnSpc>
                        <a:spcAft>
                          <a:spcPts val="0"/>
                        </a:spcAft>
                      </a:pPr>
                      <a:r>
                        <a:rPr lang="en-US" sz="1400" b="1" spc="-25">
                          <a:solidFill>
                            <a:srgbClr val="FFFFFF"/>
                          </a:solidFill>
                          <a:effectLst/>
                          <a:latin typeface="Arial"/>
                          <a:ea typeface="Arial"/>
                          <a:cs typeface="Times New Roman"/>
                        </a:rPr>
                        <a:t>I</a:t>
                      </a:r>
                      <a:r>
                        <a:rPr lang="en-US" sz="1400" b="1">
                          <a:solidFill>
                            <a:srgbClr val="FFFFFF"/>
                          </a:solidFill>
                          <a:effectLst/>
                          <a:latin typeface="Arial"/>
                          <a:ea typeface="Arial"/>
                          <a:cs typeface="Times New Roman"/>
                        </a:rPr>
                        <a:t>n</a:t>
                      </a:r>
                      <a:r>
                        <a:rPr lang="en-US" sz="1400" b="1" spc="-160">
                          <a:solidFill>
                            <a:srgbClr val="FFFFFF"/>
                          </a:solidFill>
                          <a:effectLst/>
                          <a:latin typeface="Arial"/>
                          <a:ea typeface="Arial"/>
                          <a:cs typeface="Times New Roman"/>
                        </a:rPr>
                        <a:t> </a:t>
                      </a:r>
                      <a:r>
                        <a:rPr lang="en-US" sz="1400" b="1" spc="-30">
                          <a:solidFill>
                            <a:srgbClr val="FFFFFF"/>
                          </a:solidFill>
                          <a:effectLst/>
                          <a:latin typeface="Arial"/>
                          <a:ea typeface="Arial"/>
                          <a:cs typeface="Times New Roman"/>
                        </a:rPr>
                        <a:t>2020*</a:t>
                      </a:r>
                      <a:endParaRPr lang="en-CA" sz="110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w="12700" cap="flat" cmpd="sng" algn="ctr">
                      <a:solidFill>
                        <a:srgbClr val="1C6774"/>
                      </a:solidFill>
                      <a:prstDash val="solid"/>
                      <a:round/>
                      <a:headEnd type="none" w="med" len="med"/>
                      <a:tailEnd type="none" w="med" len="med"/>
                    </a:lnT>
                    <a:lnB>
                      <a:noFill/>
                    </a:lnB>
                    <a:solidFill>
                      <a:srgbClr val="073A4A"/>
                    </a:solidFill>
                  </a:tcPr>
                </a:tc>
                <a:tc hMerge="1">
                  <a:txBody>
                    <a:bodyPr/>
                    <a:lstStyle/>
                    <a:p>
                      <a:endParaRPr lang="en-CA"/>
                    </a:p>
                  </a:txBody>
                  <a:tcPr/>
                </a:tc>
                <a:tc>
                  <a:txBody>
                    <a:bodyPr/>
                    <a:lstStyle/>
                    <a:p>
                      <a:pPr marL="112395">
                        <a:lnSpc>
                          <a:spcPct val="115000"/>
                        </a:lnSpc>
                        <a:spcBef>
                          <a:spcPts val="130"/>
                        </a:spcBef>
                        <a:spcAft>
                          <a:spcPts val="0"/>
                        </a:spcAft>
                      </a:pPr>
                      <a:r>
                        <a:rPr lang="en-US" sz="1400" b="1" spc="-15">
                          <a:solidFill>
                            <a:srgbClr val="FFFFFF"/>
                          </a:solidFill>
                          <a:effectLst/>
                          <a:latin typeface="Arial"/>
                          <a:ea typeface="Arial"/>
                          <a:cs typeface="Times New Roman"/>
                        </a:rPr>
                        <a:t>E</a:t>
                      </a:r>
                      <a:r>
                        <a:rPr lang="en-US" sz="1400" b="1" spc="-25">
                          <a:solidFill>
                            <a:srgbClr val="FFFFFF"/>
                          </a:solidFill>
                          <a:effectLst/>
                          <a:latin typeface="Arial"/>
                          <a:ea typeface="Arial"/>
                          <a:cs typeface="Times New Roman"/>
                        </a:rPr>
                        <a:t>s</a:t>
                      </a:r>
                      <a:r>
                        <a:rPr lang="en-US" sz="1400" b="1" spc="-35">
                          <a:solidFill>
                            <a:srgbClr val="FFFFFF"/>
                          </a:solidFill>
                          <a:effectLst/>
                          <a:latin typeface="Arial"/>
                          <a:ea typeface="Arial"/>
                          <a:cs typeface="Times New Roman"/>
                        </a:rPr>
                        <a:t>t</a:t>
                      </a:r>
                      <a:r>
                        <a:rPr lang="en-US" sz="1400" b="1">
                          <a:solidFill>
                            <a:srgbClr val="FFFFFF"/>
                          </a:solidFill>
                          <a:effectLst/>
                          <a:latin typeface="Arial"/>
                          <a:ea typeface="Arial"/>
                          <a:cs typeface="Times New Roman"/>
                        </a:rPr>
                        <a:t>.</a:t>
                      </a:r>
                      <a:r>
                        <a:rPr lang="en-US" sz="1400" b="1" spc="-95">
                          <a:solidFill>
                            <a:srgbClr val="FFFFFF"/>
                          </a:solidFill>
                          <a:effectLst/>
                          <a:latin typeface="Arial"/>
                          <a:ea typeface="Arial"/>
                          <a:cs typeface="Times New Roman"/>
                        </a:rPr>
                        <a:t> </a:t>
                      </a:r>
                      <a:r>
                        <a:rPr lang="en-US" sz="1400" b="1" spc="-55">
                          <a:solidFill>
                            <a:srgbClr val="FFFFFF"/>
                          </a:solidFill>
                          <a:effectLst/>
                          <a:latin typeface="Arial"/>
                          <a:ea typeface="Arial"/>
                          <a:cs typeface="Times New Roman"/>
                        </a:rPr>
                        <a:t>C</a:t>
                      </a:r>
                      <a:r>
                        <a:rPr lang="en-US" sz="1400" b="1" spc="-30">
                          <a:solidFill>
                            <a:srgbClr val="FFFFFF"/>
                          </a:solidFill>
                          <a:effectLst/>
                          <a:latin typeface="Arial"/>
                          <a:ea typeface="Arial"/>
                          <a:cs typeface="Times New Roman"/>
                        </a:rPr>
                        <a:t>ost</a:t>
                      </a:r>
                      <a:endParaRPr lang="en-CA" sz="1100">
                        <a:effectLst/>
                        <a:latin typeface="Calibri"/>
                        <a:ea typeface="Calibri"/>
                        <a:cs typeface="Times New Roman"/>
                      </a:endParaRPr>
                    </a:p>
                    <a:p>
                      <a:pPr marL="57150">
                        <a:lnSpc>
                          <a:spcPts val="1540"/>
                        </a:lnSpc>
                        <a:spcAft>
                          <a:spcPts val="0"/>
                        </a:spcAft>
                      </a:pPr>
                      <a:r>
                        <a:rPr lang="en-US" sz="1400" b="1" spc="-60">
                          <a:solidFill>
                            <a:srgbClr val="FFFFFF"/>
                          </a:solidFill>
                          <a:effectLst/>
                          <a:latin typeface="Arial"/>
                          <a:ea typeface="Arial"/>
                          <a:cs typeface="Times New Roman"/>
                        </a:rPr>
                        <a:t>P</a:t>
                      </a:r>
                      <a:r>
                        <a:rPr lang="en-US" sz="1400" b="1" spc="-30">
                          <a:solidFill>
                            <a:srgbClr val="FFFFFF"/>
                          </a:solidFill>
                          <a:effectLst/>
                          <a:latin typeface="Arial"/>
                          <a:ea typeface="Arial"/>
                          <a:cs typeface="Times New Roman"/>
                        </a:rPr>
                        <a:t>e</a:t>
                      </a:r>
                      <a:r>
                        <a:rPr lang="en-US" sz="1400" b="1">
                          <a:solidFill>
                            <a:srgbClr val="FFFFFF"/>
                          </a:solidFill>
                          <a:effectLst/>
                          <a:latin typeface="Arial"/>
                          <a:ea typeface="Arial"/>
                          <a:cs typeface="Times New Roman"/>
                        </a:rPr>
                        <a:t>r</a:t>
                      </a:r>
                      <a:r>
                        <a:rPr lang="en-US" sz="1400" b="1" spc="-215">
                          <a:solidFill>
                            <a:srgbClr val="FFFFFF"/>
                          </a:solidFill>
                          <a:effectLst/>
                          <a:latin typeface="Arial"/>
                          <a:ea typeface="Arial"/>
                          <a:cs typeface="Times New Roman"/>
                        </a:rPr>
                        <a:t> </a:t>
                      </a:r>
                      <a:r>
                        <a:rPr lang="en-US" sz="1400" b="1" spc="-140">
                          <a:solidFill>
                            <a:srgbClr val="FFFFFF"/>
                          </a:solidFill>
                          <a:effectLst/>
                          <a:latin typeface="Arial"/>
                          <a:ea typeface="Arial"/>
                          <a:cs typeface="Times New Roman"/>
                        </a:rPr>
                        <a:t>T</a:t>
                      </a:r>
                      <a:r>
                        <a:rPr lang="en-US" sz="1400" b="1" spc="-30">
                          <a:solidFill>
                            <a:srgbClr val="FFFFFF"/>
                          </a:solidFill>
                          <a:effectLst/>
                          <a:latin typeface="Arial"/>
                          <a:ea typeface="Arial"/>
                          <a:cs typeface="Times New Roman"/>
                        </a:rPr>
                        <a:t>onne</a:t>
                      </a:r>
                      <a:endParaRPr lang="en-CA" sz="110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w="12700" cap="flat" cmpd="sng" algn="ctr">
                      <a:solidFill>
                        <a:srgbClr val="1C6774"/>
                      </a:solidFill>
                      <a:prstDash val="solid"/>
                      <a:round/>
                      <a:headEnd type="none" w="med" len="med"/>
                      <a:tailEnd type="none" w="med" len="med"/>
                    </a:lnT>
                    <a:lnB>
                      <a:noFill/>
                    </a:lnB>
                    <a:solidFill>
                      <a:srgbClr val="073A4A"/>
                    </a:solidFill>
                  </a:tcPr>
                </a:tc>
                <a:tc>
                  <a:txBody>
                    <a:bodyPr/>
                    <a:lstStyle/>
                    <a:p>
                      <a:pPr marL="44450" indent="46990">
                        <a:lnSpc>
                          <a:spcPts val="1540"/>
                        </a:lnSpc>
                        <a:spcBef>
                          <a:spcPts val="210"/>
                        </a:spcBef>
                        <a:spcAft>
                          <a:spcPts val="0"/>
                        </a:spcAft>
                      </a:pPr>
                      <a:r>
                        <a:rPr lang="en-US" sz="1400" b="1" spc="-60">
                          <a:solidFill>
                            <a:srgbClr val="FFFFFF"/>
                          </a:solidFill>
                          <a:effectLst/>
                          <a:latin typeface="Arial"/>
                          <a:ea typeface="Arial"/>
                          <a:cs typeface="Times New Roman"/>
                        </a:rPr>
                        <a:t>T</a:t>
                      </a:r>
                      <a:r>
                        <a:rPr lang="en-US" sz="1400" b="1" spc="-30">
                          <a:solidFill>
                            <a:srgbClr val="FFFFFF"/>
                          </a:solidFill>
                          <a:effectLst/>
                          <a:latin typeface="Arial"/>
                          <a:ea typeface="Arial"/>
                          <a:cs typeface="Times New Roman"/>
                        </a:rPr>
                        <a:t>imetable: </a:t>
                      </a:r>
                      <a:r>
                        <a:rPr lang="en-US" sz="1400" b="1" spc="-45">
                          <a:solidFill>
                            <a:srgbClr val="FFFFFF"/>
                          </a:solidFill>
                          <a:effectLst/>
                          <a:latin typeface="Arial"/>
                          <a:ea typeface="Arial"/>
                          <a:cs typeface="Times New Roman"/>
                        </a:rPr>
                        <a:t>A</a:t>
                      </a:r>
                      <a:r>
                        <a:rPr lang="en-US" sz="1400" b="1" spc="-5">
                          <a:solidFill>
                            <a:srgbClr val="FFFFFF"/>
                          </a:solidFill>
                          <a:effectLst/>
                          <a:latin typeface="Arial"/>
                          <a:ea typeface="Arial"/>
                          <a:cs typeface="Times New Roman"/>
                        </a:rPr>
                        <a:t>c</a:t>
                      </a:r>
                      <a:r>
                        <a:rPr lang="en-US" sz="1400" b="1" spc="-30">
                          <a:solidFill>
                            <a:srgbClr val="FFFFFF"/>
                          </a:solidFill>
                          <a:effectLst/>
                          <a:latin typeface="Arial"/>
                          <a:ea typeface="Arial"/>
                          <a:cs typeface="Times New Roman"/>
                        </a:rPr>
                        <a:t>tio</a:t>
                      </a:r>
                      <a:r>
                        <a:rPr lang="en-US" sz="1400" b="1">
                          <a:solidFill>
                            <a:srgbClr val="FFFFFF"/>
                          </a:solidFill>
                          <a:effectLst/>
                          <a:latin typeface="Arial"/>
                          <a:ea typeface="Arial"/>
                          <a:cs typeface="Times New Roman"/>
                        </a:rPr>
                        <a:t>n</a:t>
                      </a:r>
                      <a:r>
                        <a:rPr lang="en-US" sz="1400" b="1" spc="-90">
                          <a:solidFill>
                            <a:srgbClr val="FFFFFF"/>
                          </a:solidFill>
                          <a:effectLst/>
                          <a:latin typeface="Arial"/>
                          <a:ea typeface="Arial"/>
                          <a:cs typeface="Times New Roman"/>
                        </a:rPr>
                        <a:t> </a:t>
                      </a:r>
                      <a:r>
                        <a:rPr lang="en-US" sz="1400" b="1" spc="-35">
                          <a:solidFill>
                            <a:srgbClr val="FFFFFF"/>
                          </a:solidFill>
                          <a:effectLst/>
                          <a:latin typeface="Arial"/>
                          <a:ea typeface="Arial"/>
                          <a:cs typeface="Times New Roman"/>
                        </a:rPr>
                        <a:t>S</a:t>
                      </a:r>
                      <a:r>
                        <a:rPr lang="en-US" sz="1400" b="1" spc="-30">
                          <a:solidFill>
                            <a:srgbClr val="FFFFFF"/>
                          </a:solidFill>
                          <a:effectLst/>
                          <a:latin typeface="Arial"/>
                          <a:ea typeface="Arial"/>
                          <a:cs typeface="Times New Roman"/>
                        </a:rPr>
                        <a:t>ta</a:t>
                      </a:r>
                      <a:r>
                        <a:rPr lang="en-US" sz="1400" b="1">
                          <a:solidFill>
                            <a:srgbClr val="FFFFFF"/>
                          </a:solidFill>
                          <a:effectLst/>
                          <a:latin typeface="Arial"/>
                          <a:ea typeface="Arial"/>
                          <a:cs typeface="Times New Roman"/>
                        </a:rPr>
                        <a:t>rt</a:t>
                      </a:r>
                      <a:endParaRPr lang="en-CA" sz="110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w="12700" cap="flat" cmpd="sng" algn="ctr">
                      <a:solidFill>
                        <a:srgbClr val="1C6774"/>
                      </a:solidFill>
                      <a:prstDash val="solid"/>
                      <a:round/>
                      <a:headEnd type="none" w="med" len="med"/>
                      <a:tailEnd type="none" w="med" len="med"/>
                    </a:lnT>
                    <a:lnB>
                      <a:noFill/>
                    </a:lnB>
                    <a:solidFill>
                      <a:srgbClr val="073A4A"/>
                    </a:solidFill>
                  </a:tcPr>
                </a:tc>
                <a:extLst>
                  <a:ext uri="{0D108BD9-81ED-4DB2-BD59-A6C34878D82A}">
                    <a16:rowId xmlns:a16="http://schemas.microsoft.com/office/drawing/2014/main" val="10000"/>
                  </a:ext>
                </a:extLst>
              </a:tr>
              <a:tr h="392633">
                <a:tc>
                  <a:txBody>
                    <a:bodyPr/>
                    <a:lstStyle/>
                    <a:p>
                      <a:pPr marL="146685" marR="155575" algn="ctr">
                        <a:lnSpc>
                          <a:spcPct val="115000"/>
                        </a:lnSpc>
                        <a:spcBef>
                          <a:spcPts val="225"/>
                        </a:spcBef>
                        <a:spcAft>
                          <a:spcPts val="0"/>
                        </a:spcAft>
                      </a:pPr>
                      <a:r>
                        <a:rPr lang="en-US" sz="1200" b="1" dirty="0">
                          <a:solidFill>
                            <a:srgbClr val="FFFFFF"/>
                          </a:solidFill>
                          <a:effectLst/>
                          <a:latin typeface="Arial"/>
                          <a:ea typeface="Arial"/>
                          <a:cs typeface="Times New Roman"/>
                        </a:rPr>
                        <a:t>1</a:t>
                      </a:r>
                      <a:endParaRPr lang="en-CA" sz="1100" dirty="0">
                        <a:effectLst/>
                        <a:latin typeface="Calibri"/>
                        <a:ea typeface="Calibri"/>
                        <a:cs typeface="Times New Roman"/>
                      </a:endParaRPr>
                    </a:p>
                  </a:txBody>
                  <a:tcPr marL="0" marR="0" marT="0" marB="0">
                    <a:lnL>
                      <a:noFill/>
                    </a:lnL>
                    <a:lnR w="12700" cap="flat" cmpd="sng" algn="ctr">
                      <a:solidFill>
                        <a:srgbClr val="1C6774"/>
                      </a:solidFill>
                      <a:prstDash val="solid"/>
                      <a:round/>
                      <a:headEnd type="none" w="med" len="med"/>
                      <a:tailEnd type="none" w="med" len="med"/>
                    </a:lnR>
                    <a:lnT>
                      <a:noFill/>
                    </a:lnT>
                    <a:lnB>
                      <a:noFill/>
                    </a:lnB>
                    <a:solidFill>
                      <a:srgbClr val="1C6774"/>
                    </a:solidFill>
                  </a:tcPr>
                </a:tc>
                <a:tc gridSpan="6">
                  <a:txBody>
                    <a:bodyPr/>
                    <a:lstStyle/>
                    <a:p>
                      <a:pPr marL="22860">
                        <a:lnSpc>
                          <a:spcPct val="115000"/>
                        </a:lnSpc>
                        <a:spcBef>
                          <a:spcPts val="225"/>
                        </a:spcBef>
                        <a:spcAft>
                          <a:spcPts val="0"/>
                        </a:spcAft>
                      </a:pPr>
                      <a:r>
                        <a:rPr lang="en-US" sz="1200" b="1" spc="5" dirty="0">
                          <a:solidFill>
                            <a:srgbClr val="FFFFFF"/>
                          </a:solidFill>
                          <a:effectLst/>
                          <a:latin typeface="Arial"/>
                          <a:ea typeface="Arial"/>
                          <a:cs typeface="Times New Roman"/>
                        </a:rPr>
                        <a:t>I</a:t>
                      </a:r>
                      <a:r>
                        <a:rPr lang="en-US" sz="1200" b="1" dirty="0">
                          <a:solidFill>
                            <a:srgbClr val="FFFFFF"/>
                          </a:solidFill>
                          <a:effectLst/>
                          <a:latin typeface="Arial"/>
                          <a:ea typeface="Arial"/>
                          <a:cs typeface="Times New Roman"/>
                        </a:rPr>
                        <a:t>mp</a:t>
                      </a:r>
                      <a:r>
                        <a:rPr lang="en-US" sz="1200" b="1" spc="-10" dirty="0">
                          <a:solidFill>
                            <a:srgbClr val="FFFFFF"/>
                          </a:solidFill>
                          <a:effectLst/>
                          <a:latin typeface="Arial"/>
                          <a:ea typeface="Arial"/>
                          <a:cs typeface="Times New Roman"/>
                        </a:rPr>
                        <a:t>ro</a:t>
                      </a:r>
                      <a:r>
                        <a:rPr lang="en-US" sz="1200" b="1" spc="-20" dirty="0">
                          <a:solidFill>
                            <a:srgbClr val="FFFFFF"/>
                          </a:solidFill>
                          <a:effectLst/>
                          <a:latin typeface="Arial"/>
                          <a:ea typeface="Arial"/>
                          <a:cs typeface="Times New Roman"/>
                        </a:rPr>
                        <a:t>v</a:t>
                      </a:r>
                      <a:r>
                        <a:rPr lang="en-US" sz="1200" b="1" dirty="0">
                          <a:solidFill>
                            <a:srgbClr val="FFFFFF"/>
                          </a:solidFill>
                          <a:effectLst/>
                          <a:latin typeface="Arial"/>
                          <a:ea typeface="Arial"/>
                          <a:cs typeface="Times New Roman"/>
                        </a:rPr>
                        <a:t>e</a:t>
                      </a:r>
                      <a:r>
                        <a:rPr lang="en-US" sz="1200" b="1" spc="-20" dirty="0">
                          <a:solidFill>
                            <a:srgbClr val="FFFFFF"/>
                          </a:solidFill>
                          <a:effectLst/>
                          <a:latin typeface="Arial"/>
                          <a:ea typeface="Arial"/>
                          <a:cs typeface="Times New Roman"/>
                        </a:rPr>
                        <a:t> </a:t>
                      </a:r>
                      <a:r>
                        <a:rPr lang="en-US" sz="1200" b="1" dirty="0">
                          <a:solidFill>
                            <a:srgbClr val="FFFFFF"/>
                          </a:solidFill>
                          <a:effectLst/>
                          <a:latin typeface="Arial"/>
                          <a:ea typeface="Arial"/>
                          <a:cs typeface="Times New Roman"/>
                        </a:rPr>
                        <a:t>ene</a:t>
                      </a:r>
                      <a:r>
                        <a:rPr lang="en-US" sz="1200" b="1" spc="-10" dirty="0">
                          <a:solidFill>
                            <a:srgbClr val="FFFFFF"/>
                          </a:solidFill>
                          <a:effectLst/>
                          <a:latin typeface="Arial"/>
                          <a:ea typeface="Arial"/>
                          <a:cs typeface="Times New Roman"/>
                        </a:rPr>
                        <a:t>r</a:t>
                      </a:r>
                      <a:r>
                        <a:rPr lang="en-US" sz="1200" b="1" dirty="0">
                          <a:solidFill>
                            <a:srgbClr val="FFFFFF"/>
                          </a:solidFill>
                          <a:effectLst/>
                          <a:latin typeface="Arial"/>
                          <a:ea typeface="Arial"/>
                          <a:cs typeface="Times New Roman"/>
                        </a:rPr>
                        <a:t>gy</a:t>
                      </a:r>
                      <a:r>
                        <a:rPr lang="en-US" sz="1200" b="1" spc="-90" dirty="0">
                          <a:solidFill>
                            <a:srgbClr val="FFFFFF"/>
                          </a:solidFill>
                          <a:effectLst/>
                          <a:latin typeface="Arial"/>
                          <a:ea typeface="Arial"/>
                          <a:cs typeface="Times New Roman"/>
                        </a:rPr>
                        <a:t> </a:t>
                      </a:r>
                      <a:r>
                        <a:rPr lang="en-US" sz="1200" b="1" dirty="0">
                          <a:solidFill>
                            <a:srgbClr val="FFFFFF"/>
                          </a:solidFill>
                          <a:effectLst/>
                          <a:latin typeface="Arial"/>
                          <a:ea typeface="Arial"/>
                          <a:cs typeface="Times New Roman"/>
                        </a:rPr>
                        <a:t>e</a:t>
                      </a:r>
                      <a:r>
                        <a:rPr lang="en-US" sz="1200" b="1" spc="90" dirty="0">
                          <a:solidFill>
                            <a:srgbClr val="FFFFFF"/>
                          </a:solidFill>
                          <a:effectLst/>
                          <a:latin typeface="Arial"/>
                          <a:ea typeface="Arial"/>
                          <a:cs typeface="Times New Roman"/>
                        </a:rPr>
                        <a:t>ffi</a:t>
                      </a:r>
                      <a:r>
                        <a:rPr lang="en-US" sz="1200" b="1" dirty="0">
                          <a:solidFill>
                            <a:srgbClr val="FFFFFF"/>
                          </a:solidFill>
                          <a:effectLst/>
                          <a:latin typeface="Arial"/>
                          <a:ea typeface="Arial"/>
                          <a:cs typeface="Times New Roman"/>
                        </a:rPr>
                        <a:t>cien</a:t>
                      </a:r>
                      <a:r>
                        <a:rPr lang="en-US" sz="1200" b="1" spc="20" dirty="0">
                          <a:solidFill>
                            <a:srgbClr val="FFFFFF"/>
                          </a:solidFill>
                          <a:effectLst/>
                          <a:latin typeface="Arial"/>
                          <a:ea typeface="Arial"/>
                          <a:cs typeface="Times New Roman"/>
                        </a:rPr>
                        <a:t>c</a:t>
                      </a:r>
                      <a:r>
                        <a:rPr lang="en-US" sz="1200" b="1" dirty="0">
                          <a:solidFill>
                            <a:srgbClr val="FFFFFF"/>
                          </a:solidFill>
                          <a:effectLst/>
                          <a:latin typeface="Arial"/>
                          <a:ea typeface="Arial"/>
                          <a:cs typeface="Times New Roman"/>
                        </a:rPr>
                        <a:t>y</a:t>
                      </a:r>
                      <a:r>
                        <a:rPr lang="en-US" sz="1200" b="1" spc="145" dirty="0">
                          <a:solidFill>
                            <a:srgbClr val="FFFFFF"/>
                          </a:solidFill>
                          <a:effectLst/>
                          <a:latin typeface="Arial"/>
                          <a:ea typeface="Arial"/>
                          <a:cs typeface="Times New Roman"/>
                        </a:rPr>
                        <a:t> </a:t>
                      </a:r>
                      <a:r>
                        <a:rPr lang="en-US" sz="1200" b="1" dirty="0">
                          <a:solidFill>
                            <a:srgbClr val="FFFFFF"/>
                          </a:solidFill>
                          <a:effectLst/>
                          <a:latin typeface="Arial"/>
                          <a:ea typeface="Arial"/>
                          <a:cs typeface="Times New Roman"/>
                        </a:rPr>
                        <a:t>in</a:t>
                      </a:r>
                      <a:r>
                        <a:rPr lang="en-US" sz="1200" b="1" spc="-135" dirty="0">
                          <a:solidFill>
                            <a:srgbClr val="FFFFFF"/>
                          </a:solidFill>
                          <a:effectLst/>
                          <a:latin typeface="Arial"/>
                          <a:ea typeface="Arial"/>
                          <a:cs typeface="Times New Roman"/>
                        </a:rPr>
                        <a:t> </a:t>
                      </a:r>
                      <a:r>
                        <a:rPr lang="en-US" sz="1200" b="1" dirty="0">
                          <a:solidFill>
                            <a:srgbClr val="FFFFFF"/>
                          </a:solidFill>
                          <a:effectLst/>
                          <a:latin typeface="Arial"/>
                          <a:ea typeface="Arial"/>
                          <a:cs typeface="Times New Roman"/>
                        </a:rPr>
                        <a:t>multi-</a:t>
                      </a:r>
                      <a:r>
                        <a:rPr lang="en-US" sz="1200" b="1" spc="-5" dirty="0">
                          <a:solidFill>
                            <a:srgbClr val="FFFFFF"/>
                          </a:solidFill>
                          <a:effectLst/>
                          <a:latin typeface="Arial"/>
                          <a:ea typeface="Arial"/>
                          <a:cs typeface="Times New Roman"/>
                        </a:rPr>
                        <a:t>t</a:t>
                      </a:r>
                      <a:r>
                        <a:rPr lang="en-US" sz="1200" b="1" dirty="0">
                          <a:solidFill>
                            <a:srgbClr val="FFFFFF"/>
                          </a:solidFill>
                          <a:effectLst/>
                          <a:latin typeface="Arial"/>
                          <a:ea typeface="Arial"/>
                          <a:cs typeface="Times New Roman"/>
                        </a:rPr>
                        <a:t>ena</a:t>
                      </a:r>
                      <a:r>
                        <a:rPr lang="en-US" sz="1200" b="1" spc="-5" dirty="0">
                          <a:solidFill>
                            <a:srgbClr val="FFFFFF"/>
                          </a:solidFill>
                          <a:effectLst/>
                          <a:latin typeface="Arial"/>
                          <a:ea typeface="Arial"/>
                          <a:cs typeface="Times New Roman"/>
                        </a:rPr>
                        <a:t>n</a:t>
                      </a:r>
                      <a:r>
                        <a:rPr lang="en-US" sz="1200" b="1" dirty="0">
                          <a:solidFill>
                            <a:srgbClr val="FFFFFF"/>
                          </a:solidFill>
                          <a:effectLst/>
                          <a:latin typeface="Arial"/>
                          <a:ea typeface="Arial"/>
                          <a:cs typeface="Times New Roman"/>
                        </a:rPr>
                        <a:t>t</a:t>
                      </a:r>
                      <a:r>
                        <a:rPr lang="en-US" sz="1200" b="1" spc="135" dirty="0">
                          <a:solidFill>
                            <a:srgbClr val="FFFFFF"/>
                          </a:solidFill>
                          <a:effectLst/>
                          <a:latin typeface="Arial"/>
                          <a:ea typeface="Arial"/>
                          <a:cs typeface="Times New Roman"/>
                        </a:rPr>
                        <a:t> </a:t>
                      </a:r>
                      <a:r>
                        <a:rPr lang="en-US" sz="1200" b="1" spc="-10" dirty="0">
                          <a:solidFill>
                            <a:srgbClr val="FFFFFF"/>
                          </a:solidFill>
                          <a:effectLst/>
                          <a:latin typeface="Arial"/>
                          <a:ea typeface="Arial"/>
                          <a:cs typeface="Times New Roman"/>
                        </a:rPr>
                        <a:t>r</a:t>
                      </a:r>
                      <a:r>
                        <a:rPr lang="en-US" sz="1200" b="1" dirty="0">
                          <a:solidFill>
                            <a:srgbClr val="FFFFFF"/>
                          </a:solidFill>
                          <a:effectLst/>
                          <a:latin typeface="Arial"/>
                          <a:ea typeface="Arial"/>
                          <a:cs typeface="Times New Roman"/>
                        </a:rPr>
                        <a:t>eside</a:t>
                      </a:r>
                      <a:r>
                        <a:rPr lang="en-US" sz="1200" b="1" spc="-5" dirty="0">
                          <a:solidFill>
                            <a:srgbClr val="FFFFFF"/>
                          </a:solidFill>
                          <a:effectLst/>
                          <a:latin typeface="Arial"/>
                          <a:ea typeface="Arial"/>
                          <a:cs typeface="Times New Roman"/>
                        </a:rPr>
                        <a:t>n</a:t>
                      </a:r>
                      <a:r>
                        <a:rPr lang="en-US" sz="1200" b="1" dirty="0">
                          <a:solidFill>
                            <a:srgbClr val="FFFFFF"/>
                          </a:solidFill>
                          <a:effectLst/>
                          <a:latin typeface="Arial"/>
                          <a:ea typeface="Arial"/>
                          <a:cs typeface="Times New Roman"/>
                        </a:rPr>
                        <a:t>tial</a:t>
                      </a:r>
                      <a:r>
                        <a:rPr lang="en-US" sz="1200" b="1" spc="-110" dirty="0">
                          <a:solidFill>
                            <a:srgbClr val="FFFFFF"/>
                          </a:solidFill>
                          <a:effectLst/>
                          <a:latin typeface="Arial"/>
                          <a:ea typeface="Arial"/>
                          <a:cs typeface="Times New Roman"/>
                        </a:rPr>
                        <a:t> </a:t>
                      </a:r>
                      <a:r>
                        <a:rPr lang="en-US" sz="1200" b="1" dirty="0">
                          <a:solidFill>
                            <a:srgbClr val="FFFFFF"/>
                          </a:solidFill>
                          <a:effectLst/>
                          <a:latin typeface="Arial"/>
                          <a:ea typeface="Arial"/>
                          <a:cs typeface="Times New Roman"/>
                        </a:rPr>
                        <a:t>buildings</a:t>
                      </a: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a:noFill/>
                    </a:lnB>
                    <a:solidFill>
                      <a:srgbClr val="1C6774"/>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1"/>
                  </a:ext>
                </a:extLst>
              </a:tr>
              <a:tr h="857071">
                <a:tc>
                  <a:txBody>
                    <a:bodyPr/>
                    <a:lstStyle/>
                    <a:p>
                      <a:pPr marL="127000">
                        <a:lnSpc>
                          <a:spcPct val="115000"/>
                        </a:lnSpc>
                        <a:spcBef>
                          <a:spcPts val="240"/>
                        </a:spcBef>
                        <a:spcAft>
                          <a:spcPts val="0"/>
                        </a:spcAft>
                      </a:pPr>
                      <a:r>
                        <a:rPr lang="en-US" sz="1100" dirty="0">
                          <a:effectLst/>
                          <a:latin typeface="Arial"/>
                          <a:ea typeface="Arial"/>
                          <a:cs typeface="Times New Roman"/>
                        </a:rPr>
                        <a:t>1.1</a:t>
                      </a:r>
                      <a:endParaRPr lang="en-CA" sz="1100" dirty="0">
                        <a:effectLst/>
                        <a:latin typeface="Calibri"/>
                        <a:ea typeface="Calibri"/>
                        <a:cs typeface="Times New Roman"/>
                      </a:endParaRPr>
                    </a:p>
                  </a:txBody>
                  <a:tcPr marL="0" marR="0" marT="0" marB="0">
                    <a:lnL>
                      <a:noFill/>
                    </a:lnL>
                    <a:lnR w="12700" cap="flat" cmpd="sng" algn="ctr">
                      <a:solidFill>
                        <a:srgbClr val="1C6774"/>
                      </a:solidFill>
                      <a:prstDash val="solid"/>
                      <a:round/>
                      <a:headEnd type="none" w="med" len="med"/>
                      <a:tailEnd type="none" w="med" len="med"/>
                    </a:lnR>
                    <a:lnT>
                      <a:noFill/>
                    </a:lnT>
                    <a:lnB>
                      <a:noFill/>
                    </a:lnB>
                    <a:solidFill>
                      <a:schemeClr val="bg1"/>
                    </a:solidFill>
                  </a:tcPr>
                </a:tc>
                <a:tc>
                  <a:txBody>
                    <a:bodyPr/>
                    <a:lstStyle/>
                    <a:p>
                      <a:pPr marL="51435" marR="29210">
                        <a:lnSpc>
                          <a:spcPct val="104000"/>
                        </a:lnSpc>
                        <a:spcBef>
                          <a:spcPts val="240"/>
                        </a:spcBef>
                        <a:spcAft>
                          <a:spcPts val="0"/>
                        </a:spcAft>
                      </a:pPr>
                      <a:r>
                        <a:rPr lang="en-US" sz="1100" spc="5" dirty="0">
                          <a:effectLst/>
                          <a:latin typeface="Arial"/>
                          <a:ea typeface="Arial"/>
                          <a:cs typeface="Times New Roman"/>
                        </a:rPr>
                        <a:t>R</a:t>
                      </a:r>
                      <a:r>
                        <a:rPr lang="en-US" sz="1100" dirty="0">
                          <a:effectLst/>
                          <a:latin typeface="Arial"/>
                          <a:ea typeface="Arial"/>
                          <a:cs typeface="Times New Roman"/>
                        </a:rPr>
                        <a:t>et</a:t>
                      </a:r>
                      <a:r>
                        <a:rPr lang="en-US" sz="1100" spc="-10" dirty="0">
                          <a:effectLst/>
                          <a:latin typeface="Arial"/>
                          <a:ea typeface="Arial"/>
                          <a:cs typeface="Times New Roman"/>
                        </a:rPr>
                        <a:t>r</a:t>
                      </a:r>
                      <a:r>
                        <a:rPr lang="en-US" sz="1100" dirty="0">
                          <a:effectLst/>
                          <a:latin typeface="Arial"/>
                          <a:ea typeface="Arial"/>
                          <a:cs typeface="Times New Roman"/>
                        </a:rPr>
                        <a:t>ofit</a:t>
                      </a:r>
                      <a:r>
                        <a:rPr lang="en-US" sz="1100" baseline="0" dirty="0">
                          <a:effectLst/>
                          <a:latin typeface="Arial"/>
                          <a:ea typeface="Arial"/>
                          <a:cs typeface="Times New Roman"/>
                        </a:rPr>
                        <a:t> </a:t>
                      </a:r>
                      <a:r>
                        <a:rPr lang="en-US" sz="1100" spc="-155" dirty="0">
                          <a:effectLst/>
                          <a:latin typeface="Arial"/>
                          <a:ea typeface="Arial"/>
                          <a:cs typeface="Times New Roman"/>
                        </a:rPr>
                        <a:t> </a:t>
                      </a:r>
                      <a:r>
                        <a:rPr lang="en-US" sz="1100" dirty="0">
                          <a:effectLst/>
                          <a:latin typeface="Arial"/>
                          <a:ea typeface="Arial"/>
                          <a:cs typeface="Times New Roman"/>
                        </a:rPr>
                        <a:t>social</a:t>
                      </a:r>
                      <a:r>
                        <a:rPr lang="en-US" sz="1100" spc="-80" dirty="0">
                          <a:effectLst/>
                          <a:latin typeface="Arial"/>
                          <a:ea typeface="Arial"/>
                          <a:cs typeface="Times New Roman"/>
                        </a:rPr>
                        <a:t> </a:t>
                      </a:r>
                      <a:r>
                        <a:rPr lang="en-US" sz="1100" dirty="0">
                          <a:effectLst/>
                          <a:latin typeface="Arial"/>
                          <a:ea typeface="Arial"/>
                          <a:cs typeface="Times New Roman"/>
                        </a:rPr>
                        <a:t>housing</a:t>
                      </a:r>
                      <a:r>
                        <a:rPr lang="en-US" sz="1100" spc="140" dirty="0">
                          <a:effectLst/>
                          <a:latin typeface="Arial"/>
                          <a:ea typeface="Arial"/>
                          <a:cs typeface="Times New Roman"/>
                        </a:rPr>
                        <a:t> </a:t>
                      </a:r>
                      <a:r>
                        <a:rPr lang="en-US" sz="1100" dirty="0">
                          <a:effectLst/>
                          <a:latin typeface="Arial"/>
                          <a:ea typeface="Arial"/>
                          <a:cs typeface="Times New Roman"/>
                        </a:rPr>
                        <a:t>apa</a:t>
                      </a:r>
                      <a:r>
                        <a:rPr lang="en-US" sz="1100" spc="25" dirty="0">
                          <a:effectLst/>
                          <a:latin typeface="Arial"/>
                          <a:ea typeface="Arial"/>
                          <a:cs typeface="Times New Roman"/>
                        </a:rPr>
                        <a:t>r</a:t>
                      </a:r>
                      <a:r>
                        <a:rPr lang="en-US" sz="1100" dirty="0">
                          <a:effectLst/>
                          <a:latin typeface="Arial"/>
                          <a:ea typeface="Arial"/>
                          <a:cs typeface="Times New Roman"/>
                        </a:rPr>
                        <a:t>tme</a:t>
                      </a:r>
                      <a:r>
                        <a:rPr lang="en-US" sz="1100" spc="-5" dirty="0">
                          <a:effectLst/>
                          <a:latin typeface="Arial"/>
                          <a:ea typeface="Arial"/>
                          <a:cs typeface="Times New Roman"/>
                        </a:rPr>
                        <a:t>n</a:t>
                      </a:r>
                      <a:r>
                        <a:rPr lang="en-US" sz="1100" dirty="0">
                          <a:effectLst/>
                          <a:latin typeface="Arial"/>
                          <a:ea typeface="Arial"/>
                          <a:cs typeface="Times New Roman"/>
                        </a:rPr>
                        <a:t>ts:</a:t>
                      </a:r>
                      <a:r>
                        <a:rPr lang="en-US" sz="1100" spc="75" dirty="0">
                          <a:effectLst/>
                          <a:latin typeface="Arial"/>
                          <a:ea typeface="Arial"/>
                          <a:cs typeface="Times New Roman"/>
                        </a:rPr>
                        <a:t> </a:t>
                      </a:r>
                      <a:r>
                        <a:rPr lang="en-US" sz="1100" spc="5" dirty="0">
                          <a:effectLst/>
                          <a:latin typeface="Arial"/>
                          <a:ea typeface="Arial"/>
                          <a:cs typeface="Times New Roman"/>
                        </a:rPr>
                        <a:t>M</a:t>
                      </a:r>
                      <a:r>
                        <a:rPr lang="en-US" sz="1100" dirty="0">
                          <a:effectLst/>
                          <a:latin typeface="Arial"/>
                          <a:ea typeface="Arial"/>
                          <a:cs typeface="Times New Roman"/>
                        </a:rPr>
                        <a:t>ost</a:t>
                      </a:r>
                      <a:r>
                        <a:rPr lang="en-US" sz="1100" spc="30" dirty="0">
                          <a:effectLst/>
                          <a:latin typeface="Arial"/>
                          <a:ea typeface="Arial"/>
                          <a:cs typeface="Times New Roman"/>
                        </a:rPr>
                        <a:t> </a:t>
                      </a:r>
                      <a:r>
                        <a:rPr lang="en-US" sz="1100" dirty="0">
                          <a:effectLst/>
                          <a:latin typeface="Arial"/>
                          <a:ea typeface="Arial"/>
                          <a:cs typeface="Times New Roman"/>
                        </a:rPr>
                        <a:t>of O</a:t>
                      </a:r>
                      <a:r>
                        <a:rPr lang="en-US" sz="1100" spc="-5" dirty="0">
                          <a:effectLst/>
                          <a:latin typeface="Arial"/>
                          <a:ea typeface="Arial"/>
                          <a:cs typeface="Times New Roman"/>
                        </a:rPr>
                        <a:t>n</a:t>
                      </a:r>
                      <a:r>
                        <a:rPr lang="en-US" sz="1100" dirty="0">
                          <a:effectLst/>
                          <a:latin typeface="Arial"/>
                          <a:ea typeface="Arial"/>
                          <a:cs typeface="Times New Roman"/>
                        </a:rPr>
                        <a:t>ta</a:t>
                      </a:r>
                      <a:r>
                        <a:rPr lang="en-US" sz="1100" spc="5" dirty="0">
                          <a:effectLst/>
                          <a:latin typeface="Arial"/>
                          <a:ea typeface="Arial"/>
                          <a:cs typeface="Times New Roman"/>
                        </a:rPr>
                        <a:t>r</a:t>
                      </a:r>
                      <a:r>
                        <a:rPr lang="en-US" sz="1100" dirty="0">
                          <a:effectLst/>
                          <a:latin typeface="Arial"/>
                          <a:ea typeface="Arial"/>
                          <a:cs typeface="Times New Roman"/>
                        </a:rPr>
                        <a:t>i</a:t>
                      </a:r>
                      <a:r>
                        <a:rPr lang="en-US" sz="1100" spc="-35" dirty="0">
                          <a:effectLst/>
                          <a:latin typeface="Arial"/>
                          <a:ea typeface="Arial"/>
                          <a:cs typeface="Times New Roman"/>
                        </a:rPr>
                        <a:t>o</a:t>
                      </a:r>
                      <a:r>
                        <a:rPr lang="en-US" sz="1100" spc="-80" dirty="0">
                          <a:effectLst/>
                          <a:latin typeface="Arial"/>
                          <a:ea typeface="Arial"/>
                          <a:cs typeface="Times New Roman"/>
                        </a:rPr>
                        <a:t>’</a:t>
                      </a:r>
                      <a:r>
                        <a:rPr lang="en-US" sz="1100" dirty="0">
                          <a:effectLst/>
                          <a:latin typeface="Arial"/>
                          <a:ea typeface="Arial"/>
                          <a:cs typeface="Times New Roman"/>
                        </a:rPr>
                        <a:t>s</a:t>
                      </a:r>
                      <a:r>
                        <a:rPr lang="en-US" sz="1100" spc="-75" dirty="0">
                          <a:effectLst/>
                          <a:latin typeface="Arial"/>
                          <a:ea typeface="Arial"/>
                          <a:cs typeface="Times New Roman"/>
                        </a:rPr>
                        <a:t> </a:t>
                      </a:r>
                      <a:r>
                        <a:rPr lang="en-US" sz="1100" dirty="0">
                          <a:effectLst/>
                          <a:latin typeface="Arial"/>
                          <a:ea typeface="Arial"/>
                          <a:cs typeface="Times New Roman"/>
                        </a:rPr>
                        <a:t>social</a:t>
                      </a:r>
                      <a:r>
                        <a:rPr lang="en-US" sz="1100" spc="-80" dirty="0">
                          <a:effectLst/>
                          <a:latin typeface="Arial"/>
                          <a:ea typeface="Arial"/>
                          <a:cs typeface="Times New Roman"/>
                        </a:rPr>
                        <a:t> </a:t>
                      </a:r>
                      <a:r>
                        <a:rPr lang="en-US" sz="1100" dirty="0">
                          <a:effectLst/>
                          <a:latin typeface="Arial"/>
                          <a:ea typeface="Arial"/>
                          <a:cs typeface="Times New Roman"/>
                        </a:rPr>
                        <a:t>housing</a:t>
                      </a:r>
                      <a:r>
                        <a:rPr lang="en-US" sz="1100" spc="140" dirty="0">
                          <a:effectLst/>
                          <a:latin typeface="Arial"/>
                          <a:ea typeface="Arial"/>
                          <a:cs typeface="Times New Roman"/>
                        </a:rPr>
                        <a:t> </a:t>
                      </a:r>
                      <a:r>
                        <a:rPr lang="en-US" sz="1100" spc="-5" dirty="0">
                          <a:effectLst/>
                          <a:latin typeface="Arial"/>
                          <a:ea typeface="Arial"/>
                          <a:cs typeface="Times New Roman"/>
                        </a:rPr>
                        <a:t>t</a:t>
                      </a:r>
                      <a:r>
                        <a:rPr lang="en-US" sz="1100" spc="-10" dirty="0">
                          <a:effectLst/>
                          <a:latin typeface="Arial"/>
                          <a:ea typeface="Arial"/>
                          <a:cs typeface="Times New Roman"/>
                        </a:rPr>
                        <a:t>ow</a:t>
                      </a:r>
                      <a:r>
                        <a:rPr lang="en-US" sz="1100" dirty="0">
                          <a:effectLst/>
                          <a:latin typeface="Arial"/>
                          <a:ea typeface="Arial"/>
                          <a:cs typeface="Times New Roman"/>
                        </a:rPr>
                        <a:t>ers</a:t>
                      </a:r>
                      <a:r>
                        <a:rPr lang="en-US" sz="1100" spc="-75" dirty="0">
                          <a:effectLst/>
                          <a:latin typeface="Arial"/>
                          <a:ea typeface="Arial"/>
                          <a:cs typeface="Times New Roman"/>
                        </a:rPr>
                        <a:t> </a:t>
                      </a:r>
                      <a:r>
                        <a:rPr lang="en-US" sz="1100" spc="-10" dirty="0">
                          <a:effectLst/>
                          <a:latin typeface="Arial"/>
                          <a:ea typeface="Arial"/>
                          <a:cs typeface="Times New Roman"/>
                        </a:rPr>
                        <a:t>w</a:t>
                      </a:r>
                      <a:r>
                        <a:rPr lang="en-US" sz="1100" dirty="0">
                          <a:effectLst/>
                          <a:latin typeface="Arial"/>
                          <a:ea typeface="Arial"/>
                          <a:cs typeface="Times New Roman"/>
                        </a:rPr>
                        <a:t>e</a:t>
                      </a:r>
                      <a:r>
                        <a:rPr lang="en-US" sz="1100" spc="-10" dirty="0">
                          <a:effectLst/>
                          <a:latin typeface="Arial"/>
                          <a:ea typeface="Arial"/>
                          <a:cs typeface="Times New Roman"/>
                        </a:rPr>
                        <a:t>r</a:t>
                      </a:r>
                      <a:r>
                        <a:rPr lang="en-US" sz="1100" dirty="0">
                          <a:effectLst/>
                          <a:latin typeface="Arial"/>
                          <a:ea typeface="Arial"/>
                          <a:cs typeface="Times New Roman"/>
                        </a:rPr>
                        <a:t>e</a:t>
                      </a:r>
                      <a:r>
                        <a:rPr lang="en-US" sz="1100" spc="-90" dirty="0">
                          <a:effectLst/>
                          <a:latin typeface="Arial"/>
                          <a:ea typeface="Arial"/>
                          <a:cs typeface="Times New Roman"/>
                        </a:rPr>
                        <a:t> </a:t>
                      </a:r>
                      <a:r>
                        <a:rPr lang="en-US" sz="1100" spc="-5" dirty="0">
                          <a:effectLst/>
                          <a:latin typeface="Arial"/>
                          <a:ea typeface="Arial"/>
                          <a:cs typeface="Times New Roman"/>
                        </a:rPr>
                        <a:t>c</a:t>
                      </a:r>
                      <a:r>
                        <a:rPr lang="en-US" sz="1100" dirty="0">
                          <a:effectLst/>
                          <a:latin typeface="Arial"/>
                          <a:ea typeface="Arial"/>
                          <a:cs typeface="Times New Roman"/>
                        </a:rPr>
                        <a:t>onstru</a:t>
                      </a:r>
                      <a:r>
                        <a:rPr lang="en-US" sz="1100" spc="15" dirty="0">
                          <a:effectLst/>
                          <a:latin typeface="Arial"/>
                          <a:ea typeface="Arial"/>
                          <a:cs typeface="Times New Roman"/>
                        </a:rPr>
                        <a:t>c</a:t>
                      </a:r>
                      <a:r>
                        <a:rPr lang="en-US" sz="1100" spc="-5" dirty="0">
                          <a:effectLst/>
                          <a:latin typeface="Arial"/>
                          <a:ea typeface="Arial"/>
                          <a:cs typeface="Times New Roman"/>
                        </a:rPr>
                        <a:t>t</a:t>
                      </a:r>
                      <a:r>
                        <a:rPr lang="en-US" sz="1100" dirty="0">
                          <a:effectLst/>
                          <a:latin typeface="Arial"/>
                          <a:ea typeface="Arial"/>
                          <a:cs typeface="Times New Roman"/>
                        </a:rPr>
                        <a:t>ed</a:t>
                      </a:r>
                      <a:r>
                        <a:rPr lang="en-US" sz="1100" spc="-45" dirty="0">
                          <a:effectLst/>
                          <a:latin typeface="Arial"/>
                          <a:ea typeface="Arial"/>
                          <a:cs typeface="Times New Roman"/>
                        </a:rPr>
                        <a:t> </a:t>
                      </a:r>
                      <a:r>
                        <a:rPr lang="en-US" sz="1100" dirty="0">
                          <a:effectLst/>
                          <a:latin typeface="Arial"/>
                          <a:ea typeface="Arial"/>
                          <a:cs typeface="Times New Roman"/>
                        </a:rPr>
                        <a:t>in the</a:t>
                      </a:r>
                      <a:r>
                        <a:rPr lang="en-US" sz="1100" spc="-90" dirty="0">
                          <a:effectLst/>
                          <a:latin typeface="Arial"/>
                          <a:ea typeface="Arial"/>
                          <a:cs typeface="Times New Roman"/>
                        </a:rPr>
                        <a:t> </a:t>
                      </a:r>
                      <a:r>
                        <a:rPr lang="en-US" sz="1100" dirty="0">
                          <a:effectLst/>
                          <a:latin typeface="Arial"/>
                          <a:ea typeface="Arial"/>
                          <a:cs typeface="Times New Roman"/>
                        </a:rPr>
                        <a:t>1960s</a:t>
                      </a:r>
                      <a:r>
                        <a:rPr lang="en-US" sz="1100" spc="-75" dirty="0">
                          <a:effectLst/>
                          <a:latin typeface="Arial"/>
                          <a:ea typeface="Arial"/>
                          <a:cs typeface="Times New Roman"/>
                        </a:rPr>
                        <a:t> </a:t>
                      </a:r>
                      <a:r>
                        <a:rPr lang="en-US" sz="1100" dirty="0">
                          <a:effectLst/>
                          <a:latin typeface="Arial"/>
                          <a:ea typeface="Arial"/>
                          <a:cs typeface="Times New Roman"/>
                        </a:rPr>
                        <a:t>and</a:t>
                      </a:r>
                      <a:r>
                        <a:rPr lang="en-US" sz="1100" spc="45" dirty="0">
                          <a:effectLst/>
                          <a:latin typeface="Arial"/>
                          <a:ea typeface="Arial"/>
                          <a:cs typeface="Times New Roman"/>
                        </a:rPr>
                        <a:t> </a:t>
                      </a:r>
                      <a:r>
                        <a:rPr lang="en-US" sz="1100" dirty="0">
                          <a:effectLst/>
                          <a:latin typeface="Arial"/>
                          <a:ea typeface="Arial"/>
                          <a:cs typeface="Times New Roman"/>
                        </a:rPr>
                        <a:t>1970s</a:t>
                      </a:r>
                      <a:r>
                        <a:rPr lang="en-US" sz="1100" spc="-75" dirty="0">
                          <a:effectLst/>
                          <a:latin typeface="Arial"/>
                          <a:ea typeface="Arial"/>
                          <a:cs typeface="Times New Roman"/>
                        </a:rPr>
                        <a:t> </a:t>
                      </a:r>
                      <a:r>
                        <a:rPr lang="en-US" sz="1100" dirty="0">
                          <a:effectLst/>
                          <a:latin typeface="Arial"/>
                          <a:ea typeface="Arial"/>
                          <a:cs typeface="Times New Roman"/>
                        </a:rPr>
                        <a:t>and</a:t>
                      </a:r>
                      <a:r>
                        <a:rPr lang="en-US" sz="1100" spc="45" dirty="0">
                          <a:effectLst/>
                          <a:latin typeface="Arial"/>
                          <a:ea typeface="Arial"/>
                          <a:cs typeface="Times New Roman"/>
                        </a:rPr>
                        <a:t> </a:t>
                      </a:r>
                      <a:r>
                        <a:rPr lang="en-US" sz="1100" dirty="0">
                          <a:effectLst/>
                          <a:latin typeface="Arial"/>
                          <a:ea typeface="Arial"/>
                          <a:cs typeface="Times New Roman"/>
                        </a:rPr>
                        <a:t>can</a:t>
                      </a:r>
                      <a:r>
                        <a:rPr lang="en-US" sz="1100" spc="-10" dirty="0">
                          <a:effectLst/>
                          <a:latin typeface="Arial"/>
                          <a:ea typeface="Arial"/>
                          <a:cs typeface="Times New Roman"/>
                        </a:rPr>
                        <a:t> </a:t>
                      </a:r>
                      <a:r>
                        <a:rPr lang="en-US" sz="1100" dirty="0">
                          <a:effectLst/>
                          <a:latin typeface="Arial"/>
                          <a:ea typeface="Arial"/>
                          <a:cs typeface="Times New Roman"/>
                        </a:rPr>
                        <a:t>use</a:t>
                      </a:r>
                      <a:r>
                        <a:rPr lang="en-US" sz="1100" spc="-60" dirty="0">
                          <a:effectLst/>
                          <a:latin typeface="Arial"/>
                          <a:ea typeface="Arial"/>
                          <a:cs typeface="Times New Roman"/>
                        </a:rPr>
                        <a:t> </a:t>
                      </a:r>
                      <a:r>
                        <a:rPr lang="en-US" sz="1100" dirty="0">
                          <a:effectLst/>
                          <a:latin typeface="Arial"/>
                          <a:ea typeface="Arial"/>
                          <a:cs typeface="Times New Roman"/>
                        </a:rPr>
                        <a:t>up</a:t>
                      </a:r>
                      <a:r>
                        <a:rPr lang="en-US" sz="1100" spc="-75" dirty="0">
                          <a:effectLst/>
                          <a:latin typeface="Arial"/>
                          <a:ea typeface="Arial"/>
                          <a:cs typeface="Times New Roman"/>
                        </a:rPr>
                        <a:t> </a:t>
                      </a:r>
                      <a:r>
                        <a:rPr lang="en-US" sz="1100" spc="-5" dirty="0">
                          <a:effectLst/>
                          <a:latin typeface="Arial"/>
                          <a:ea typeface="Arial"/>
                          <a:cs typeface="Times New Roman"/>
                        </a:rPr>
                        <a:t>t</a:t>
                      </a:r>
                      <a:r>
                        <a:rPr lang="en-US" sz="1100" dirty="0">
                          <a:effectLst/>
                          <a:latin typeface="Arial"/>
                          <a:ea typeface="Arial"/>
                          <a:cs typeface="Times New Roman"/>
                        </a:rPr>
                        <a:t>o</a:t>
                      </a:r>
                      <a:r>
                        <a:rPr lang="en-US" sz="1100" spc="-30" dirty="0">
                          <a:effectLst/>
                          <a:latin typeface="Arial"/>
                          <a:ea typeface="Arial"/>
                          <a:cs typeface="Times New Roman"/>
                        </a:rPr>
                        <a:t> </a:t>
                      </a:r>
                      <a:r>
                        <a:rPr lang="en-US" sz="1100" dirty="0">
                          <a:effectLst/>
                          <a:latin typeface="Arial"/>
                          <a:ea typeface="Arial"/>
                          <a:cs typeface="Times New Roman"/>
                        </a:rPr>
                        <a:t>25</a:t>
                      </a:r>
                      <a:r>
                        <a:rPr lang="en-US" sz="1100" spc="-80" dirty="0">
                          <a:effectLst/>
                          <a:latin typeface="Arial"/>
                          <a:ea typeface="Arial"/>
                          <a:cs typeface="Times New Roman"/>
                        </a:rPr>
                        <a:t> </a:t>
                      </a:r>
                      <a:r>
                        <a:rPr lang="en-US" sz="1100" dirty="0">
                          <a:effectLst/>
                          <a:latin typeface="Arial"/>
                          <a:ea typeface="Arial"/>
                          <a:cs typeface="Times New Roman"/>
                        </a:rPr>
                        <a:t>per</a:t>
                      </a:r>
                      <a:r>
                        <a:rPr lang="en-US" sz="1100" spc="-25" dirty="0">
                          <a:effectLst/>
                          <a:latin typeface="Arial"/>
                          <a:ea typeface="Arial"/>
                          <a:cs typeface="Times New Roman"/>
                        </a:rPr>
                        <a:t> </a:t>
                      </a:r>
                      <a:r>
                        <a:rPr lang="en-US" sz="1100" spc="-5" dirty="0">
                          <a:effectLst/>
                          <a:latin typeface="Arial"/>
                          <a:ea typeface="Arial"/>
                          <a:cs typeface="Times New Roman"/>
                        </a:rPr>
                        <a:t>c</a:t>
                      </a:r>
                      <a:r>
                        <a:rPr lang="en-US" sz="1100" dirty="0">
                          <a:effectLst/>
                          <a:latin typeface="Arial"/>
                          <a:ea typeface="Arial"/>
                          <a:cs typeface="Times New Roman"/>
                        </a:rPr>
                        <a:t>e</a:t>
                      </a:r>
                      <a:r>
                        <a:rPr lang="en-US" sz="1100" spc="-5" dirty="0">
                          <a:effectLst/>
                          <a:latin typeface="Arial"/>
                          <a:ea typeface="Arial"/>
                          <a:cs typeface="Times New Roman"/>
                        </a:rPr>
                        <a:t>n</a:t>
                      </a:r>
                      <a:r>
                        <a:rPr lang="en-US" sz="1100" dirty="0">
                          <a:effectLst/>
                          <a:latin typeface="Arial"/>
                          <a:ea typeface="Arial"/>
                          <a:cs typeface="Times New Roman"/>
                        </a:rPr>
                        <a:t>t mo</a:t>
                      </a:r>
                      <a:r>
                        <a:rPr lang="en-US" sz="1100" spc="-10" dirty="0">
                          <a:effectLst/>
                          <a:latin typeface="Arial"/>
                          <a:ea typeface="Arial"/>
                          <a:cs typeface="Times New Roman"/>
                        </a:rPr>
                        <a:t>r</a:t>
                      </a:r>
                      <a:r>
                        <a:rPr lang="en-US" sz="1100" dirty="0">
                          <a:effectLst/>
                          <a:latin typeface="Arial"/>
                          <a:ea typeface="Arial"/>
                          <a:cs typeface="Times New Roman"/>
                        </a:rPr>
                        <a:t>e</a:t>
                      </a:r>
                      <a:r>
                        <a:rPr lang="en-US" sz="1100" spc="40" dirty="0">
                          <a:effectLst/>
                          <a:latin typeface="Arial"/>
                          <a:ea typeface="Arial"/>
                          <a:cs typeface="Times New Roman"/>
                        </a:rPr>
                        <a:t> </a:t>
                      </a:r>
                      <a:r>
                        <a:rPr lang="en-US" sz="1100" dirty="0">
                          <a:effectLst/>
                          <a:latin typeface="Arial"/>
                          <a:ea typeface="Arial"/>
                          <a:cs typeface="Times New Roman"/>
                        </a:rPr>
                        <a:t>ene</a:t>
                      </a:r>
                      <a:r>
                        <a:rPr lang="en-US" sz="1100" spc="-10" dirty="0">
                          <a:effectLst/>
                          <a:latin typeface="Arial"/>
                          <a:ea typeface="Arial"/>
                          <a:cs typeface="Times New Roman"/>
                        </a:rPr>
                        <a:t>r</a:t>
                      </a:r>
                      <a:r>
                        <a:rPr lang="en-US" sz="1100" dirty="0">
                          <a:effectLst/>
                          <a:latin typeface="Arial"/>
                          <a:ea typeface="Arial"/>
                          <a:cs typeface="Times New Roman"/>
                        </a:rPr>
                        <a:t>gy</a:t>
                      </a:r>
                      <a:r>
                        <a:rPr lang="en-US" sz="1100" spc="15" dirty="0">
                          <a:effectLst/>
                          <a:latin typeface="Arial"/>
                          <a:ea typeface="Arial"/>
                          <a:cs typeface="Times New Roman"/>
                        </a:rPr>
                        <a:t> </a:t>
                      </a:r>
                      <a:r>
                        <a:rPr lang="en-US" sz="1100" dirty="0">
                          <a:effectLst/>
                          <a:latin typeface="Arial"/>
                          <a:ea typeface="Arial"/>
                          <a:cs typeface="Times New Roman"/>
                        </a:rPr>
                        <a:t>per</a:t>
                      </a:r>
                      <a:r>
                        <a:rPr lang="en-US" sz="1100" spc="-5" dirty="0">
                          <a:effectLst/>
                          <a:latin typeface="Arial"/>
                          <a:ea typeface="Arial"/>
                          <a:cs typeface="Times New Roman"/>
                        </a:rPr>
                        <a:t> </a:t>
                      </a:r>
                      <a:r>
                        <a:rPr lang="en-US" sz="1100" dirty="0">
                          <a:effectLst/>
                          <a:latin typeface="Arial"/>
                          <a:ea typeface="Arial"/>
                          <a:cs typeface="Times New Roman"/>
                        </a:rPr>
                        <a:t>squa</a:t>
                      </a:r>
                      <a:r>
                        <a:rPr lang="en-US" sz="1100" spc="-10" dirty="0">
                          <a:effectLst/>
                          <a:latin typeface="Arial"/>
                          <a:ea typeface="Arial"/>
                          <a:cs typeface="Times New Roman"/>
                        </a:rPr>
                        <a:t>r</a:t>
                      </a:r>
                      <a:r>
                        <a:rPr lang="en-US" sz="1100" dirty="0">
                          <a:effectLst/>
                          <a:latin typeface="Arial"/>
                          <a:ea typeface="Arial"/>
                          <a:cs typeface="Times New Roman"/>
                        </a:rPr>
                        <a:t>e</a:t>
                      </a:r>
                      <a:r>
                        <a:rPr lang="en-US" sz="1100" spc="-100" dirty="0">
                          <a:effectLst/>
                          <a:latin typeface="Arial"/>
                          <a:ea typeface="Arial"/>
                          <a:cs typeface="Times New Roman"/>
                        </a:rPr>
                        <a:t> </a:t>
                      </a:r>
                      <a:r>
                        <a:rPr lang="en-US" sz="1100" dirty="0">
                          <a:effectLst/>
                          <a:latin typeface="Arial"/>
                          <a:ea typeface="Arial"/>
                          <a:cs typeface="Times New Roman"/>
                        </a:rPr>
                        <a:t>meter</a:t>
                      </a:r>
                      <a:r>
                        <a:rPr lang="en-US" sz="1100" spc="60" dirty="0">
                          <a:effectLst/>
                          <a:latin typeface="Arial"/>
                          <a:ea typeface="Arial"/>
                          <a:cs typeface="Times New Roman"/>
                        </a:rPr>
                        <a:t> </a:t>
                      </a:r>
                      <a:r>
                        <a:rPr lang="en-US" sz="1100" dirty="0">
                          <a:effectLst/>
                          <a:latin typeface="Arial"/>
                          <a:ea typeface="Arial"/>
                          <a:cs typeface="Times New Roman"/>
                        </a:rPr>
                        <a:t>than</a:t>
                      </a:r>
                      <a:r>
                        <a:rPr lang="en-US" sz="1100" spc="-120" dirty="0">
                          <a:effectLst/>
                          <a:latin typeface="Arial"/>
                          <a:ea typeface="Arial"/>
                          <a:cs typeface="Times New Roman"/>
                        </a:rPr>
                        <a:t> </a:t>
                      </a:r>
                      <a:r>
                        <a:rPr lang="en-US" sz="1100" dirty="0">
                          <a:effectLst/>
                          <a:latin typeface="Arial"/>
                          <a:ea typeface="Arial"/>
                          <a:cs typeface="Times New Roman"/>
                        </a:rPr>
                        <a:t>a</a:t>
                      </a:r>
                      <a:r>
                        <a:rPr lang="en-US" sz="1100" spc="-30" dirty="0">
                          <a:effectLst/>
                          <a:latin typeface="Arial"/>
                          <a:ea typeface="Arial"/>
                          <a:cs typeface="Times New Roman"/>
                        </a:rPr>
                        <a:t> </a:t>
                      </a:r>
                      <a:r>
                        <a:rPr lang="en-US" sz="1100" dirty="0">
                          <a:effectLst/>
                          <a:latin typeface="Arial"/>
                          <a:ea typeface="Arial"/>
                          <a:cs typeface="Times New Roman"/>
                        </a:rPr>
                        <a:t>hous</a:t>
                      </a:r>
                      <a:r>
                        <a:rPr lang="en-US" sz="1100" spc="-15" dirty="0">
                          <a:effectLst/>
                          <a:latin typeface="Arial"/>
                          <a:ea typeface="Arial"/>
                          <a:cs typeface="Times New Roman"/>
                        </a:rPr>
                        <a:t>e</a:t>
                      </a:r>
                      <a:r>
                        <a:rPr lang="en-US" sz="1100" dirty="0">
                          <a:effectLst/>
                          <a:latin typeface="Arial"/>
                          <a:ea typeface="Arial"/>
                          <a:cs typeface="Times New Roman"/>
                        </a:rPr>
                        <a:t>.</a:t>
                      </a: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a:noFill/>
                    </a:lnB>
                    <a:solidFill>
                      <a:schemeClr val="bg1"/>
                    </a:solidFill>
                  </a:tcPr>
                </a:tc>
                <a:tc gridSpan="2">
                  <a:txBody>
                    <a:bodyPr/>
                    <a:lstStyle/>
                    <a:p>
                      <a:pPr>
                        <a:lnSpc>
                          <a:spcPts val="1000"/>
                        </a:lnSpc>
                        <a:spcAft>
                          <a:spcPts val="0"/>
                        </a:spcAft>
                      </a:pPr>
                      <a:r>
                        <a:rPr lang="en-US" sz="1000" dirty="0">
                          <a:effectLst/>
                          <a:latin typeface="Calibri"/>
                          <a:ea typeface="Calibri"/>
                          <a:cs typeface="Times New Roman"/>
                        </a:rPr>
                        <a:t> </a:t>
                      </a:r>
                      <a:endParaRPr lang="en-CA" sz="1100" dirty="0">
                        <a:effectLst/>
                        <a:latin typeface="Calibri"/>
                        <a:ea typeface="Calibri"/>
                        <a:cs typeface="Times New Roman"/>
                      </a:endParaRPr>
                    </a:p>
                    <a:p>
                      <a:pPr>
                        <a:lnSpc>
                          <a:spcPts val="1200"/>
                        </a:lnSpc>
                        <a:spcBef>
                          <a:spcPts val="25"/>
                        </a:spcBef>
                        <a:spcAft>
                          <a:spcPts val="0"/>
                        </a:spcAft>
                      </a:pPr>
                      <a:r>
                        <a:rPr lang="en-US" sz="1200" dirty="0">
                          <a:effectLst/>
                          <a:latin typeface="Calibri"/>
                          <a:ea typeface="Calibri"/>
                          <a:cs typeface="Times New Roman"/>
                        </a:rPr>
                        <a:t> </a:t>
                      </a:r>
                      <a:endParaRPr lang="en-CA" sz="1100" dirty="0">
                        <a:effectLst/>
                        <a:latin typeface="Calibri"/>
                        <a:ea typeface="Calibri"/>
                        <a:cs typeface="Times New Roman"/>
                      </a:endParaRPr>
                    </a:p>
                    <a:p>
                      <a:pPr marL="158115">
                        <a:lnSpc>
                          <a:spcPct val="115000"/>
                        </a:lnSpc>
                        <a:spcAft>
                          <a:spcPts val="0"/>
                        </a:spcAft>
                      </a:pPr>
                      <a:r>
                        <a:rPr lang="en-US" sz="1100" dirty="0">
                          <a:effectLst/>
                          <a:latin typeface="Arial"/>
                          <a:ea typeface="Arial"/>
                          <a:cs typeface="Times New Roman"/>
                        </a:rPr>
                        <a:t>$380,000,000</a:t>
                      </a:r>
                      <a:r>
                        <a:rPr lang="en-US" sz="1100" spc="-45" dirty="0">
                          <a:effectLst/>
                          <a:latin typeface="Arial"/>
                          <a:ea typeface="Arial"/>
                          <a:cs typeface="Times New Roman"/>
                        </a:rPr>
                        <a:t> </a:t>
                      </a:r>
                      <a:r>
                        <a:rPr lang="en-US" sz="1100" spc="-5" dirty="0">
                          <a:effectLst/>
                          <a:latin typeface="Arial"/>
                          <a:ea typeface="Arial"/>
                          <a:cs typeface="Times New Roman"/>
                        </a:rPr>
                        <a:t>t</a:t>
                      </a:r>
                      <a:r>
                        <a:rPr lang="en-US" sz="1100" dirty="0">
                          <a:effectLst/>
                          <a:latin typeface="Arial"/>
                          <a:ea typeface="Arial"/>
                          <a:cs typeface="Times New Roman"/>
                        </a:rPr>
                        <a:t>o</a:t>
                      </a:r>
                      <a:r>
                        <a:rPr lang="en-US" sz="1100" spc="-30" dirty="0">
                          <a:effectLst/>
                          <a:latin typeface="Arial"/>
                          <a:ea typeface="Arial"/>
                          <a:cs typeface="Times New Roman"/>
                        </a:rPr>
                        <a:t> </a:t>
                      </a:r>
                      <a:r>
                        <a:rPr lang="en-US" sz="1100" dirty="0">
                          <a:effectLst/>
                          <a:latin typeface="Arial"/>
                          <a:ea typeface="Arial"/>
                          <a:cs typeface="Times New Roman"/>
                        </a:rPr>
                        <a:t>$500,000,000</a:t>
                      </a: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a:noFill/>
                    </a:lnB>
                    <a:solidFill>
                      <a:schemeClr val="bg1"/>
                    </a:solidFill>
                  </a:tcPr>
                </a:tc>
                <a:tc hMerge="1">
                  <a:txBody>
                    <a:bodyPr/>
                    <a:lstStyle/>
                    <a:p>
                      <a:pPr>
                        <a:lnSpc>
                          <a:spcPct val="115000"/>
                        </a:lnSpc>
                        <a:spcAft>
                          <a:spcPts val="1000"/>
                        </a:spcAft>
                      </a:pP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a:noFill/>
                    </a:lnB>
                    <a:solidFill>
                      <a:schemeClr val="bg1"/>
                    </a:solidFill>
                  </a:tcPr>
                </a:tc>
                <a:tc>
                  <a:txBody>
                    <a:bodyPr/>
                    <a:lstStyle/>
                    <a:p>
                      <a:pPr>
                        <a:lnSpc>
                          <a:spcPct val="115000"/>
                        </a:lnSpc>
                        <a:spcAft>
                          <a:spcPts val="1000"/>
                        </a:spcAft>
                      </a:pPr>
                      <a:r>
                        <a:rPr lang="en-US" sz="1100" dirty="0">
                          <a:effectLst/>
                          <a:latin typeface="Calibri"/>
                          <a:ea typeface="Calibri"/>
                          <a:cs typeface="Times New Roman"/>
                        </a:rPr>
                        <a:t> </a:t>
                      </a: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a:noFill/>
                    </a:lnB>
                    <a:solidFill>
                      <a:schemeClr val="bg1"/>
                    </a:solidFill>
                  </a:tcPr>
                </a:tc>
                <a:tc>
                  <a:txBody>
                    <a:bodyPr/>
                    <a:lstStyle/>
                    <a:p>
                      <a:pPr>
                        <a:lnSpc>
                          <a:spcPct val="115000"/>
                        </a:lnSpc>
                        <a:spcAft>
                          <a:spcPts val="1000"/>
                        </a:spcAft>
                      </a:pPr>
                      <a:r>
                        <a:rPr lang="en-US" sz="1100" dirty="0">
                          <a:effectLst/>
                          <a:latin typeface="Calibri"/>
                          <a:ea typeface="Calibri"/>
                          <a:cs typeface="Times New Roman"/>
                        </a:rPr>
                        <a:t> </a:t>
                      </a: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a:noFill/>
                    </a:lnB>
                    <a:solidFill>
                      <a:schemeClr val="bg1"/>
                    </a:solidFill>
                  </a:tcPr>
                </a:tc>
                <a:tc>
                  <a:txBody>
                    <a:bodyPr/>
                    <a:lstStyle/>
                    <a:p>
                      <a:pPr>
                        <a:lnSpc>
                          <a:spcPts val="1000"/>
                        </a:lnSpc>
                        <a:spcAft>
                          <a:spcPts val="0"/>
                        </a:spcAft>
                      </a:pPr>
                      <a:r>
                        <a:rPr lang="en-US" sz="1000" dirty="0">
                          <a:effectLst/>
                          <a:latin typeface="Calibri"/>
                          <a:ea typeface="Calibri"/>
                          <a:cs typeface="Times New Roman"/>
                        </a:rPr>
                        <a:t> </a:t>
                      </a:r>
                      <a:endParaRPr lang="en-CA" sz="1100" dirty="0">
                        <a:effectLst/>
                        <a:latin typeface="Calibri"/>
                        <a:ea typeface="Calibri"/>
                        <a:cs typeface="Times New Roman"/>
                      </a:endParaRPr>
                    </a:p>
                    <a:p>
                      <a:pPr>
                        <a:lnSpc>
                          <a:spcPts val="1200"/>
                        </a:lnSpc>
                        <a:spcBef>
                          <a:spcPts val="25"/>
                        </a:spcBef>
                        <a:spcAft>
                          <a:spcPts val="0"/>
                        </a:spcAft>
                      </a:pPr>
                      <a:r>
                        <a:rPr lang="en-US" sz="1200" dirty="0">
                          <a:effectLst/>
                          <a:latin typeface="Calibri"/>
                          <a:ea typeface="Calibri"/>
                          <a:cs typeface="Times New Roman"/>
                        </a:rPr>
                        <a:t> </a:t>
                      </a:r>
                      <a:endParaRPr lang="en-CA" sz="1100" dirty="0">
                        <a:effectLst/>
                        <a:latin typeface="Calibri"/>
                        <a:ea typeface="Calibri"/>
                        <a:cs typeface="Times New Roman"/>
                      </a:endParaRPr>
                    </a:p>
                    <a:p>
                      <a:pPr marL="258445">
                        <a:lnSpc>
                          <a:spcPct val="115000"/>
                        </a:lnSpc>
                        <a:spcAft>
                          <a:spcPts val="0"/>
                        </a:spcAft>
                      </a:pPr>
                      <a:r>
                        <a:rPr lang="en-US" sz="1100" dirty="0">
                          <a:effectLst/>
                          <a:latin typeface="Arial"/>
                          <a:ea typeface="Arial"/>
                          <a:cs typeface="Times New Roman"/>
                        </a:rPr>
                        <a:t>2017/18</a:t>
                      </a: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2"/>
                  </a:ext>
                </a:extLst>
              </a:tr>
              <a:tr h="1103586">
                <a:tc>
                  <a:txBody>
                    <a:bodyPr/>
                    <a:lstStyle/>
                    <a:p>
                      <a:pPr marL="127000">
                        <a:lnSpc>
                          <a:spcPct val="115000"/>
                        </a:lnSpc>
                        <a:spcBef>
                          <a:spcPts val="240"/>
                        </a:spcBef>
                        <a:spcAft>
                          <a:spcPts val="0"/>
                        </a:spcAft>
                      </a:pPr>
                      <a:r>
                        <a:rPr lang="en-US" sz="1100" dirty="0">
                          <a:effectLst/>
                          <a:latin typeface="Arial"/>
                          <a:ea typeface="Arial"/>
                          <a:cs typeface="Times New Roman"/>
                        </a:rPr>
                        <a:t>1.2</a:t>
                      </a:r>
                      <a:endParaRPr lang="en-CA" sz="1100" dirty="0">
                        <a:effectLst/>
                        <a:latin typeface="Calibri"/>
                        <a:ea typeface="Calibri"/>
                        <a:cs typeface="Times New Roman"/>
                      </a:endParaRPr>
                    </a:p>
                  </a:txBody>
                  <a:tcPr marL="0" marR="0" marT="0" marB="0">
                    <a:lnL>
                      <a:noFill/>
                    </a:lnL>
                    <a:lnR w="12700" cap="flat" cmpd="sng" algn="ctr">
                      <a:solidFill>
                        <a:srgbClr val="1C6774"/>
                      </a:solidFill>
                      <a:prstDash val="solid"/>
                      <a:round/>
                      <a:headEnd type="none" w="med" len="med"/>
                      <a:tailEnd type="none" w="med" len="med"/>
                    </a:lnR>
                    <a:lnT>
                      <a:noFill/>
                    </a:lnT>
                    <a:lnB>
                      <a:noFill/>
                    </a:lnB>
                    <a:solidFill>
                      <a:srgbClr val="E5F2F3"/>
                    </a:solidFill>
                  </a:tcPr>
                </a:tc>
                <a:tc>
                  <a:txBody>
                    <a:bodyPr/>
                    <a:lstStyle/>
                    <a:p>
                      <a:pPr marL="51435" marR="229235">
                        <a:lnSpc>
                          <a:spcPct val="104000"/>
                        </a:lnSpc>
                        <a:spcBef>
                          <a:spcPts val="240"/>
                        </a:spcBef>
                        <a:spcAft>
                          <a:spcPts val="0"/>
                        </a:spcAft>
                      </a:pPr>
                      <a:r>
                        <a:rPr lang="en-US" sz="1100" spc="-20" dirty="0">
                          <a:effectLst/>
                          <a:latin typeface="Arial"/>
                          <a:ea typeface="Arial"/>
                          <a:cs typeface="Times New Roman"/>
                        </a:rPr>
                        <a:t>P</a:t>
                      </a:r>
                      <a:r>
                        <a:rPr lang="en-US" sz="1100" spc="-10" dirty="0">
                          <a:effectLst/>
                          <a:latin typeface="Arial"/>
                          <a:ea typeface="Arial"/>
                          <a:cs typeface="Times New Roman"/>
                        </a:rPr>
                        <a:t>r</a:t>
                      </a:r>
                      <a:r>
                        <a:rPr lang="en-US" sz="1100" dirty="0">
                          <a:effectLst/>
                          <a:latin typeface="Arial"/>
                          <a:ea typeface="Arial"/>
                          <a:cs typeface="Times New Roman"/>
                        </a:rPr>
                        <a:t>o</a:t>
                      </a:r>
                      <a:r>
                        <a:rPr lang="en-US" sz="1100" spc="-5" dirty="0">
                          <a:effectLst/>
                          <a:latin typeface="Arial"/>
                          <a:ea typeface="Arial"/>
                          <a:cs typeface="Times New Roman"/>
                        </a:rPr>
                        <a:t>t</a:t>
                      </a:r>
                      <a:r>
                        <a:rPr lang="en-US" sz="1100" dirty="0">
                          <a:effectLst/>
                          <a:latin typeface="Arial"/>
                          <a:ea typeface="Arial"/>
                          <a:cs typeface="Times New Roman"/>
                        </a:rPr>
                        <a:t>e</a:t>
                      </a:r>
                      <a:r>
                        <a:rPr lang="en-US" sz="1100" spc="15" dirty="0">
                          <a:effectLst/>
                          <a:latin typeface="Arial"/>
                          <a:ea typeface="Arial"/>
                          <a:cs typeface="Times New Roman"/>
                        </a:rPr>
                        <a:t>c</a:t>
                      </a:r>
                      <a:r>
                        <a:rPr lang="en-US" sz="1100" dirty="0">
                          <a:effectLst/>
                          <a:latin typeface="Arial"/>
                          <a:ea typeface="Arial"/>
                          <a:cs typeface="Times New Roman"/>
                        </a:rPr>
                        <a:t>ting</a:t>
                      </a:r>
                      <a:r>
                        <a:rPr lang="en-US" sz="1100" spc="-75" dirty="0">
                          <a:effectLst/>
                          <a:latin typeface="Arial"/>
                          <a:ea typeface="Arial"/>
                          <a:cs typeface="Times New Roman"/>
                        </a:rPr>
                        <a:t> </a:t>
                      </a:r>
                      <a:r>
                        <a:rPr lang="en-US" sz="1100" spc="-5" dirty="0">
                          <a:effectLst/>
                          <a:latin typeface="Arial"/>
                          <a:ea typeface="Arial"/>
                          <a:cs typeface="Times New Roman"/>
                        </a:rPr>
                        <a:t>t</a:t>
                      </a:r>
                      <a:r>
                        <a:rPr lang="en-US" sz="1100" dirty="0">
                          <a:effectLst/>
                          <a:latin typeface="Arial"/>
                          <a:ea typeface="Arial"/>
                          <a:cs typeface="Times New Roman"/>
                        </a:rPr>
                        <a:t>ena</a:t>
                      </a:r>
                      <a:r>
                        <a:rPr lang="en-US" sz="1100" spc="-5" dirty="0">
                          <a:effectLst/>
                          <a:latin typeface="Arial"/>
                          <a:ea typeface="Arial"/>
                          <a:cs typeface="Times New Roman"/>
                        </a:rPr>
                        <a:t>n</a:t>
                      </a:r>
                      <a:r>
                        <a:rPr lang="en-US" sz="1100" dirty="0">
                          <a:effectLst/>
                          <a:latin typeface="Arial"/>
                          <a:ea typeface="Arial"/>
                          <a:cs typeface="Times New Roman"/>
                        </a:rPr>
                        <a:t>ts</a:t>
                      </a:r>
                      <a:r>
                        <a:rPr lang="en-US" sz="1100" spc="-75" dirty="0">
                          <a:effectLst/>
                          <a:latin typeface="Arial"/>
                          <a:ea typeface="Arial"/>
                          <a:cs typeface="Times New Roman"/>
                        </a:rPr>
                        <a:t> </a:t>
                      </a:r>
                      <a:r>
                        <a:rPr lang="en-US" sz="1100" dirty="0">
                          <a:effectLst/>
                          <a:latin typeface="Arial"/>
                          <a:ea typeface="Arial"/>
                          <a:cs typeface="Times New Roman"/>
                        </a:rPr>
                        <a:t>f</a:t>
                      </a:r>
                      <a:r>
                        <a:rPr lang="en-US" sz="1100" spc="-10" dirty="0">
                          <a:effectLst/>
                          <a:latin typeface="Arial"/>
                          <a:ea typeface="Arial"/>
                          <a:cs typeface="Times New Roman"/>
                        </a:rPr>
                        <a:t>r</a:t>
                      </a:r>
                      <a:r>
                        <a:rPr lang="en-US" sz="1100" dirty="0">
                          <a:effectLst/>
                          <a:latin typeface="Arial"/>
                          <a:ea typeface="Arial"/>
                          <a:cs typeface="Times New Roman"/>
                        </a:rPr>
                        <a:t>om</a:t>
                      </a:r>
                      <a:r>
                        <a:rPr lang="en-US" sz="1100" spc="-85" dirty="0">
                          <a:effectLst/>
                          <a:latin typeface="Arial"/>
                          <a:ea typeface="Arial"/>
                          <a:cs typeface="Times New Roman"/>
                        </a:rPr>
                        <a:t> </a:t>
                      </a:r>
                      <a:r>
                        <a:rPr lang="en-US" sz="1100" dirty="0">
                          <a:effectLst/>
                          <a:latin typeface="Arial"/>
                          <a:ea typeface="Arial"/>
                          <a:cs typeface="Times New Roman"/>
                        </a:rPr>
                        <a:t>the</a:t>
                      </a:r>
                      <a:r>
                        <a:rPr lang="en-US" sz="1100" spc="-90" dirty="0">
                          <a:effectLst/>
                          <a:latin typeface="Arial"/>
                          <a:ea typeface="Arial"/>
                          <a:cs typeface="Times New Roman"/>
                        </a:rPr>
                        <a:t> </a:t>
                      </a:r>
                      <a:r>
                        <a:rPr lang="en-US" sz="1100" dirty="0">
                          <a:effectLst/>
                          <a:latin typeface="Arial"/>
                          <a:ea typeface="Arial"/>
                          <a:cs typeface="Times New Roman"/>
                        </a:rPr>
                        <a:t>p</a:t>
                      </a:r>
                      <a:r>
                        <a:rPr lang="en-US" sz="1100" spc="5" dirty="0">
                          <a:effectLst/>
                          <a:latin typeface="Arial"/>
                          <a:ea typeface="Arial"/>
                          <a:cs typeface="Times New Roman"/>
                        </a:rPr>
                        <a:t>r</a:t>
                      </a:r>
                      <a:r>
                        <a:rPr lang="en-US" sz="1100" dirty="0">
                          <a:effectLst/>
                          <a:latin typeface="Arial"/>
                          <a:ea typeface="Arial"/>
                          <a:cs typeface="Times New Roman"/>
                        </a:rPr>
                        <a:t>i</a:t>
                      </a:r>
                      <a:r>
                        <a:rPr lang="en-US" sz="1100" spc="-5" dirty="0">
                          <a:effectLst/>
                          <a:latin typeface="Arial"/>
                          <a:ea typeface="Arial"/>
                          <a:cs typeface="Times New Roman"/>
                        </a:rPr>
                        <a:t>c</a:t>
                      </a:r>
                      <a:r>
                        <a:rPr lang="en-US" sz="1100" dirty="0">
                          <a:effectLst/>
                          <a:latin typeface="Arial"/>
                          <a:ea typeface="Arial"/>
                          <a:cs typeface="Times New Roman"/>
                        </a:rPr>
                        <a:t>e</a:t>
                      </a:r>
                      <a:r>
                        <a:rPr lang="en-US" sz="1100" spc="-50" dirty="0">
                          <a:effectLst/>
                          <a:latin typeface="Arial"/>
                          <a:ea typeface="Arial"/>
                          <a:cs typeface="Times New Roman"/>
                        </a:rPr>
                        <a:t> </a:t>
                      </a:r>
                      <a:r>
                        <a:rPr lang="en-US" sz="1100" dirty="0">
                          <a:effectLst/>
                          <a:latin typeface="Arial"/>
                          <a:ea typeface="Arial"/>
                          <a:cs typeface="Times New Roman"/>
                        </a:rPr>
                        <a:t>of</a:t>
                      </a:r>
                      <a:r>
                        <a:rPr lang="en-US" sz="1100" spc="-75" dirty="0">
                          <a:effectLst/>
                          <a:latin typeface="Arial"/>
                          <a:ea typeface="Arial"/>
                          <a:cs typeface="Times New Roman"/>
                        </a:rPr>
                        <a:t> </a:t>
                      </a:r>
                      <a:r>
                        <a:rPr lang="en-US" sz="1100" dirty="0">
                          <a:effectLst/>
                          <a:latin typeface="Arial"/>
                          <a:ea typeface="Arial"/>
                          <a:cs typeface="Times New Roman"/>
                        </a:rPr>
                        <a:t>ca</a:t>
                      </a:r>
                      <a:r>
                        <a:rPr lang="en-US" sz="1100" spc="5" dirty="0">
                          <a:effectLst/>
                          <a:latin typeface="Arial"/>
                          <a:ea typeface="Arial"/>
                          <a:cs typeface="Times New Roman"/>
                        </a:rPr>
                        <a:t>r</a:t>
                      </a:r>
                      <a:r>
                        <a:rPr lang="en-US" sz="1100" dirty="0">
                          <a:effectLst/>
                          <a:latin typeface="Arial"/>
                          <a:ea typeface="Arial"/>
                          <a:cs typeface="Times New Roman"/>
                        </a:rPr>
                        <a:t>bon: O</a:t>
                      </a:r>
                      <a:r>
                        <a:rPr lang="en-US" sz="1100" spc="-5" dirty="0">
                          <a:effectLst/>
                          <a:latin typeface="Arial"/>
                          <a:ea typeface="Arial"/>
                          <a:cs typeface="Times New Roman"/>
                        </a:rPr>
                        <a:t>n</a:t>
                      </a:r>
                      <a:r>
                        <a:rPr lang="en-US" sz="1100" dirty="0">
                          <a:effectLst/>
                          <a:latin typeface="Arial"/>
                          <a:ea typeface="Arial"/>
                          <a:cs typeface="Times New Roman"/>
                        </a:rPr>
                        <a:t>ta</a:t>
                      </a:r>
                      <a:r>
                        <a:rPr lang="en-US" sz="1100" spc="5" dirty="0">
                          <a:effectLst/>
                          <a:latin typeface="Arial"/>
                          <a:ea typeface="Arial"/>
                          <a:cs typeface="Times New Roman"/>
                        </a:rPr>
                        <a:t>r</a:t>
                      </a:r>
                      <a:r>
                        <a:rPr lang="en-US" sz="1100" dirty="0">
                          <a:effectLst/>
                          <a:latin typeface="Arial"/>
                          <a:ea typeface="Arial"/>
                          <a:cs typeface="Times New Roman"/>
                        </a:rPr>
                        <a:t>io</a:t>
                      </a:r>
                      <a:r>
                        <a:rPr lang="en-US" sz="1100" spc="-60" dirty="0">
                          <a:effectLst/>
                          <a:latin typeface="Arial"/>
                          <a:ea typeface="Arial"/>
                          <a:cs typeface="Times New Roman"/>
                        </a:rPr>
                        <a:t> </a:t>
                      </a:r>
                      <a:r>
                        <a:rPr lang="en-US" sz="1100" dirty="0">
                          <a:effectLst/>
                          <a:latin typeface="Arial"/>
                          <a:ea typeface="Arial"/>
                          <a:cs typeface="Times New Roman"/>
                        </a:rPr>
                        <a:t>will</a:t>
                      </a:r>
                      <a:r>
                        <a:rPr lang="en-US" sz="1100" spc="-30" dirty="0">
                          <a:effectLst/>
                          <a:latin typeface="Arial"/>
                          <a:ea typeface="Arial"/>
                          <a:cs typeface="Times New Roman"/>
                        </a:rPr>
                        <a:t> </a:t>
                      </a:r>
                      <a:r>
                        <a:rPr lang="en-US" sz="1100" spc="-5" dirty="0">
                          <a:effectLst/>
                          <a:latin typeface="Arial"/>
                          <a:ea typeface="Arial"/>
                          <a:cs typeface="Times New Roman"/>
                        </a:rPr>
                        <a:t>c</a:t>
                      </a:r>
                      <a:r>
                        <a:rPr lang="en-US" sz="1100" dirty="0">
                          <a:effectLst/>
                          <a:latin typeface="Arial"/>
                          <a:ea typeface="Arial"/>
                          <a:cs typeface="Times New Roman"/>
                        </a:rPr>
                        <a:t>onsider</a:t>
                      </a:r>
                      <a:r>
                        <a:rPr lang="en-US" sz="1100" spc="-95" dirty="0">
                          <a:effectLst/>
                          <a:latin typeface="Arial"/>
                          <a:ea typeface="Arial"/>
                          <a:cs typeface="Times New Roman"/>
                        </a:rPr>
                        <a:t> </a:t>
                      </a:r>
                      <a:r>
                        <a:rPr lang="en-US" sz="1100" dirty="0">
                          <a:effectLst/>
                          <a:latin typeface="Arial"/>
                          <a:ea typeface="Arial"/>
                          <a:cs typeface="Times New Roman"/>
                        </a:rPr>
                        <a:t>options</a:t>
                      </a:r>
                      <a:r>
                        <a:rPr lang="en-US" sz="1100" spc="45" dirty="0">
                          <a:effectLst/>
                          <a:latin typeface="Arial"/>
                          <a:ea typeface="Arial"/>
                          <a:cs typeface="Times New Roman"/>
                        </a:rPr>
                        <a:t> </a:t>
                      </a:r>
                      <a:r>
                        <a:rPr lang="en-US" sz="1100" spc="-15" dirty="0">
                          <a:effectLst/>
                          <a:latin typeface="Arial"/>
                          <a:ea typeface="Arial"/>
                          <a:cs typeface="Times New Roman"/>
                        </a:rPr>
                        <a:t>f</a:t>
                      </a:r>
                      <a:r>
                        <a:rPr lang="en-US" sz="1100" dirty="0">
                          <a:effectLst/>
                          <a:latin typeface="Arial"/>
                          <a:ea typeface="Arial"/>
                          <a:cs typeface="Times New Roman"/>
                        </a:rPr>
                        <a:t>or</a:t>
                      </a:r>
                      <a:r>
                        <a:rPr lang="en-US" sz="1100" spc="-80" dirty="0">
                          <a:effectLst/>
                          <a:latin typeface="Arial"/>
                          <a:ea typeface="Arial"/>
                          <a:cs typeface="Times New Roman"/>
                        </a:rPr>
                        <a:t> </a:t>
                      </a:r>
                      <a:r>
                        <a:rPr lang="en-US" sz="1100" dirty="0">
                          <a:effectLst/>
                          <a:latin typeface="Arial"/>
                          <a:ea typeface="Arial"/>
                          <a:cs typeface="Times New Roman"/>
                        </a:rPr>
                        <a:t>le</a:t>
                      </a:r>
                      <a:r>
                        <a:rPr lang="en-US" sz="1100" spc="-5" dirty="0">
                          <a:effectLst/>
                          <a:latin typeface="Arial"/>
                          <a:ea typeface="Arial"/>
                          <a:cs typeface="Times New Roman"/>
                        </a:rPr>
                        <a:t>g</a:t>
                      </a:r>
                      <a:r>
                        <a:rPr lang="en-US" sz="1100" dirty="0">
                          <a:effectLst/>
                          <a:latin typeface="Arial"/>
                          <a:ea typeface="Arial"/>
                          <a:cs typeface="Times New Roman"/>
                        </a:rPr>
                        <a:t>isl</a:t>
                      </a:r>
                      <a:r>
                        <a:rPr lang="en-US" sz="1100" spc="-5" dirty="0">
                          <a:effectLst/>
                          <a:latin typeface="Arial"/>
                          <a:ea typeface="Arial"/>
                          <a:cs typeface="Times New Roman"/>
                        </a:rPr>
                        <a:t>a</a:t>
                      </a:r>
                      <a:r>
                        <a:rPr lang="en-US" sz="1100" dirty="0">
                          <a:effectLst/>
                          <a:latin typeface="Arial"/>
                          <a:ea typeface="Arial"/>
                          <a:cs typeface="Times New Roman"/>
                        </a:rPr>
                        <a:t>ti</a:t>
                      </a:r>
                      <a:r>
                        <a:rPr lang="en-US" sz="1100" spc="-10" dirty="0">
                          <a:effectLst/>
                          <a:latin typeface="Arial"/>
                          <a:ea typeface="Arial"/>
                          <a:cs typeface="Times New Roman"/>
                        </a:rPr>
                        <a:t>v</a:t>
                      </a:r>
                      <a:r>
                        <a:rPr lang="en-US" sz="1100" dirty="0">
                          <a:effectLst/>
                          <a:latin typeface="Arial"/>
                          <a:ea typeface="Arial"/>
                          <a:cs typeface="Times New Roman"/>
                        </a:rPr>
                        <a:t>e</a:t>
                      </a:r>
                      <a:r>
                        <a:rPr lang="en-US" sz="1100" spc="-10" dirty="0">
                          <a:effectLst/>
                          <a:latin typeface="Arial"/>
                          <a:ea typeface="Arial"/>
                          <a:cs typeface="Times New Roman"/>
                        </a:rPr>
                        <a:t> </a:t>
                      </a:r>
                      <a:r>
                        <a:rPr lang="en-US" sz="1100" dirty="0">
                          <a:effectLst/>
                          <a:latin typeface="Arial"/>
                          <a:ea typeface="Arial"/>
                          <a:cs typeface="Times New Roman"/>
                        </a:rPr>
                        <a:t>and/ or</a:t>
                      </a:r>
                      <a:r>
                        <a:rPr lang="en-US" sz="1100" spc="-95" dirty="0">
                          <a:effectLst/>
                          <a:latin typeface="Arial"/>
                          <a:ea typeface="Arial"/>
                          <a:cs typeface="Times New Roman"/>
                        </a:rPr>
                        <a:t> </a:t>
                      </a:r>
                      <a:r>
                        <a:rPr lang="en-US" sz="1100" spc="-10" dirty="0">
                          <a:effectLst/>
                          <a:latin typeface="Arial"/>
                          <a:ea typeface="Arial"/>
                          <a:cs typeface="Times New Roman"/>
                        </a:rPr>
                        <a:t>r</a:t>
                      </a:r>
                      <a:r>
                        <a:rPr lang="en-US" sz="1100" dirty="0">
                          <a:effectLst/>
                          <a:latin typeface="Arial"/>
                          <a:ea typeface="Arial"/>
                          <a:cs typeface="Times New Roman"/>
                        </a:rPr>
                        <a:t>egul</a:t>
                      </a:r>
                      <a:r>
                        <a:rPr lang="en-US" sz="1100" spc="-5" dirty="0">
                          <a:effectLst/>
                          <a:latin typeface="Arial"/>
                          <a:ea typeface="Arial"/>
                          <a:cs typeface="Times New Roman"/>
                        </a:rPr>
                        <a:t>at</a:t>
                      </a:r>
                      <a:r>
                        <a:rPr lang="en-US" sz="1100" dirty="0">
                          <a:effectLst/>
                          <a:latin typeface="Arial"/>
                          <a:ea typeface="Arial"/>
                          <a:cs typeface="Times New Roman"/>
                        </a:rPr>
                        <a:t>o</a:t>
                      </a:r>
                      <a:r>
                        <a:rPr lang="en-US" sz="1100" spc="30" dirty="0">
                          <a:effectLst/>
                          <a:latin typeface="Arial"/>
                          <a:ea typeface="Arial"/>
                          <a:cs typeface="Times New Roman"/>
                        </a:rPr>
                        <a:t>r</a:t>
                      </a:r>
                      <a:r>
                        <a:rPr lang="en-US" sz="1100" dirty="0">
                          <a:effectLst/>
                          <a:latin typeface="Arial"/>
                          <a:ea typeface="Arial"/>
                          <a:cs typeface="Times New Roman"/>
                        </a:rPr>
                        <a:t>y</a:t>
                      </a:r>
                      <a:r>
                        <a:rPr lang="en-US" sz="1100" spc="-55" dirty="0">
                          <a:effectLst/>
                          <a:latin typeface="Arial"/>
                          <a:ea typeface="Arial"/>
                          <a:cs typeface="Times New Roman"/>
                        </a:rPr>
                        <a:t> </a:t>
                      </a:r>
                      <a:r>
                        <a:rPr lang="en-US" sz="1100" dirty="0">
                          <a:effectLst/>
                          <a:latin typeface="Arial"/>
                          <a:ea typeface="Arial"/>
                          <a:cs typeface="Times New Roman"/>
                        </a:rPr>
                        <a:t>change</a:t>
                      </a:r>
                      <a:r>
                        <a:rPr lang="en-US" sz="1100" spc="-55" dirty="0">
                          <a:effectLst/>
                          <a:latin typeface="Arial"/>
                          <a:ea typeface="Arial"/>
                          <a:cs typeface="Times New Roman"/>
                        </a:rPr>
                        <a:t> </a:t>
                      </a:r>
                      <a:r>
                        <a:rPr lang="en-US" sz="1100" dirty="0">
                          <a:effectLst/>
                          <a:latin typeface="Arial"/>
                          <a:ea typeface="Arial"/>
                          <a:cs typeface="Times New Roman"/>
                        </a:rPr>
                        <a:t>th</a:t>
                      </a:r>
                      <a:r>
                        <a:rPr lang="en-US" sz="1100" spc="-5" dirty="0">
                          <a:effectLst/>
                          <a:latin typeface="Arial"/>
                          <a:ea typeface="Arial"/>
                          <a:cs typeface="Times New Roman"/>
                        </a:rPr>
                        <a:t>a</a:t>
                      </a:r>
                      <a:r>
                        <a:rPr lang="en-US" sz="1100" dirty="0">
                          <a:effectLst/>
                          <a:latin typeface="Arial"/>
                          <a:ea typeface="Arial"/>
                          <a:cs typeface="Times New Roman"/>
                        </a:rPr>
                        <a:t>t</a:t>
                      </a:r>
                      <a:r>
                        <a:rPr lang="en-US" sz="1100" spc="-45" dirty="0">
                          <a:effectLst/>
                          <a:latin typeface="Arial"/>
                          <a:ea typeface="Arial"/>
                          <a:cs typeface="Times New Roman"/>
                        </a:rPr>
                        <a:t> </a:t>
                      </a:r>
                      <a:r>
                        <a:rPr lang="en-US" sz="1100" dirty="0">
                          <a:effectLst/>
                          <a:latin typeface="Arial"/>
                          <a:ea typeface="Arial"/>
                          <a:cs typeface="Times New Roman"/>
                        </a:rPr>
                        <a:t>lessen</a:t>
                      </a:r>
                      <a:r>
                        <a:rPr lang="en-US" sz="1100" spc="-40" dirty="0">
                          <a:effectLst/>
                          <a:latin typeface="Arial"/>
                          <a:ea typeface="Arial"/>
                          <a:cs typeface="Times New Roman"/>
                        </a:rPr>
                        <a:t> </a:t>
                      </a:r>
                      <a:r>
                        <a:rPr lang="en-US" sz="1100" dirty="0">
                          <a:effectLst/>
                          <a:latin typeface="Arial"/>
                          <a:ea typeface="Arial"/>
                          <a:cs typeface="Times New Roman"/>
                        </a:rPr>
                        <a:t>the</a:t>
                      </a:r>
                      <a:r>
                        <a:rPr lang="en-US" sz="1100" spc="-90" dirty="0">
                          <a:effectLst/>
                          <a:latin typeface="Arial"/>
                          <a:ea typeface="Arial"/>
                          <a:cs typeface="Times New Roman"/>
                        </a:rPr>
                        <a:t> </a:t>
                      </a:r>
                      <a:r>
                        <a:rPr lang="en-US" sz="1100" dirty="0">
                          <a:effectLst/>
                          <a:latin typeface="Arial"/>
                          <a:ea typeface="Arial"/>
                          <a:cs typeface="Times New Roman"/>
                        </a:rPr>
                        <a:t>impa</a:t>
                      </a:r>
                      <a:r>
                        <a:rPr lang="en-US" sz="1100" spc="15" dirty="0">
                          <a:effectLst/>
                          <a:latin typeface="Arial"/>
                          <a:ea typeface="Arial"/>
                          <a:cs typeface="Times New Roman"/>
                        </a:rPr>
                        <a:t>c</a:t>
                      </a:r>
                      <a:r>
                        <a:rPr lang="en-US" sz="1100" dirty="0">
                          <a:effectLst/>
                          <a:latin typeface="Arial"/>
                          <a:ea typeface="Arial"/>
                          <a:cs typeface="Times New Roman"/>
                        </a:rPr>
                        <a:t>t</a:t>
                      </a:r>
                      <a:r>
                        <a:rPr lang="en-US" sz="1100" spc="-65" dirty="0">
                          <a:effectLst/>
                          <a:latin typeface="Arial"/>
                          <a:ea typeface="Arial"/>
                          <a:cs typeface="Times New Roman"/>
                        </a:rPr>
                        <a:t> </a:t>
                      </a:r>
                      <a:r>
                        <a:rPr lang="en-US" sz="1100" dirty="0">
                          <a:effectLst/>
                          <a:latin typeface="Arial"/>
                          <a:ea typeface="Arial"/>
                          <a:cs typeface="Times New Roman"/>
                        </a:rPr>
                        <a:t>on</a:t>
                      </a:r>
                      <a:endParaRPr lang="en-CA" sz="1100" dirty="0">
                        <a:effectLst/>
                        <a:latin typeface="Calibri"/>
                        <a:ea typeface="Calibri"/>
                        <a:cs typeface="Times New Roman"/>
                      </a:endParaRPr>
                    </a:p>
                    <a:p>
                      <a:pPr marL="51435" marR="130175">
                        <a:lnSpc>
                          <a:spcPct val="104000"/>
                        </a:lnSpc>
                        <a:spcAft>
                          <a:spcPts val="0"/>
                        </a:spcAft>
                      </a:pPr>
                      <a:r>
                        <a:rPr lang="en-US" sz="1100" spc="-10" dirty="0">
                          <a:effectLst/>
                          <a:latin typeface="Arial"/>
                          <a:ea typeface="Arial"/>
                          <a:cs typeface="Times New Roman"/>
                        </a:rPr>
                        <a:t>r</a:t>
                      </a:r>
                      <a:r>
                        <a:rPr lang="en-US" sz="1100" dirty="0">
                          <a:effectLst/>
                          <a:latin typeface="Arial"/>
                          <a:ea typeface="Arial"/>
                          <a:cs typeface="Times New Roman"/>
                        </a:rPr>
                        <a:t>eside</a:t>
                      </a:r>
                      <a:r>
                        <a:rPr lang="en-US" sz="1100" spc="-5" dirty="0">
                          <a:effectLst/>
                          <a:latin typeface="Arial"/>
                          <a:ea typeface="Arial"/>
                          <a:cs typeface="Times New Roman"/>
                        </a:rPr>
                        <a:t>n</a:t>
                      </a:r>
                      <a:r>
                        <a:rPr lang="en-US" sz="1100" dirty="0">
                          <a:effectLst/>
                          <a:latin typeface="Arial"/>
                          <a:ea typeface="Arial"/>
                          <a:cs typeface="Times New Roman"/>
                        </a:rPr>
                        <a:t>tial</a:t>
                      </a:r>
                      <a:r>
                        <a:rPr lang="en-US" sz="1100" spc="-45" dirty="0">
                          <a:effectLst/>
                          <a:latin typeface="Arial"/>
                          <a:ea typeface="Arial"/>
                          <a:cs typeface="Times New Roman"/>
                        </a:rPr>
                        <a:t> </a:t>
                      </a:r>
                      <a:r>
                        <a:rPr lang="en-US" sz="1100" spc="-5" dirty="0">
                          <a:effectLst/>
                          <a:latin typeface="Arial"/>
                          <a:ea typeface="Arial"/>
                          <a:cs typeface="Times New Roman"/>
                        </a:rPr>
                        <a:t>t</a:t>
                      </a:r>
                      <a:r>
                        <a:rPr lang="en-US" sz="1100" dirty="0">
                          <a:effectLst/>
                          <a:latin typeface="Arial"/>
                          <a:ea typeface="Arial"/>
                          <a:cs typeface="Times New Roman"/>
                        </a:rPr>
                        <a:t>ena</a:t>
                      </a:r>
                      <a:r>
                        <a:rPr lang="en-US" sz="1100" spc="-5" dirty="0">
                          <a:effectLst/>
                          <a:latin typeface="Arial"/>
                          <a:ea typeface="Arial"/>
                          <a:cs typeface="Times New Roman"/>
                        </a:rPr>
                        <a:t>n</a:t>
                      </a:r>
                      <a:r>
                        <a:rPr lang="en-US" sz="1100" dirty="0">
                          <a:effectLst/>
                          <a:latin typeface="Arial"/>
                          <a:ea typeface="Arial"/>
                          <a:cs typeface="Times New Roman"/>
                        </a:rPr>
                        <a:t>ts</a:t>
                      </a:r>
                      <a:r>
                        <a:rPr lang="en-US" sz="1100" spc="-75" dirty="0">
                          <a:effectLst/>
                          <a:latin typeface="Arial"/>
                          <a:ea typeface="Arial"/>
                          <a:cs typeface="Times New Roman"/>
                        </a:rPr>
                        <a:t> </a:t>
                      </a:r>
                      <a:r>
                        <a:rPr lang="en-US" sz="1100" dirty="0">
                          <a:effectLst/>
                          <a:latin typeface="Arial"/>
                          <a:ea typeface="Arial"/>
                          <a:cs typeface="Times New Roman"/>
                        </a:rPr>
                        <a:t>of</a:t>
                      </a:r>
                      <a:r>
                        <a:rPr lang="en-US" sz="1100" spc="-75" dirty="0">
                          <a:effectLst/>
                          <a:latin typeface="Arial"/>
                          <a:ea typeface="Arial"/>
                          <a:cs typeface="Times New Roman"/>
                        </a:rPr>
                        <a:t> </a:t>
                      </a:r>
                      <a:r>
                        <a:rPr lang="en-US" sz="1100" dirty="0">
                          <a:effectLst/>
                          <a:latin typeface="Arial"/>
                          <a:ea typeface="Arial"/>
                          <a:cs typeface="Times New Roman"/>
                        </a:rPr>
                        <a:t>inc</a:t>
                      </a:r>
                      <a:r>
                        <a:rPr lang="en-US" sz="1100" spc="-10" dirty="0">
                          <a:effectLst/>
                          <a:latin typeface="Arial"/>
                          <a:ea typeface="Arial"/>
                          <a:cs typeface="Times New Roman"/>
                        </a:rPr>
                        <a:t>r</a:t>
                      </a:r>
                      <a:r>
                        <a:rPr lang="en-US" sz="1100" dirty="0">
                          <a:effectLst/>
                          <a:latin typeface="Arial"/>
                          <a:ea typeface="Arial"/>
                          <a:cs typeface="Times New Roman"/>
                        </a:rPr>
                        <a:t>eased</a:t>
                      </a:r>
                      <a:r>
                        <a:rPr lang="en-US" sz="1100" spc="-55" dirty="0">
                          <a:effectLst/>
                          <a:latin typeface="Arial"/>
                          <a:ea typeface="Arial"/>
                          <a:cs typeface="Times New Roman"/>
                        </a:rPr>
                        <a:t> </a:t>
                      </a:r>
                      <a:r>
                        <a:rPr lang="en-US" sz="1100" dirty="0">
                          <a:effectLst/>
                          <a:latin typeface="Arial"/>
                          <a:ea typeface="Arial"/>
                          <a:cs typeface="Times New Roman"/>
                        </a:rPr>
                        <a:t>ene</a:t>
                      </a:r>
                      <a:r>
                        <a:rPr lang="en-US" sz="1100" spc="-10" dirty="0">
                          <a:effectLst/>
                          <a:latin typeface="Arial"/>
                          <a:ea typeface="Arial"/>
                          <a:cs typeface="Times New Roman"/>
                        </a:rPr>
                        <a:t>r</a:t>
                      </a:r>
                      <a:r>
                        <a:rPr lang="en-US" sz="1100" dirty="0">
                          <a:effectLst/>
                          <a:latin typeface="Arial"/>
                          <a:ea typeface="Arial"/>
                          <a:cs typeface="Times New Roman"/>
                        </a:rPr>
                        <a:t>gy</a:t>
                      </a:r>
                      <a:r>
                        <a:rPr lang="en-US" sz="1100" spc="50" dirty="0">
                          <a:effectLst/>
                          <a:latin typeface="Arial"/>
                          <a:ea typeface="Arial"/>
                          <a:cs typeface="Times New Roman"/>
                        </a:rPr>
                        <a:t> </a:t>
                      </a:r>
                      <a:r>
                        <a:rPr lang="en-US" sz="1100" spc="-5" dirty="0">
                          <a:effectLst/>
                          <a:latin typeface="Arial"/>
                          <a:ea typeface="Arial"/>
                          <a:cs typeface="Times New Roman"/>
                        </a:rPr>
                        <a:t>c</a:t>
                      </a:r>
                      <a:r>
                        <a:rPr lang="en-US" sz="1100" dirty="0">
                          <a:effectLst/>
                          <a:latin typeface="Arial"/>
                          <a:ea typeface="Arial"/>
                          <a:cs typeface="Times New Roman"/>
                        </a:rPr>
                        <a:t>osts</a:t>
                      </a:r>
                      <a:r>
                        <a:rPr lang="en-US" sz="1100" spc="-90" dirty="0">
                          <a:effectLst/>
                          <a:latin typeface="Arial"/>
                          <a:ea typeface="Arial"/>
                          <a:cs typeface="Times New Roman"/>
                        </a:rPr>
                        <a:t> </a:t>
                      </a:r>
                      <a:r>
                        <a:rPr lang="en-US" sz="1100" dirty="0">
                          <a:effectLst/>
                          <a:latin typeface="Arial"/>
                          <a:ea typeface="Arial"/>
                          <a:cs typeface="Times New Roman"/>
                        </a:rPr>
                        <a:t>f</a:t>
                      </a:r>
                      <a:r>
                        <a:rPr lang="en-US" sz="1100" spc="-10" dirty="0">
                          <a:effectLst/>
                          <a:latin typeface="Arial"/>
                          <a:ea typeface="Arial"/>
                          <a:cs typeface="Times New Roman"/>
                        </a:rPr>
                        <a:t>r</a:t>
                      </a:r>
                      <a:r>
                        <a:rPr lang="en-US" sz="1100" dirty="0">
                          <a:effectLst/>
                          <a:latin typeface="Arial"/>
                          <a:ea typeface="Arial"/>
                          <a:cs typeface="Times New Roman"/>
                        </a:rPr>
                        <a:t>om cap</a:t>
                      </a:r>
                      <a:r>
                        <a:rPr lang="en-US" sz="1100" spc="-70" dirty="0">
                          <a:effectLst/>
                          <a:latin typeface="Arial"/>
                          <a:ea typeface="Arial"/>
                          <a:cs typeface="Times New Roman"/>
                        </a:rPr>
                        <a:t> </a:t>
                      </a:r>
                      <a:r>
                        <a:rPr lang="en-US" sz="1100" dirty="0">
                          <a:effectLst/>
                          <a:latin typeface="Arial"/>
                          <a:ea typeface="Arial"/>
                          <a:cs typeface="Times New Roman"/>
                        </a:rPr>
                        <a:t>and</a:t>
                      </a:r>
                      <a:r>
                        <a:rPr lang="en-US" sz="1100" spc="-15" dirty="0">
                          <a:effectLst/>
                          <a:latin typeface="Arial"/>
                          <a:ea typeface="Arial"/>
                          <a:cs typeface="Times New Roman"/>
                        </a:rPr>
                        <a:t> </a:t>
                      </a:r>
                      <a:r>
                        <a:rPr lang="en-US" sz="1100" dirty="0">
                          <a:effectLst/>
                          <a:latin typeface="Arial"/>
                          <a:ea typeface="Arial"/>
                          <a:cs typeface="Times New Roman"/>
                        </a:rPr>
                        <a:t>t</a:t>
                      </a:r>
                      <a:r>
                        <a:rPr lang="en-US" sz="1100" spc="-5" dirty="0">
                          <a:effectLst/>
                          <a:latin typeface="Arial"/>
                          <a:ea typeface="Arial"/>
                          <a:cs typeface="Times New Roman"/>
                        </a:rPr>
                        <a:t>r</a:t>
                      </a:r>
                      <a:r>
                        <a:rPr lang="en-US" sz="1100" dirty="0">
                          <a:effectLst/>
                          <a:latin typeface="Arial"/>
                          <a:ea typeface="Arial"/>
                          <a:cs typeface="Times New Roman"/>
                        </a:rPr>
                        <a:t>ad</a:t>
                      </a:r>
                      <a:r>
                        <a:rPr lang="en-US" sz="1100" spc="-15" dirty="0">
                          <a:effectLst/>
                          <a:latin typeface="Arial"/>
                          <a:ea typeface="Arial"/>
                          <a:cs typeface="Times New Roman"/>
                        </a:rPr>
                        <a:t>e</a:t>
                      </a:r>
                      <a:r>
                        <a:rPr lang="en-US" sz="1100" dirty="0">
                          <a:effectLst/>
                          <a:latin typeface="Arial"/>
                          <a:ea typeface="Arial"/>
                          <a:cs typeface="Times New Roman"/>
                        </a:rPr>
                        <a:t>.</a:t>
                      </a: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noFill/>
                      <a:prstDash val="solid"/>
                      <a:round/>
                      <a:headEnd type="none" w="med" len="med"/>
                      <a:tailEnd type="none" w="med" len="med"/>
                    </a:lnB>
                    <a:solidFill>
                      <a:srgbClr val="E5F2F3"/>
                    </a:solidFill>
                  </a:tcPr>
                </a:tc>
                <a:tc gridSpan="2">
                  <a:txBody>
                    <a:bodyPr/>
                    <a:lstStyle/>
                    <a:p>
                      <a:pPr>
                        <a:lnSpc>
                          <a:spcPts val="850"/>
                        </a:lnSpc>
                        <a:spcBef>
                          <a:spcPts val="35"/>
                        </a:spcBef>
                        <a:spcAft>
                          <a:spcPts val="0"/>
                        </a:spcAft>
                      </a:pPr>
                      <a:r>
                        <a:rPr lang="en-US" sz="850" dirty="0">
                          <a:effectLst/>
                          <a:latin typeface="Calibri"/>
                          <a:ea typeface="Calibri"/>
                          <a:cs typeface="Times New Roman"/>
                        </a:rPr>
                        <a:t> </a:t>
                      </a:r>
                      <a:endParaRPr lang="en-CA" sz="1100" dirty="0">
                        <a:effectLst/>
                        <a:latin typeface="Calibri"/>
                        <a:ea typeface="Calibri"/>
                        <a:cs typeface="Times New Roman"/>
                      </a:endParaRPr>
                    </a:p>
                    <a:p>
                      <a:pPr>
                        <a:lnSpc>
                          <a:spcPts val="1000"/>
                        </a:lnSpc>
                        <a:spcAft>
                          <a:spcPts val="0"/>
                        </a:spcAft>
                      </a:pPr>
                      <a:r>
                        <a:rPr lang="en-US" sz="1000" dirty="0">
                          <a:effectLst/>
                          <a:latin typeface="Calibri"/>
                          <a:ea typeface="Calibri"/>
                          <a:cs typeface="Times New Roman"/>
                        </a:rPr>
                        <a:t> </a:t>
                      </a:r>
                      <a:endParaRPr lang="en-CA" sz="1100" dirty="0">
                        <a:effectLst/>
                        <a:latin typeface="Calibri"/>
                        <a:ea typeface="Calibri"/>
                        <a:cs typeface="Times New Roman"/>
                      </a:endParaRPr>
                    </a:p>
                    <a:p>
                      <a:pPr>
                        <a:lnSpc>
                          <a:spcPts val="1000"/>
                        </a:lnSpc>
                        <a:spcAft>
                          <a:spcPts val="0"/>
                        </a:spcAft>
                      </a:pPr>
                      <a:r>
                        <a:rPr lang="en-US" sz="1000" dirty="0">
                          <a:effectLst/>
                          <a:latin typeface="Calibri"/>
                          <a:ea typeface="Calibri"/>
                          <a:cs typeface="Times New Roman"/>
                        </a:rPr>
                        <a:t> </a:t>
                      </a:r>
                      <a:endParaRPr lang="en-CA" sz="1100" dirty="0">
                        <a:effectLst/>
                        <a:latin typeface="Calibri"/>
                        <a:ea typeface="Calibri"/>
                        <a:cs typeface="Times New Roman"/>
                      </a:endParaRPr>
                    </a:p>
                    <a:p>
                      <a:pPr marL="930275" marR="917575" algn="ctr">
                        <a:lnSpc>
                          <a:spcPct val="115000"/>
                        </a:lnSpc>
                        <a:spcAft>
                          <a:spcPts val="0"/>
                        </a:spcAft>
                      </a:pPr>
                      <a:r>
                        <a:rPr lang="en-US" sz="1100" dirty="0">
                          <a:effectLst/>
                          <a:latin typeface="Arial"/>
                          <a:ea typeface="Arial"/>
                          <a:cs typeface="Times New Roman"/>
                        </a:rPr>
                        <a:t>—</a:t>
                      </a: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noFill/>
                      <a:prstDash val="solid"/>
                      <a:round/>
                      <a:headEnd type="none" w="med" len="med"/>
                      <a:tailEnd type="none" w="med" len="med"/>
                    </a:lnB>
                    <a:solidFill>
                      <a:srgbClr val="E5F2F3"/>
                    </a:solidFill>
                  </a:tcPr>
                </a:tc>
                <a:tc hMerge="1">
                  <a:txBody>
                    <a:bodyPr/>
                    <a:lstStyle/>
                    <a:p>
                      <a:pPr>
                        <a:lnSpc>
                          <a:spcPct val="115000"/>
                        </a:lnSpc>
                        <a:spcAft>
                          <a:spcPts val="1000"/>
                        </a:spcAft>
                      </a:pP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noFill/>
                      <a:prstDash val="solid"/>
                      <a:round/>
                      <a:headEnd type="none" w="med" len="med"/>
                      <a:tailEnd type="none" w="med" len="med"/>
                    </a:lnB>
                    <a:solidFill>
                      <a:srgbClr val="E5F2F3"/>
                    </a:solidFill>
                  </a:tcPr>
                </a:tc>
                <a:tc>
                  <a:txBody>
                    <a:bodyPr/>
                    <a:lstStyle/>
                    <a:p>
                      <a:pPr>
                        <a:lnSpc>
                          <a:spcPct val="115000"/>
                        </a:lnSpc>
                        <a:spcAft>
                          <a:spcPts val="1000"/>
                        </a:spcAft>
                      </a:pPr>
                      <a:r>
                        <a:rPr lang="en-US" sz="1100" dirty="0">
                          <a:effectLst/>
                          <a:latin typeface="Calibri"/>
                          <a:ea typeface="Calibri"/>
                          <a:cs typeface="Times New Roman"/>
                        </a:rPr>
                        <a:t> </a:t>
                      </a: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noFill/>
                      <a:prstDash val="solid"/>
                      <a:round/>
                      <a:headEnd type="none" w="med" len="med"/>
                      <a:tailEnd type="none" w="med" len="med"/>
                    </a:lnB>
                    <a:solidFill>
                      <a:srgbClr val="E5F2F3"/>
                    </a:solidFill>
                  </a:tcPr>
                </a:tc>
                <a:tc>
                  <a:txBody>
                    <a:bodyPr/>
                    <a:lstStyle/>
                    <a:p>
                      <a:pPr>
                        <a:lnSpc>
                          <a:spcPct val="115000"/>
                        </a:lnSpc>
                        <a:spcAft>
                          <a:spcPts val="1000"/>
                        </a:spcAft>
                      </a:pPr>
                      <a:r>
                        <a:rPr lang="en-US" sz="1100" dirty="0">
                          <a:effectLst/>
                          <a:latin typeface="Calibri"/>
                          <a:ea typeface="Calibri"/>
                          <a:cs typeface="Times New Roman"/>
                        </a:rPr>
                        <a:t> </a:t>
                      </a: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noFill/>
                      <a:prstDash val="solid"/>
                      <a:round/>
                      <a:headEnd type="none" w="med" len="med"/>
                      <a:tailEnd type="none" w="med" len="med"/>
                    </a:lnB>
                    <a:solidFill>
                      <a:srgbClr val="E5F2F3"/>
                    </a:solidFill>
                  </a:tcPr>
                </a:tc>
                <a:tc>
                  <a:txBody>
                    <a:bodyPr/>
                    <a:lstStyle/>
                    <a:p>
                      <a:pPr>
                        <a:lnSpc>
                          <a:spcPts val="850"/>
                        </a:lnSpc>
                        <a:spcBef>
                          <a:spcPts val="35"/>
                        </a:spcBef>
                        <a:spcAft>
                          <a:spcPts val="0"/>
                        </a:spcAft>
                      </a:pPr>
                      <a:r>
                        <a:rPr lang="en-US" sz="850" dirty="0">
                          <a:effectLst/>
                          <a:latin typeface="Calibri"/>
                          <a:ea typeface="Calibri"/>
                          <a:cs typeface="Times New Roman"/>
                        </a:rPr>
                        <a:t> </a:t>
                      </a:r>
                      <a:endParaRPr lang="en-CA" sz="1100" dirty="0">
                        <a:effectLst/>
                        <a:latin typeface="Calibri"/>
                        <a:ea typeface="Calibri"/>
                        <a:cs typeface="Times New Roman"/>
                      </a:endParaRPr>
                    </a:p>
                    <a:p>
                      <a:pPr>
                        <a:lnSpc>
                          <a:spcPts val="1000"/>
                        </a:lnSpc>
                        <a:spcAft>
                          <a:spcPts val="0"/>
                        </a:spcAft>
                      </a:pPr>
                      <a:r>
                        <a:rPr lang="en-US" sz="1000" dirty="0">
                          <a:effectLst/>
                          <a:latin typeface="Calibri"/>
                          <a:ea typeface="Calibri"/>
                          <a:cs typeface="Times New Roman"/>
                        </a:rPr>
                        <a:t> </a:t>
                      </a:r>
                      <a:endParaRPr lang="en-CA" sz="1100" dirty="0">
                        <a:effectLst/>
                        <a:latin typeface="Calibri"/>
                        <a:ea typeface="Calibri"/>
                        <a:cs typeface="Times New Roman"/>
                      </a:endParaRPr>
                    </a:p>
                    <a:p>
                      <a:pPr>
                        <a:lnSpc>
                          <a:spcPts val="1000"/>
                        </a:lnSpc>
                        <a:spcAft>
                          <a:spcPts val="0"/>
                        </a:spcAft>
                      </a:pPr>
                      <a:r>
                        <a:rPr lang="en-US" sz="1000" dirty="0">
                          <a:effectLst/>
                          <a:latin typeface="Calibri"/>
                          <a:ea typeface="Calibri"/>
                          <a:cs typeface="Times New Roman"/>
                        </a:rPr>
                        <a:t> </a:t>
                      </a:r>
                      <a:endParaRPr lang="en-CA" sz="1100" dirty="0">
                        <a:effectLst/>
                        <a:latin typeface="Calibri"/>
                        <a:ea typeface="Calibri"/>
                        <a:cs typeface="Times New Roman"/>
                      </a:endParaRPr>
                    </a:p>
                    <a:p>
                      <a:pPr marL="258445">
                        <a:lnSpc>
                          <a:spcPct val="115000"/>
                        </a:lnSpc>
                        <a:spcAft>
                          <a:spcPts val="0"/>
                        </a:spcAft>
                      </a:pPr>
                      <a:r>
                        <a:rPr lang="en-US" sz="1100" dirty="0">
                          <a:effectLst/>
                          <a:latin typeface="Arial"/>
                          <a:ea typeface="Arial"/>
                          <a:cs typeface="Times New Roman"/>
                        </a:rPr>
                        <a:t>2017/18</a:t>
                      </a: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noFill/>
                      <a:prstDash val="solid"/>
                      <a:round/>
                      <a:headEnd type="none" w="med" len="med"/>
                      <a:tailEnd type="none" w="med" len="med"/>
                    </a:lnB>
                    <a:solidFill>
                      <a:srgbClr val="E5F2F3"/>
                    </a:solidFill>
                  </a:tcPr>
                </a:tc>
                <a:extLst>
                  <a:ext uri="{0D108BD9-81ED-4DB2-BD59-A6C34878D82A}">
                    <a16:rowId xmlns:a16="http://schemas.microsoft.com/office/drawing/2014/main" val="10003"/>
                  </a:ext>
                </a:extLst>
              </a:tr>
              <a:tr h="813817">
                <a:tc>
                  <a:txBody>
                    <a:bodyPr/>
                    <a:lstStyle/>
                    <a:p>
                      <a:pPr marL="127000">
                        <a:lnSpc>
                          <a:spcPct val="115000"/>
                        </a:lnSpc>
                        <a:spcBef>
                          <a:spcPts val="240"/>
                        </a:spcBef>
                        <a:spcAft>
                          <a:spcPts val="0"/>
                        </a:spcAft>
                      </a:pPr>
                      <a:r>
                        <a:rPr lang="en-CA" sz="1100" dirty="0">
                          <a:effectLst/>
                          <a:latin typeface="+mn-lt"/>
                          <a:ea typeface="Calibri"/>
                          <a:cs typeface="Times New Roman"/>
                        </a:rPr>
                        <a:t>1.3 </a:t>
                      </a:r>
                    </a:p>
                    <a:p>
                      <a:pPr marL="127000">
                        <a:lnSpc>
                          <a:spcPct val="115000"/>
                        </a:lnSpc>
                        <a:spcBef>
                          <a:spcPts val="240"/>
                        </a:spcBef>
                        <a:spcAft>
                          <a:spcPts val="0"/>
                        </a:spcAft>
                      </a:pPr>
                      <a:endParaRPr lang="en-CA" sz="1100" dirty="0">
                        <a:effectLst/>
                        <a:latin typeface="Calibri"/>
                        <a:ea typeface="Calibri"/>
                        <a:cs typeface="Times New Roman"/>
                      </a:endParaRPr>
                    </a:p>
                  </a:txBody>
                  <a:tcPr marL="0" marR="0" marT="0" marB="0">
                    <a:lnL>
                      <a:noFill/>
                    </a:lnL>
                    <a:lnR w="12700" cap="flat" cmpd="sng" algn="ctr">
                      <a:solidFill>
                        <a:srgbClr val="1C6774"/>
                      </a:solidFill>
                      <a:prstDash val="solid"/>
                      <a:round/>
                      <a:headEnd type="none" w="med" len="med"/>
                      <a:tailEnd type="none" w="med" len="med"/>
                    </a:lnR>
                    <a:lnT>
                      <a:noFill/>
                    </a:lnT>
                    <a:lnB>
                      <a:noFill/>
                    </a:lnB>
                    <a:solidFill>
                      <a:schemeClr val="bg1">
                        <a:lumMod val="95000"/>
                      </a:schemeClr>
                    </a:solidFill>
                  </a:tcPr>
                </a:tc>
                <a:tc>
                  <a:txBody>
                    <a:bodyPr/>
                    <a:lstStyle/>
                    <a:p>
                      <a:pPr marL="51435" marR="130175" lvl="0" indent="0" algn="l" defTabSz="914400" rtl="0" eaLnBrk="1" fontAlgn="auto" latinLnBrk="0" hangingPunct="1">
                        <a:lnSpc>
                          <a:spcPct val="104000"/>
                        </a:lnSpc>
                        <a:spcBef>
                          <a:spcPts val="0"/>
                        </a:spcBef>
                        <a:spcAft>
                          <a:spcPts val="0"/>
                        </a:spcAft>
                        <a:buClrTx/>
                        <a:buSzTx/>
                        <a:buFontTx/>
                        <a:buNone/>
                        <a:tabLst/>
                        <a:defRPr/>
                      </a:pPr>
                      <a:r>
                        <a:rPr lang="en-CA" sz="1100" dirty="0">
                          <a:effectLst/>
                          <a:latin typeface="+mn-lt"/>
                          <a:ea typeface="Calibri"/>
                          <a:cs typeface="Times New Roman"/>
                        </a:rPr>
                        <a:t>Provide incentives for apartment building retrofits: Ontario will offer incentives to install energy efficient technologies, like boiler replacements, adaptive thermostats and lighting retrofits in multitenant buildings, such as apartments.</a:t>
                      </a:r>
                    </a:p>
                    <a:p>
                      <a:pPr marL="51435" marR="130175">
                        <a:lnSpc>
                          <a:spcPct val="104000"/>
                        </a:lnSpc>
                        <a:spcAft>
                          <a:spcPts val="0"/>
                        </a:spcAft>
                      </a:pP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1">
                        <a:lumMod val="95000"/>
                      </a:schemeClr>
                    </a:solidFill>
                  </a:tcPr>
                </a:tc>
                <a:tc gridSpan="2">
                  <a:txBody>
                    <a:bodyPr/>
                    <a:lstStyle/>
                    <a:p>
                      <a:pPr marL="127000" marR="0" lvl="0" indent="0" algn="l" defTabSz="914400" rtl="0" eaLnBrk="1" fontAlgn="auto" latinLnBrk="0" hangingPunct="1">
                        <a:lnSpc>
                          <a:spcPct val="115000"/>
                        </a:lnSpc>
                        <a:spcBef>
                          <a:spcPts val="24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mn-lt"/>
                          <a:ea typeface="Calibri"/>
                          <a:cs typeface="Times New Roman"/>
                        </a:rPr>
                        <a:t>1.3 $300,000,000 to $400,000,00</a:t>
                      </a: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1">
                        <a:lumMod val="95000"/>
                      </a:schemeClr>
                    </a:solidFill>
                  </a:tcPr>
                </a:tc>
                <a:tc hMerge="1">
                  <a:txBody>
                    <a:bodyPr/>
                    <a:lstStyle/>
                    <a:p>
                      <a:pPr>
                        <a:lnSpc>
                          <a:spcPct val="115000"/>
                        </a:lnSpc>
                        <a:spcAft>
                          <a:spcPts val="1000"/>
                        </a:spcAft>
                      </a:pP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1">
                        <a:lumMod val="95000"/>
                      </a:schemeClr>
                    </a:solidFill>
                  </a:tcPr>
                </a:tc>
                <a:tc>
                  <a:txBody>
                    <a:bodyPr/>
                    <a:lstStyle/>
                    <a:p>
                      <a:endParaRPr lang="en-CA"/>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1">
                        <a:lumMod val="95000"/>
                      </a:schemeClr>
                    </a:solidFill>
                  </a:tcPr>
                </a:tc>
                <a:tc>
                  <a:txBody>
                    <a:bodyPr/>
                    <a:lstStyle/>
                    <a:p>
                      <a:pPr>
                        <a:lnSpc>
                          <a:spcPct val="115000"/>
                        </a:lnSpc>
                        <a:spcAft>
                          <a:spcPts val="1000"/>
                        </a:spcAft>
                      </a:pPr>
                      <a:endParaRPr lang="en-CA" sz="1100" dirty="0">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1">
                        <a:lumMod val="95000"/>
                      </a:schemeClr>
                    </a:solidFill>
                  </a:tcPr>
                </a:tc>
                <a:tc>
                  <a:txBody>
                    <a:bodyPr/>
                    <a:lstStyle/>
                    <a:p>
                      <a:pPr marL="258445">
                        <a:lnSpc>
                          <a:spcPct val="115000"/>
                        </a:lnSpc>
                        <a:spcAft>
                          <a:spcPts val="0"/>
                        </a:spcAft>
                      </a:pPr>
                      <a:r>
                        <a:rPr lang="en-CA" sz="1100" dirty="0">
                          <a:effectLst/>
                          <a:latin typeface="Calibri"/>
                          <a:ea typeface="Calibri"/>
                          <a:cs typeface="Times New Roman"/>
                        </a:rPr>
                        <a:t>2017</a:t>
                      </a: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94368700"/>
                  </a:ext>
                </a:extLst>
              </a:tr>
              <a:tr h="0">
                <a:tc>
                  <a:txBody>
                    <a:bodyPr/>
                    <a:lstStyle/>
                    <a:p>
                      <a:pPr marL="127000">
                        <a:lnSpc>
                          <a:spcPct val="115000"/>
                        </a:lnSpc>
                        <a:spcBef>
                          <a:spcPts val="240"/>
                        </a:spcBef>
                        <a:spcAft>
                          <a:spcPts val="0"/>
                        </a:spcAft>
                      </a:pPr>
                      <a:r>
                        <a:rPr lang="en-CA" sz="1200" b="1" dirty="0">
                          <a:solidFill>
                            <a:schemeClr val="bg1"/>
                          </a:solidFill>
                          <a:effectLst/>
                          <a:latin typeface="+mn-lt"/>
                          <a:ea typeface="Calibri"/>
                          <a:cs typeface="Times New Roman"/>
                        </a:rPr>
                        <a:t>Intended GGRA Funding (Total) </a:t>
                      </a:r>
                      <a:endParaRPr lang="en-CA" sz="1200" b="1" dirty="0">
                        <a:solidFill>
                          <a:schemeClr val="bg1"/>
                        </a:solidFill>
                        <a:effectLst/>
                        <a:latin typeface="Calibri"/>
                        <a:ea typeface="Calibri"/>
                        <a:cs typeface="Times New Roman"/>
                      </a:endParaRPr>
                    </a:p>
                  </a:txBody>
                  <a:tcPr marL="0" marR="0" marT="0" marB="0">
                    <a:lnL>
                      <a:noFill/>
                    </a:lnL>
                    <a:lnR w="12700" cap="flat" cmpd="sng" algn="ctr">
                      <a:solidFill>
                        <a:srgbClr val="1C6774"/>
                      </a:solidFill>
                      <a:prstDash val="solid"/>
                      <a:round/>
                      <a:headEnd type="none" w="med" len="med"/>
                      <a:tailEnd type="none" w="med" len="med"/>
                    </a:lnR>
                    <a:lnT>
                      <a:noFill/>
                    </a:lnT>
                    <a:lnB>
                      <a:noFill/>
                    </a:lnB>
                    <a:solidFill>
                      <a:schemeClr val="tx2"/>
                    </a:solidFill>
                  </a:tcPr>
                </a:tc>
                <a:tc>
                  <a:txBody>
                    <a:bodyPr/>
                    <a:lstStyle/>
                    <a:p>
                      <a:pPr marL="51435" marR="130175">
                        <a:lnSpc>
                          <a:spcPct val="104000"/>
                        </a:lnSpc>
                        <a:spcAft>
                          <a:spcPts val="0"/>
                        </a:spcAft>
                      </a:pPr>
                      <a:endParaRPr lang="en-CA" sz="1200" b="1" dirty="0">
                        <a:solidFill>
                          <a:schemeClr val="bg1"/>
                        </a:solidFill>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solidFill>
                        <a:srgbClr val="1C6774"/>
                      </a:solidFill>
                      <a:prstDash val="solid"/>
                      <a:round/>
                      <a:headEnd type="none" w="med" len="med"/>
                      <a:tailEnd type="none" w="med" len="med"/>
                    </a:lnB>
                    <a:solidFill>
                      <a:schemeClr val="tx2"/>
                    </a:solidFill>
                  </a:tcPr>
                </a:tc>
                <a:tc gridSpan="2">
                  <a:txBody>
                    <a:bodyPr/>
                    <a:lstStyle/>
                    <a:p>
                      <a:pPr marL="127000" marR="0" lvl="0" indent="0" algn="l" defTabSz="914400" rtl="0" eaLnBrk="1" fontAlgn="auto" latinLnBrk="0" hangingPunct="1">
                        <a:lnSpc>
                          <a:spcPct val="115000"/>
                        </a:lnSpc>
                        <a:spcBef>
                          <a:spcPts val="240"/>
                        </a:spcBef>
                        <a:spcAft>
                          <a:spcPts val="0"/>
                        </a:spcAft>
                        <a:buClrTx/>
                        <a:buSzTx/>
                        <a:buFontTx/>
                        <a:buNone/>
                        <a:tabLst/>
                        <a:defRPr/>
                      </a:pPr>
                      <a:r>
                        <a:rPr lang="en-CA" sz="1200" b="1" dirty="0">
                          <a:solidFill>
                            <a:schemeClr val="bg1"/>
                          </a:solidFill>
                          <a:effectLst/>
                          <a:latin typeface="+mn-lt"/>
                          <a:ea typeface="Calibri"/>
                          <a:cs typeface="Times New Roman"/>
                        </a:rPr>
                        <a:t>$680,000,000 to $900,000,000 </a:t>
                      </a:r>
                      <a:endParaRPr kumimoji="0" lang="en-CA" sz="1200" b="1" i="0" u="none" strike="noStrike" kern="1200" cap="none" spc="0" normalizeH="0" baseline="0" noProof="0" dirty="0">
                        <a:ln>
                          <a:noFill/>
                        </a:ln>
                        <a:solidFill>
                          <a:schemeClr val="bg1"/>
                        </a:solidFill>
                        <a:effectLst/>
                        <a:uLnTx/>
                        <a:uFillTx/>
                        <a:latin typeface="+mn-lt"/>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solidFill>
                        <a:srgbClr val="1C6774"/>
                      </a:solidFill>
                      <a:prstDash val="solid"/>
                      <a:round/>
                      <a:headEnd type="none" w="med" len="med"/>
                      <a:tailEnd type="none" w="med" len="med"/>
                    </a:lnB>
                    <a:solidFill>
                      <a:schemeClr val="tx2"/>
                    </a:solidFill>
                  </a:tcPr>
                </a:tc>
                <a:tc hMerge="1">
                  <a:txBody>
                    <a:bodyPr/>
                    <a:lstStyle/>
                    <a:p>
                      <a:pPr>
                        <a:lnSpc>
                          <a:spcPct val="115000"/>
                        </a:lnSpc>
                        <a:spcAft>
                          <a:spcPts val="1000"/>
                        </a:spcAft>
                      </a:pPr>
                      <a:endParaRPr lang="en-CA" sz="1200" b="1" dirty="0">
                        <a:solidFill>
                          <a:schemeClr val="bg1"/>
                        </a:solidFill>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solidFill>
                        <a:srgbClr val="1C6774"/>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CA" sz="1200" b="1" dirty="0">
                          <a:solidFill>
                            <a:schemeClr val="bg1"/>
                          </a:solidFill>
                          <a:effectLst/>
                          <a:latin typeface="+mn-lt"/>
                          <a:ea typeface="Calibri"/>
                          <a:cs typeface="Times New Roman"/>
                        </a:rPr>
                        <a:t>99,000 Tonnes </a:t>
                      </a:r>
                    </a:p>
                    <a:p>
                      <a:pPr>
                        <a:lnSpc>
                          <a:spcPct val="115000"/>
                        </a:lnSpc>
                        <a:spcAft>
                          <a:spcPts val="1000"/>
                        </a:spcAft>
                      </a:pPr>
                      <a:endParaRPr lang="en-CA" sz="1200" b="1" dirty="0">
                        <a:solidFill>
                          <a:schemeClr val="bg1"/>
                        </a:solidFill>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solidFill>
                        <a:srgbClr val="1C6774"/>
                      </a:solidFill>
                      <a:prstDash val="solid"/>
                      <a:round/>
                      <a:headEnd type="none" w="med" len="med"/>
                      <a:tailEnd type="none" w="med" len="med"/>
                    </a:lnB>
                    <a:solidFill>
                      <a:schemeClr val="tx2"/>
                    </a:solidFill>
                  </a:tcPr>
                </a:tc>
                <a:tc>
                  <a:txBody>
                    <a:bodyPr/>
                    <a:lstStyle/>
                    <a:p>
                      <a:pPr>
                        <a:lnSpc>
                          <a:spcPct val="115000"/>
                        </a:lnSpc>
                        <a:spcAft>
                          <a:spcPts val="1000"/>
                        </a:spcAft>
                      </a:pPr>
                      <a:endParaRPr lang="en-CA" sz="1100" dirty="0">
                        <a:solidFill>
                          <a:schemeClr val="bg1"/>
                        </a:solidFill>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solidFill>
                        <a:srgbClr val="1C6774"/>
                      </a:solidFill>
                      <a:prstDash val="solid"/>
                      <a:round/>
                      <a:headEnd type="none" w="med" len="med"/>
                      <a:tailEnd type="none" w="med" len="med"/>
                    </a:lnB>
                    <a:solidFill>
                      <a:schemeClr val="tx2"/>
                    </a:solidFill>
                  </a:tcPr>
                </a:tc>
                <a:tc>
                  <a:txBody>
                    <a:bodyPr/>
                    <a:lstStyle/>
                    <a:p>
                      <a:pPr marL="258445">
                        <a:lnSpc>
                          <a:spcPct val="115000"/>
                        </a:lnSpc>
                        <a:spcAft>
                          <a:spcPts val="0"/>
                        </a:spcAft>
                      </a:pPr>
                      <a:endParaRPr lang="en-CA" sz="1100" dirty="0">
                        <a:solidFill>
                          <a:schemeClr val="bg1"/>
                        </a:solidFill>
                        <a:effectLst/>
                        <a:latin typeface="Calibri"/>
                        <a:ea typeface="Calibri"/>
                        <a:cs typeface="Times New Roman"/>
                      </a:endParaRPr>
                    </a:p>
                  </a:txBody>
                  <a:tcPr marL="0" marR="0" marT="0" marB="0">
                    <a:lnL w="12700" cap="flat" cmpd="sng" algn="ctr">
                      <a:solidFill>
                        <a:srgbClr val="1C6774"/>
                      </a:solidFill>
                      <a:prstDash val="solid"/>
                      <a:round/>
                      <a:headEnd type="none" w="med" len="med"/>
                      <a:tailEnd type="none" w="med" len="med"/>
                    </a:lnL>
                    <a:lnR w="12700" cap="flat" cmpd="sng" algn="ctr">
                      <a:solidFill>
                        <a:srgbClr val="1C6774"/>
                      </a:solidFill>
                      <a:prstDash val="solid"/>
                      <a:round/>
                      <a:headEnd type="none" w="med" len="med"/>
                      <a:tailEnd type="none" w="med" len="med"/>
                    </a:lnR>
                    <a:lnT>
                      <a:noFill/>
                    </a:lnT>
                    <a:lnB w="12700" cap="flat" cmpd="sng" algn="ctr">
                      <a:solidFill>
                        <a:srgbClr val="1C6774"/>
                      </a:solidFill>
                      <a:prstDash val="solid"/>
                      <a:round/>
                      <a:headEnd type="none" w="med" len="med"/>
                      <a:tailEnd type="none" w="med" len="med"/>
                    </a:lnB>
                    <a:solidFill>
                      <a:schemeClr val="tx2"/>
                    </a:solidFill>
                  </a:tcPr>
                </a:tc>
                <a:extLst>
                  <a:ext uri="{0D108BD9-81ED-4DB2-BD59-A6C34878D82A}">
                    <a16:rowId xmlns:a16="http://schemas.microsoft.com/office/drawing/2014/main" val="3542851123"/>
                  </a:ext>
                </a:extLst>
              </a:tr>
            </a:tbl>
          </a:graphicData>
        </a:graphic>
      </p:graphicFrame>
      <p:sp>
        <p:nvSpPr>
          <p:cNvPr id="7" name="Rectangle 6"/>
          <p:cNvSpPr/>
          <p:nvPr/>
        </p:nvSpPr>
        <p:spPr>
          <a:xfrm>
            <a:off x="383603" y="1016493"/>
            <a:ext cx="10398128" cy="369332"/>
          </a:xfrm>
          <a:prstGeom prst="rect">
            <a:avLst/>
          </a:prstGeom>
        </p:spPr>
        <p:txBody>
          <a:bodyPr wrap="square">
            <a:spAutoFit/>
          </a:bodyPr>
          <a:lstStyle/>
          <a:p>
            <a:r>
              <a:rPr lang="en-CA" b="1" dirty="0">
                <a:solidFill>
                  <a:schemeClr val="bg1"/>
                </a:solidFill>
                <a:latin typeface="DINOffc-Medium"/>
              </a:rPr>
              <a:t>Action Area: Buildings and Homes – Green House Gas Reduction Account (GGRA)</a:t>
            </a:r>
            <a:endParaRPr lang="en-CA" b="1" dirty="0">
              <a:solidFill>
                <a:schemeClr val="bg1"/>
              </a:solidFill>
            </a:endParaRPr>
          </a:p>
        </p:txBody>
      </p:sp>
      <p:sp>
        <p:nvSpPr>
          <p:cNvPr id="8" name="TextBox 7"/>
          <p:cNvSpPr txBox="1"/>
          <p:nvPr/>
        </p:nvSpPr>
        <p:spPr>
          <a:xfrm>
            <a:off x="383603" y="374167"/>
            <a:ext cx="10577015" cy="523220"/>
          </a:xfrm>
          <a:prstGeom prst="rect">
            <a:avLst/>
          </a:prstGeom>
          <a:noFill/>
        </p:spPr>
        <p:txBody>
          <a:bodyPr wrap="square" rtlCol="0">
            <a:spAutoFit/>
          </a:bodyPr>
          <a:lstStyle/>
          <a:p>
            <a:r>
              <a:rPr lang="en-CA" sz="2800" b="1" dirty="0">
                <a:solidFill>
                  <a:schemeClr val="bg1"/>
                </a:solidFill>
              </a:rPr>
              <a:t>ONTARIO’S FIVE YEAR CLIMATE CHANGE  ACTION PLAN - 2016 - 2020</a:t>
            </a:r>
          </a:p>
        </p:txBody>
      </p:sp>
    </p:spTree>
    <p:extLst>
      <p:ext uri="{BB962C8B-B14F-4D97-AF65-F5344CB8AC3E}">
        <p14:creationId xmlns:p14="http://schemas.microsoft.com/office/powerpoint/2010/main" val="42618653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250"/>
                    </a14:imgEffect>
                    <a14:imgEffect>
                      <a14:saturation sat="21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8082" y="0"/>
            <a:ext cx="12210082" cy="6857999"/>
          </a:xfrm>
          <a:prstGeom prst="rect">
            <a:avLst/>
          </a:prstGeom>
          <a:noFill/>
          <a:ln>
            <a:noFill/>
          </a:ln>
          <a:effectLst>
            <a:glow rad="127000">
              <a:schemeClr val="accent1">
                <a:alpha val="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lgn="ctr"/>
            <a:r>
              <a:rPr lang="en-CA" b="1" dirty="0" smtClean="0"/>
              <a:t>“</a:t>
            </a:r>
            <a:r>
              <a:rPr lang="en-CA" b="1" dirty="0" smtClean="0">
                <a:latin typeface="Aharoni" panose="02010803020104030203" pitchFamily="2" charset="-79"/>
                <a:cs typeface="Aharoni" panose="02010803020104030203" pitchFamily="2" charset="-79"/>
              </a:rPr>
              <a:t>An Inclusive National Housing Strategy</a:t>
            </a:r>
            <a:r>
              <a:rPr lang="en-CA" b="1" dirty="0" smtClean="0"/>
              <a:t>”</a:t>
            </a:r>
            <a:endParaRPr lang="en-CA" b="1" dirty="0"/>
          </a:p>
        </p:txBody>
      </p:sp>
      <p:sp>
        <p:nvSpPr>
          <p:cNvPr id="6" name="Content Placeholder 5"/>
          <p:cNvSpPr>
            <a:spLocks noGrp="1"/>
          </p:cNvSpPr>
          <p:nvPr>
            <p:ph idx="1"/>
          </p:nvPr>
        </p:nvSpPr>
        <p:spPr/>
        <p:txBody>
          <a:bodyPr>
            <a:normAutofit lnSpcReduction="10000"/>
          </a:bodyPr>
          <a:lstStyle/>
          <a:p>
            <a:pPr marL="0" indent="0">
              <a:buNone/>
            </a:pPr>
            <a:r>
              <a:rPr lang="en-CA" sz="3600" dirty="0" smtClean="0"/>
              <a:t>“As </a:t>
            </a:r>
            <a:r>
              <a:rPr lang="en-CA" sz="3600" dirty="0"/>
              <a:t>part of a new National Housing Strategy, the Government will invest more than </a:t>
            </a:r>
            <a:r>
              <a:rPr lang="en-CA" sz="3600" b="1" dirty="0"/>
              <a:t>$11.2 billion </a:t>
            </a:r>
            <a:r>
              <a:rPr lang="en-CA" sz="3600" dirty="0"/>
              <a:t>in a range of initiatives designed to build, renew and repair Canada’s stock of affordable housing and help to ensure that Canadians have adequate and affordable housing that meets their needs. This includes </a:t>
            </a:r>
            <a:r>
              <a:rPr lang="en-CA" sz="3600" b="1" dirty="0"/>
              <a:t>$225 million </a:t>
            </a:r>
            <a:r>
              <a:rPr lang="en-CA" sz="3600" dirty="0"/>
              <a:t>to improve housing conditions for Indigenous Peoples not living on-reserve</a:t>
            </a:r>
            <a:r>
              <a:rPr lang="en-CA" sz="3600" dirty="0" smtClean="0"/>
              <a:t>.”</a:t>
            </a:r>
          </a:p>
          <a:p>
            <a:pPr marL="0" indent="0">
              <a:buNone/>
            </a:pPr>
            <a:r>
              <a:rPr lang="en-CA" sz="3600" b="1" dirty="0" smtClean="0"/>
              <a:t>$2 billion </a:t>
            </a:r>
            <a:r>
              <a:rPr lang="en-CA" sz="3600" dirty="0" smtClean="0"/>
              <a:t>is committed to refurbishment</a:t>
            </a:r>
            <a:endParaRPr lang="en-CA" sz="3600" dirty="0"/>
          </a:p>
        </p:txBody>
      </p:sp>
    </p:spTree>
    <p:extLst>
      <p:ext uri="{BB962C8B-B14F-4D97-AF65-F5344CB8AC3E}">
        <p14:creationId xmlns:p14="http://schemas.microsoft.com/office/powerpoint/2010/main" val="37368557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6" name="Down Arrow 15"/>
          <p:cNvSpPr/>
          <p:nvPr/>
        </p:nvSpPr>
        <p:spPr>
          <a:xfrm>
            <a:off x="2511188" y="586854"/>
            <a:ext cx="627797" cy="5268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ight Arrow 16"/>
          <p:cNvSpPr/>
          <p:nvPr/>
        </p:nvSpPr>
        <p:spPr>
          <a:xfrm>
            <a:off x="3698543" y="5677468"/>
            <a:ext cx="7697338" cy="4230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454925" y="787695"/>
            <a:ext cx="2333768" cy="369332"/>
          </a:xfrm>
          <a:prstGeom prst="rect">
            <a:avLst/>
          </a:prstGeom>
          <a:noFill/>
        </p:spPr>
        <p:txBody>
          <a:bodyPr wrap="square" rtlCol="0">
            <a:spAutoFit/>
          </a:bodyPr>
          <a:lstStyle/>
          <a:p>
            <a:r>
              <a:rPr lang="en-CA" dirty="0"/>
              <a:t>130,000 euro</a:t>
            </a:r>
          </a:p>
        </p:txBody>
      </p:sp>
      <p:sp>
        <p:nvSpPr>
          <p:cNvPr id="21" name="TextBox 20"/>
          <p:cNvSpPr txBox="1"/>
          <p:nvPr/>
        </p:nvSpPr>
        <p:spPr>
          <a:xfrm>
            <a:off x="454925" y="1926610"/>
            <a:ext cx="2333768" cy="369332"/>
          </a:xfrm>
          <a:prstGeom prst="rect">
            <a:avLst/>
          </a:prstGeom>
          <a:noFill/>
        </p:spPr>
        <p:txBody>
          <a:bodyPr wrap="square" rtlCol="0">
            <a:spAutoFit/>
          </a:bodyPr>
          <a:lstStyle/>
          <a:p>
            <a:r>
              <a:rPr lang="en-CA" dirty="0"/>
              <a:t>100,000 euro</a:t>
            </a:r>
          </a:p>
        </p:txBody>
      </p:sp>
      <p:sp>
        <p:nvSpPr>
          <p:cNvPr id="22" name="TextBox 21"/>
          <p:cNvSpPr txBox="1"/>
          <p:nvPr/>
        </p:nvSpPr>
        <p:spPr>
          <a:xfrm>
            <a:off x="454925" y="3220872"/>
            <a:ext cx="2333768" cy="369332"/>
          </a:xfrm>
          <a:prstGeom prst="rect">
            <a:avLst/>
          </a:prstGeom>
          <a:noFill/>
        </p:spPr>
        <p:txBody>
          <a:bodyPr wrap="square" rtlCol="0">
            <a:spAutoFit/>
          </a:bodyPr>
          <a:lstStyle/>
          <a:p>
            <a:r>
              <a:rPr lang="en-CA" dirty="0"/>
              <a:t>80,000 euro</a:t>
            </a:r>
          </a:p>
        </p:txBody>
      </p:sp>
      <p:sp>
        <p:nvSpPr>
          <p:cNvPr id="23" name="TextBox 22"/>
          <p:cNvSpPr txBox="1"/>
          <p:nvPr/>
        </p:nvSpPr>
        <p:spPr>
          <a:xfrm>
            <a:off x="491318" y="4455572"/>
            <a:ext cx="2333768" cy="369332"/>
          </a:xfrm>
          <a:prstGeom prst="rect">
            <a:avLst/>
          </a:prstGeom>
          <a:noFill/>
        </p:spPr>
        <p:txBody>
          <a:bodyPr wrap="square" rtlCol="0">
            <a:spAutoFit/>
          </a:bodyPr>
          <a:lstStyle/>
          <a:p>
            <a:r>
              <a:rPr lang="en-CA" dirty="0"/>
              <a:t>60,000 euro</a:t>
            </a:r>
          </a:p>
        </p:txBody>
      </p:sp>
      <p:sp>
        <p:nvSpPr>
          <p:cNvPr id="24" name="TextBox 23"/>
          <p:cNvSpPr txBox="1"/>
          <p:nvPr/>
        </p:nvSpPr>
        <p:spPr>
          <a:xfrm>
            <a:off x="491318" y="5519676"/>
            <a:ext cx="2333768" cy="646331"/>
          </a:xfrm>
          <a:prstGeom prst="rect">
            <a:avLst/>
          </a:prstGeom>
          <a:noFill/>
        </p:spPr>
        <p:txBody>
          <a:bodyPr wrap="square" rtlCol="0">
            <a:spAutoFit/>
          </a:bodyPr>
          <a:lstStyle/>
          <a:p>
            <a:r>
              <a:rPr lang="en-CA" dirty="0"/>
              <a:t>40,000 euro</a:t>
            </a:r>
          </a:p>
          <a:p>
            <a:r>
              <a:rPr lang="en-CA" dirty="0"/>
              <a:t>Target Price</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294" y="229411"/>
            <a:ext cx="2511188" cy="102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723" y="1383344"/>
            <a:ext cx="2395182" cy="108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1146" y="2651412"/>
            <a:ext cx="2212131" cy="1138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2430" y="3871835"/>
            <a:ext cx="1897039" cy="125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a:off x="3138985" y="1383344"/>
            <a:ext cx="5336275" cy="4294124"/>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249468" y="217522"/>
            <a:ext cx="1924335" cy="646331"/>
          </a:xfrm>
          <a:prstGeom prst="rect">
            <a:avLst/>
          </a:prstGeom>
          <a:noFill/>
        </p:spPr>
        <p:txBody>
          <a:bodyPr wrap="square" rtlCol="0">
            <a:spAutoFit/>
          </a:bodyPr>
          <a:lstStyle/>
          <a:p>
            <a:r>
              <a:rPr lang="en-CA" dirty="0" err="1"/>
              <a:t>Roosendall</a:t>
            </a:r>
            <a:r>
              <a:rPr lang="en-CA" dirty="0"/>
              <a:t> 2010</a:t>
            </a:r>
          </a:p>
          <a:p>
            <a:r>
              <a:rPr lang="en-CA" dirty="0"/>
              <a:t>2 weeks</a:t>
            </a:r>
          </a:p>
        </p:txBody>
      </p:sp>
      <p:sp>
        <p:nvSpPr>
          <p:cNvPr id="34" name="TextBox 33"/>
          <p:cNvSpPr txBox="1"/>
          <p:nvPr/>
        </p:nvSpPr>
        <p:spPr>
          <a:xfrm>
            <a:off x="10249469" y="1557278"/>
            <a:ext cx="1924335" cy="646331"/>
          </a:xfrm>
          <a:prstGeom prst="rect">
            <a:avLst/>
          </a:prstGeom>
          <a:noFill/>
        </p:spPr>
        <p:txBody>
          <a:bodyPr wrap="square" rtlCol="0">
            <a:spAutoFit/>
          </a:bodyPr>
          <a:lstStyle/>
          <a:p>
            <a:r>
              <a:rPr lang="en-CA" dirty="0" err="1"/>
              <a:t>Kirkrad</a:t>
            </a:r>
            <a:r>
              <a:rPr lang="en-CA" dirty="0"/>
              <a:t> 2011</a:t>
            </a:r>
          </a:p>
          <a:p>
            <a:r>
              <a:rPr lang="en-CA" dirty="0"/>
              <a:t>10 days</a:t>
            </a:r>
          </a:p>
        </p:txBody>
      </p:sp>
      <p:sp>
        <p:nvSpPr>
          <p:cNvPr id="35" name="TextBox 34"/>
          <p:cNvSpPr txBox="1"/>
          <p:nvPr/>
        </p:nvSpPr>
        <p:spPr>
          <a:xfrm>
            <a:off x="10333629" y="3036206"/>
            <a:ext cx="1924335" cy="646331"/>
          </a:xfrm>
          <a:prstGeom prst="rect">
            <a:avLst/>
          </a:prstGeom>
          <a:noFill/>
        </p:spPr>
        <p:txBody>
          <a:bodyPr wrap="square" rtlCol="0">
            <a:spAutoFit/>
          </a:bodyPr>
          <a:lstStyle/>
          <a:p>
            <a:r>
              <a:rPr lang="en-CA" dirty="0" err="1"/>
              <a:t>Appeldoorn</a:t>
            </a:r>
            <a:r>
              <a:rPr lang="en-CA" dirty="0"/>
              <a:t> 2012</a:t>
            </a:r>
          </a:p>
          <a:p>
            <a:r>
              <a:rPr lang="en-CA" dirty="0"/>
              <a:t>1 week</a:t>
            </a:r>
          </a:p>
        </p:txBody>
      </p:sp>
      <p:sp>
        <p:nvSpPr>
          <p:cNvPr id="36" name="TextBox 35"/>
          <p:cNvSpPr txBox="1"/>
          <p:nvPr/>
        </p:nvSpPr>
        <p:spPr>
          <a:xfrm>
            <a:off x="10324531" y="4023057"/>
            <a:ext cx="1924335" cy="646331"/>
          </a:xfrm>
          <a:prstGeom prst="rect">
            <a:avLst/>
          </a:prstGeom>
          <a:noFill/>
        </p:spPr>
        <p:txBody>
          <a:bodyPr wrap="square" rtlCol="0">
            <a:spAutoFit/>
          </a:bodyPr>
          <a:lstStyle/>
          <a:p>
            <a:r>
              <a:rPr lang="en-CA" dirty="0"/>
              <a:t>Arnhem 2014</a:t>
            </a:r>
          </a:p>
          <a:p>
            <a:r>
              <a:rPr lang="en-CA" dirty="0"/>
              <a:t>1 day</a:t>
            </a:r>
          </a:p>
        </p:txBody>
      </p:sp>
    </p:spTree>
    <p:extLst>
      <p:ext uri="{BB962C8B-B14F-4D97-AF65-F5344CB8AC3E}">
        <p14:creationId xmlns:p14="http://schemas.microsoft.com/office/powerpoint/2010/main" val="951011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526942" y="356461"/>
            <a:ext cx="11112285" cy="5873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59378986"/>
              </p:ext>
            </p:extLst>
          </p:nvPr>
        </p:nvGraphicFramePr>
        <p:xfrm>
          <a:off x="838199" y="681925"/>
          <a:ext cx="10515600" cy="53400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701020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09061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itle 3"/>
          <p:cNvSpPr>
            <a:spLocks noGrp="1"/>
          </p:cNvSpPr>
          <p:nvPr>
            <p:ph type="title"/>
          </p:nvPr>
        </p:nvSpPr>
        <p:spPr>
          <a:xfrm>
            <a:off x="839788" y="457200"/>
            <a:ext cx="3932237" cy="784746"/>
          </a:xfrm>
        </p:spPr>
        <p:txBody>
          <a:bodyPr/>
          <a:lstStyle/>
          <a:p>
            <a:r>
              <a:rPr lang="en-CA" i="1" dirty="0">
                <a:solidFill>
                  <a:schemeClr val="bg1"/>
                </a:solidFill>
              </a:rPr>
              <a:t>Big Ideas are Needed</a:t>
            </a:r>
          </a:p>
        </p:txBody>
      </p:sp>
      <p:sp>
        <p:nvSpPr>
          <p:cNvPr id="13" name="Text Placeholder 12"/>
          <p:cNvSpPr>
            <a:spLocks noGrp="1"/>
          </p:cNvSpPr>
          <p:nvPr>
            <p:ph type="body" sz="half" idx="2"/>
          </p:nvPr>
        </p:nvSpPr>
        <p:spPr>
          <a:xfrm>
            <a:off x="579188" y="3200258"/>
            <a:ext cx="3932237" cy="3473497"/>
          </a:xfrm>
        </p:spPr>
        <p:txBody>
          <a:bodyPr/>
          <a:lstStyle/>
          <a:p>
            <a:pPr algn="ctr"/>
            <a:r>
              <a:rPr lang="en-CA" sz="2000" dirty="0">
                <a:solidFill>
                  <a:schemeClr val="bg1"/>
                </a:solidFill>
              </a:rPr>
              <a:t>At our current pace of building improvement , we will not reach our 2030 or 2050 greenhouse gas reduction targets.</a:t>
            </a:r>
          </a:p>
          <a:p>
            <a:pPr algn="ctr"/>
            <a:r>
              <a:rPr lang="en-CA" sz="2000" dirty="0">
                <a:solidFill>
                  <a:schemeClr val="bg1"/>
                </a:solidFill>
              </a:rPr>
              <a:t>Between now and 2050 most buildings will only have the opportunity for one or two retrofits.</a:t>
            </a:r>
          </a:p>
          <a:p>
            <a:pPr algn="ctr"/>
            <a:r>
              <a:rPr lang="en-CA" sz="2000" dirty="0">
                <a:solidFill>
                  <a:schemeClr val="bg1"/>
                </a:solidFill>
              </a:rPr>
              <a:t>Piecemeal upgrades won’t get </a:t>
            </a:r>
            <a:r>
              <a:rPr lang="en-CA" sz="2000" dirty="0" smtClean="0">
                <a:solidFill>
                  <a:schemeClr val="bg1"/>
                </a:solidFill>
              </a:rPr>
              <a:t>us </a:t>
            </a:r>
            <a:r>
              <a:rPr lang="en-CA" sz="2000" dirty="0">
                <a:solidFill>
                  <a:schemeClr val="bg1"/>
                </a:solidFill>
              </a:rPr>
              <a:t>to the goal – whole building solutions are needed.</a:t>
            </a:r>
          </a:p>
          <a:p>
            <a:endParaRPr lang="en-CA" sz="2000" dirty="0">
              <a:solidFill>
                <a:schemeClr val="bg1"/>
              </a:solidFill>
            </a:endParaRPr>
          </a:p>
          <a:p>
            <a:endParaRPr lang="en-CA" dirty="0"/>
          </a:p>
        </p:txBody>
      </p:sp>
      <p:grpSp>
        <p:nvGrpSpPr>
          <p:cNvPr id="14" name="Group 13"/>
          <p:cNvGrpSpPr/>
          <p:nvPr/>
        </p:nvGrpSpPr>
        <p:grpSpPr>
          <a:xfrm>
            <a:off x="5032880" y="1257300"/>
            <a:ext cx="6779419" cy="4171950"/>
            <a:chOff x="923026" y="163457"/>
            <a:chExt cx="10506974" cy="6465830"/>
          </a:xfrm>
        </p:grpSpPr>
        <p:graphicFrame>
          <p:nvGraphicFramePr>
            <p:cNvPr id="15" name="Chart 14">
              <a:extLst/>
            </p:cNvPr>
            <p:cNvGraphicFramePr>
              <a:graphicFrameLocks/>
            </p:cNvGraphicFramePr>
            <p:nvPr>
              <p:extLst>
                <p:ext uri="{D42A27DB-BD31-4B8C-83A1-F6EECF244321}">
                  <p14:modId xmlns:p14="http://schemas.microsoft.com/office/powerpoint/2010/main" val="2301371360"/>
                </p:ext>
              </p:extLst>
            </p:nvPr>
          </p:nvGraphicFramePr>
          <p:xfrm>
            <a:off x="923026" y="163457"/>
            <a:ext cx="10506974" cy="6465830"/>
          </p:xfrm>
          <a:graphic>
            <a:graphicData uri="http://schemas.openxmlformats.org/drawingml/2006/chart">
              <c:chart xmlns:c="http://schemas.openxmlformats.org/drawingml/2006/chart" xmlns:r="http://schemas.openxmlformats.org/officeDocument/2006/relationships" r:id="rId2"/>
            </a:graphicData>
          </a:graphic>
        </p:graphicFrame>
        <p:cxnSp>
          <p:nvCxnSpPr>
            <p:cNvPr id="16" name="Straight Connector 15"/>
            <p:cNvCxnSpPr/>
            <p:nvPr/>
          </p:nvCxnSpPr>
          <p:spPr>
            <a:xfrm flipH="1" flipV="1">
              <a:off x="3072599" y="2791123"/>
              <a:ext cx="2376650" cy="155884"/>
            </a:xfrm>
            <a:prstGeom prst="line">
              <a:avLst/>
            </a:prstGeom>
            <a:ln w="22225" cap="rnd">
              <a:solidFill>
                <a:schemeClr val="accent2">
                  <a:lumMod val="75000"/>
                </a:schemeClr>
              </a:solidFill>
              <a:prstDash val="sysDash"/>
              <a:round/>
            </a:ln>
          </p:spPr>
          <p:style>
            <a:lnRef idx="1">
              <a:schemeClr val="accent1"/>
            </a:lnRef>
            <a:fillRef idx="0">
              <a:schemeClr val="accent1"/>
            </a:fillRef>
            <a:effectRef idx="0">
              <a:schemeClr val="accent1"/>
            </a:effectRef>
            <a:fontRef idx="minor">
              <a:schemeClr val="tx1"/>
            </a:fontRef>
          </p:style>
        </p:cxnSp>
        <p:pic>
          <p:nvPicPr>
            <p:cNvPr id="17" name="Picture 2" descr="https://d30y9cdsu7xlg0.cloudfront.net/png/4274-200.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57444" y="1613159"/>
              <a:ext cx="927007" cy="9270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d30y9cdsu7xlg0.cloudfront.net/png/66157-200.png"/>
            <p:cNvPicPr>
              <a:picLocks noChangeAspect="1" noChangeArrowheads="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saturation sat="30000"/>
                      </a14:imgEffect>
                      <a14:imgEffect>
                        <a14:brightnessContrast contrast="-5000"/>
                      </a14:imgEffect>
                    </a14:imgLayer>
                  </a14:imgProps>
                </a:ext>
                <a:ext uri="{28A0092B-C50C-407E-A947-70E740481C1C}">
                  <a14:useLocalDpi xmlns:a14="http://schemas.microsoft.com/office/drawing/2010/main" val="0"/>
                </a:ext>
              </a:extLst>
            </a:blip>
            <a:srcRect/>
            <a:stretch>
              <a:fillRect/>
            </a:stretch>
          </p:blipFill>
          <p:spPr bwMode="auto">
            <a:xfrm>
              <a:off x="9483633" y="5128268"/>
              <a:ext cx="1045104" cy="104510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655093" y="1514901"/>
            <a:ext cx="3630304" cy="1323439"/>
          </a:xfrm>
          <a:prstGeom prst="rect">
            <a:avLst/>
          </a:prstGeom>
          <a:noFill/>
        </p:spPr>
        <p:txBody>
          <a:bodyPr wrap="square" rtlCol="0">
            <a:spAutoFit/>
          </a:bodyPr>
          <a:lstStyle/>
          <a:p>
            <a:r>
              <a:rPr lang="en-CA" sz="2000" i="1" dirty="0">
                <a:solidFill>
                  <a:schemeClr val="bg1"/>
                </a:solidFill>
              </a:rPr>
              <a:t>“The difficulty lies, not in the new ideas, but in escaping from the old ones.” </a:t>
            </a:r>
          </a:p>
          <a:p>
            <a:r>
              <a:rPr lang="en-CA" sz="2000" dirty="0">
                <a:solidFill>
                  <a:schemeClr val="bg1"/>
                </a:solidFill>
              </a:rPr>
              <a:t>John Maynard Keynes</a:t>
            </a:r>
          </a:p>
        </p:txBody>
      </p:sp>
    </p:spTree>
    <p:extLst>
      <p:ext uri="{BB962C8B-B14F-4D97-AF65-F5344CB8AC3E}">
        <p14:creationId xmlns:p14="http://schemas.microsoft.com/office/powerpoint/2010/main" val="181957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CA" dirty="0"/>
              <a:t>New Housing… Same innovation</a:t>
            </a:r>
          </a:p>
        </p:txBody>
      </p:sp>
      <p:sp>
        <p:nvSpPr>
          <p:cNvPr id="3" name="Content Placeholder 2"/>
          <p:cNvSpPr>
            <a:spLocks noGrp="1"/>
          </p:cNvSpPr>
          <p:nvPr>
            <p:ph idx="1"/>
          </p:nvPr>
        </p:nvSpPr>
        <p:spPr>
          <a:xfrm>
            <a:off x="838200" y="2015406"/>
            <a:ext cx="5097779" cy="4065986"/>
          </a:xfrm>
        </p:spPr>
        <p:txBody>
          <a:bodyPr anchor="t">
            <a:normAutofit/>
          </a:bodyPr>
          <a:lstStyle/>
          <a:p>
            <a:pPr marL="0" indent="0">
              <a:buNone/>
            </a:pPr>
            <a:r>
              <a:rPr lang="en-CA" sz="2000" b="1" dirty="0">
                <a:solidFill>
                  <a:schemeClr val="bg1"/>
                </a:solidFill>
              </a:rPr>
              <a:t>Create the Demand </a:t>
            </a:r>
            <a:r>
              <a:rPr lang="en-CA" sz="2000" dirty="0">
                <a:solidFill>
                  <a:schemeClr val="bg1"/>
                </a:solidFill>
              </a:rPr>
              <a:t>– Assemble a portfolio of interested Social Housing and Co-op Housing Participants – 100,000 + Units</a:t>
            </a:r>
          </a:p>
          <a:p>
            <a:pPr marL="0" indent="0">
              <a:buNone/>
            </a:pPr>
            <a:r>
              <a:rPr lang="en-CA" sz="2000" b="1" dirty="0">
                <a:solidFill>
                  <a:schemeClr val="bg1"/>
                </a:solidFill>
              </a:rPr>
              <a:t>Research and Build the Capacity </a:t>
            </a:r>
            <a:r>
              <a:rPr lang="en-CA" sz="2000" dirty="0">
                <a:solidFill>
                  <a:schemeClr val="bg1"/>
                </a:solidFill>
              </a:rPr>
              <a:t>– Assemble a qualified and motivated group of Industry leading thinkers in Design and Construction interested in developing the solution – Performance based contracts with 30 year guarantees.</a:t>
            </a:r>
          </a:p>
          <a:p>
            <a:pPr marL="0" indent="0">
              <a:buNone/>
            </a:pPr>
            <a:r>
              <a:rPr lang="en-CA" sz="2000" b="1" dirty="0">
                <a:solidFill>
                  <a:schemeClr val="bg1"/>
                </a:solidFill>
              </a:rPr>
              <a:t>Engage the Finance Community </a:t>
            </a:r>
            <a:r>
              <a:rPr lang="en-CA" sz="2000" dirty="0">
                <a:solidFill>
                  <a:schemeClr val="bg1"/>
                </a:solidFill>
              </a:rPr>
              <a:t>– Net Present Value of 30 year avoided utility costs to capitalize the retrofit – Revenue stream backstopped by Ontario CCAP Green Bank </a:t>
            </a:r>
          </a:p>
          <a:p>
            <a:pPr marL="0" indent="0">
              <a:buNone/>
            </a:pPr>
            <a:endParaRPr lang="en-CA" sz="2000" dirty="0">
              <a:solidFill>
                <a:schemeClr val="bg1"/>
              </a:solidFill>
            </a:endParaRPr>
          </a:p>
          <a:p>
            <a:pPr marL="0" indent="0">
              <a:buNone/>
            </a:pPr>
            <a:endParaRPr lang="en-CA" sz="2000" dirty="0">
              <a:solidFill>
                <a:schemeClr val="bg1"/>
              </a:solidFill>
            </a:endParaRPr>
          </a:p>
          <a:p>
            <a:pPr marL="0" indent="0">
              <a:buNone/>
            </a:pPr>
            <a:endParaRPr lang="en-CA" sz="2000" dirty="0">
              <a:solidFill>
                <a:schemeClr val="bg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5208" y="4274822"/>
            <a:ext cx="7046791" cy="258318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8096" y="1691640"/>
            <a:ext cx="5763903" cy="2429983"/>
          </a:xfrm>
          <a:prstGeom prst="rect">
            <a:avLst/>
          </a:prstGeom>
        </p:spPr>
      </p:pic>
      <p:sp>
        <p:nvSpPr>
          <p:cNvPr id="22" name="Freeform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p:cNvSpPr txBox="1"/>
          <p:nvPr/>
        </p:nvSpPr>
        <p:spPr>
          <a:xfrm>
            <a:off x="887104" y="2047164"/>
            <a:ext cx="4258104" cy="2339102"/>
          </a:xfrm>
          <a:prstGeom prst="rect">
            <a:avLst/>
          </a:prstGeom>
          <a:noFill/>
        </p:spPr>
        <p:txBody>
          <a:bodyPr wrap="square" rtlCol="0">
            <a:spAutoFit/>
          </a:bodyPr>
          <a:lstStyle/>
          <a:p>
            <a:r>
              <a:rPr lang="en-CA" dirty="0">
                <a:solidFill>
                  <a:schemeClr val="bg1"/>
                </a:solidFill>
              </a:rPr>
              <a:t>As the </a:t>
            </a:r>
            <a:r>
              <a:rPr lang="en-CA" sz="2000" dirty="0">
                <a:solidFill>
                  <a:schemeClr val="bg1"/>
                </a:solidFill>
              </a:rPr>
              <a:t>economies</a:t>
            </a:r>
            <a:r>
              <a:rPr lang="en-CA" dirty="0">
                <a:solidFill>
                  <a:schemeClr val="bg1"/>
                </a:solidFill>
              </a:rPr>
              <a:t> of scale have </a:t>
            </a:r>
            <a:r>
              <a:rPr lang="en-CA" dirty="0" smtClean="0">
                <a:solidFill>
                  <a:schemeClr val="bg1"/>
                </a:solidFill>
              </a:rPr>
              <a:t>driven </a:t>
            </a:r>
            <a:r>
              <a:rPr lang="en-CA" dirty="0">
                <a:solidFill>
                  <a:schemeClr val="bg1"/>
                </a:solidFill>
              </a:rPr>
              <a:t>down the cost of the refurbishment, getting closer to the target price with each property, Constructors have applied their innovative industrialization approach to their existing businesses, building new, affordable zero energy housing for both the Social Housing and  new home markets.</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406" y="4668645"/>
            <a:ext cx="3192060" cy="1795534"/>
          </a:xfrm>
          <a:prstGeom prst="rect">
            <a:avLst/>
          </a:prstGeom>
        </p:spPr>
      </p:pic>
    </p:spTree>
    <p:extLst>
      <p:ext uri="{BB962C8B-B14F-4D97-AF65-F5344CB8AC3E}">
        <p14:creationId xmlns:p14="http://schemas.microsoft.com/office/powerpoint/2010/main" val="975361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097280" y="173588"/>
            <a:ext cx="9692640" cy="369332"/>
          </a:xfrm>
          <a:prstGeom prst="rect">
            <a:avLst/>
          </a:prstGeom>
          <a:noFill/>
        </p:spPr>
        <p:txBody>
          <a:bodyPr wrap="square" rtlCol="0">
            <a:spAutoFit/>
          </a:bodyPr>
          <a:lstStyle/>
          <a:p>
            <a:r>
              <a:rPr lang="en-CA" dirty="0"/>
              <a:t>Can it be done in a day…?   Yes it can!</a:t>
            </a:r>
          </a:p>
        </p:txBody>
      </p:sp>
      <p:pic>
        <p:nvPicPr>
          <p:cNvPr id="5" name="VolkerWessels   Renovatie in een da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95939" y="712232"/>
            <a:ext cx="9593981" cy="5396492"/>
          </a:xfrm>
        </p:spPr>
      </p:pic>
      <p:sp>
        <p:nvSpPr>
          <p:cNvPr id="3" name="TextBox 2"/>
          <p:cNvSpPr txBox="1"/>
          <p:nvPr/>
        </p:nvSpPr>
        <p:spPr>
          <a:xfrm>
            <a:off x="1419367" y="6264322"/>
            <a:ext cx="4640239" cy="382138"/>
          </a:xfrm>
          <a:prstGeom prst="rect">
            <a:avLst/>
          </a:prstGeom>
          <a:noFill/>
        </p:spPr>
        <p:txBody>
          <a:bodyPr wrap="square" rtlCol="0">
            <a:spAutoFit/>
          </a:bodyPr>
          <a:lstStyle/>
          <a:p>
            <a:r>
              <a:rPr lang="en-CA" dirty="0"/>
              <a:t>Click here to view video</a:t>
            </a:r>
          </a:p>
        </p:txBody>
      </p:sp>
    </p:spTree>
    <p:extLst>
      <p:ext uri="{BB962C8B-B14F-4D97-AF65-F5344CB8AC3E}">
        <p14:creationId xmlns:p14="http://schemas.microsoft.com/office/powerpoint/2010/main" val="2445261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energiesprong.eu/wp-content/uploads/2015/04/Nieuw_Buinen.jpg"/>
          <p:cNvPicPr>
            <a:picLocks noChangeAspect="1" noChangeArrowheads="1"/>
          </p:cNvPicPr>
          <p:nvPr/>
        </p:nvPicPr>
        <p:blipFill rotWithShape="1">
          <a:blip r:embed="rId2">
            <a:extLst>
              <a:ext uri="{28A0092B-C50C-407E-A947-70E740481C1C}">
                <a14:useLocalDpi xmlns:a14="http://schemas.microsoft.com/office/drawing/2010/main" val="0"/>
              </a:ext>
            </a:extLst>
          </a:blip>
          <a:srcRect t="22813" r="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40079" y="4025589"/>
            <a:ext cx="4610932" cy="1415839"/>
          </a:xfrm>
        </p:spPr>
        <p:txBody>
          <a:bodyPr>
            <a:normAutofit/>
          </a:bodyPr>
          <a:lstStyle/>
          <a:p>
            <a:pPr algn="l"/>
            <a:endParaRPr lang="en-CA" sz="2800" i="1" dirty="0"/>
          </a:p>
        </p:txBody>
      </p:sp>
      <p:grpSp>
        <p:nvGrpSpPr>
          <p:cNvPr id="14" name="Group 13"/>
          <p:cNvGrpSpPr/>
          <p:nvPr/>
        </p:nvGrpSpPr>
        <p:grpSpPr>
          <a:xfrm>
            <a:off x="9048750" y="6022974"/>
            <a:ext cx="3143251" cy="650876"/>
            <a:chOff x="9048750" y="6022974"/>
            <a:chExt cx="3143251" cy="650876"/>
          </a:xfrm>
        </p:grpSpPr>
        <p:sp>
          <p:nvSpPr>
            <p:cNvPr id="16" name="Rectangle 15"/>
            <p:cNvSpPr/>
            <p:nvPr userDrawn="1"/>
          </p:nvSpPr>
          <p:spPr>
            <a:xfrm>
              <a:off x="9048751" y="6022974"/>
              <a:ext cx="3143250" cy="650876"/>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t="83730"/>
            <a:stretch/>
          </p:blipFill>
          <p:spPr>
            <a:xfrm>
              <a:off x="9048750" y="6256338"/>
              <a:ext cx="2600325" cy="296148"/>
            </a:xfrm>
            <a:prstGeom prst="rect">
              <a:avLst/>
            </a:prstGeom>
          </p:spPr>
        </p:pic>
        <p:pic>
          <p:nvPicPr>
            <p:cNvPr id="18" name="Picture 17"/>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contrast="-48000"/>
                      </a14:imgEffect>
                    </a14:imgLayer>
                  </a14:imgProps>
                </a:ext>
                <a:ext uri="{28A0092B-C50C-407E-A947-70E740481C1C}">
                  <a14:useLocalDpi xmlns:a14="http://schemas.microsoft.com/office/drawing/2010/main" val="0"/>
                </a:ext>
              </a:extLst>
            </a:blip>
            <a:srcRect l="18333" t="5588" r="23611" b="16633"/>
            <a:stretch/>
          </p:blipFill>
          <p:spPr>
            <a:xfrm>
              <a:off x="11511375" y="6070600"/>
              <a:ext cx="599249" cy="561975"/>
            </a:xfrm>
            <a:prstGeom prst="rect">
              <a:avLst/>
            </a:prstGeom>
          </p:spPr>
        </p:pic>
      </p:grpSp>
      <p:sp>
        <p:nvSpPr>
          <p:cNvPr id="4" name="Rectangle 3"/>
          <p:cNvSpPr/>
          <p:nvPr/>
        </p:nvSpPr>
        <p:spPr>
          <a:xfrm>
            <a:off x="1263579" y="2971236"/>
            <a:ext cx="9664861" cy="2245488"/>
          </a:xfrm>
          <a:prstGeom prst="rect">
            <a:avLst/>
          </a:prstGeom>
          <a:solidFill>
            <a:schemeClr val="tx1">
              <a:alpha val="6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dirty="0"/>
              <a:t>ENERGIESPRONG </a:t>
            </a:r>
            <a:r>
              <a:rPr lang="en-CA" sz="2400" dirty="0" smtClean="0"/>
              <a:t>CANADA</a:t>
            </a:r>
            <a:endParaRPr lang="en-CA" sz="2400" dirty="0"/>
          </a:p>
          <a:p>
            <a:endParaRPr lang="en-CA" dirty="0"/>
          </a:p>
          <a:p>
            <a:r>
              <a:rPr lang="en-CA" dirty="0"/>
              <a:t>Sustainable Buildings Canada</a:t>
            </a:r>
          </a:p>
          <a:p>
            <a:r>
              <a:rPr lang="en-CA" dirty="0" smtClean="0">
                <a:hlinkClick r:id="rId6"/>
              </a:rPr>
              <a:t>www.sbcanada.org</a:t>
            </a:r>
            <a:endParaRPr lang="en-CA" dirty="0" smtClean="0"/>
          </a:p>
          <a:p>
            <a:endParaRPr lang="en-CA" dirty="0"/>
          </a:p>
          <a:p>
            <a:r>
              <a:rPr lang="en-CA" dirty="0" smtClean="0"/>
              <a:t>Research Reports</a:t>
            </a:r>
          </a:p>
          <a:p>
            <a:r>
              <a:rPr lang="en-CA" dirty="0" smtClean="0">
                <a:hlinkClick r:id="rId7"/>
              </a:rPr>
              <a:t>www.sbcanada.org/energiesprong</a:t>
            </a:r>
            <a:endParaRPr lang="en-CA" dirty="0" smtClean="0"/>
          </a:p>
          <a:p>
            <a:endParaRPr lang="en-CA" dirty="0"/>
          </a:p>
          <a:p>
            <a:r>
              <a:rPr lang="en-CA" dirty="0"/>
              <a:t>Larry Brydon, Director</a:t>
            </a:r>
          </a:p>
          <a:p>
            <a:r>
              <a:rPr lang="en-CA" dirty="0" smtClean="0"/>
              <a:t>416-704-0747</a:t>
            </a:r>
            <a:endParaRPr lang="en-CA" dirty="0"/>
          </a:p>
          <a:p>
            <a:r>
              <a:rPr lang="en-CA" dirty="0" smtClean="0">
                <a:solidFill>
                  <a:schemeClr val="accent1">
                    <a:lumMod val="75000"/>
                  </a:schemeClr>
                </a:solidFill>
                <a:hlinkClick r:id="rId8"/>
              </a:rPr>
              <a:t>lbrydon@sbcanada.org</a:t>
            </a:r>
            <a:endParaRPr lang="en-CA" dirty="0" smtClean="0">
              <a:solidFill>
                <a:schemeClr val="accent1">
                  <a:lumMod val="75000"/>
                </a:schemeClr>
              </a:solidFill>
            </a:endParaRPr>
          </a:p>
          <a:p>
            <a:endParaRPr lang="en-CA" dirty="0">
              <a:solidFill>
                <a:schemeClr val="accent1">
                  <a:lumMod val="75000"/>
                </a:schemeClr>
              </a:solidFill>
            </a:endParaRPr>
          </a:p>
        </p:txBody>
      </p:sp>
    </p:spTree>
    <p:extLst>
      <p:ext uri="{BB962C8B-B14F-4D97-AF65-F5344CB8AC3E}">
        <p14:creationId xmlns:p14="http://schemas.microsoft.com/office/powerpoint/2010/main" val="3378053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6" name="Energiesprong - Net Zero Energy (DC).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121" y="0"/>
            <a:ext cx="10981518" cy="6176963"/>
          </a:xfrm>
        </p:spPr>
      </p:pic>
    </p:spTree>
    <p:extLst>
      <p:ext uri="{BB962C8B-B14F-4D97-AF65-F5344CB8AC3E}">
        <p14:creationId xmlns:p14="http://schemas.microsoft.com/office/powerpoint/2010/main" val="2660183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838200" y="963877"/>
            <a:ext cx="3494362" cy="4930246"/>
          </a:xfrm>
        </p:spPr>
        <p:txBody>
          <a:bodyPr>
            <a:normAutofit fontScale="90000"/>
          </a:bodyPr>
          <a:lstStyle/>
          <a:p>
            <a:pPr algn="r"/>
            <a:r>
              <a:rPr lang="en-CA" sz="4000" b="1" i="1" dirty="0">
                <a:solidFill>
                  <a:schemeClr val="accent1"/>
                </a:solidFill>
              </a:rPr>
              <a:t>Energiesprong</a:t>
            </a:r>
            <a:r>
              <a:rPr lang="en-CA" sz="4000" dirty="0">
                <a:solidFill>
                  <a:schemeClr val="accent1"/>
                </a:solidFill>
              </a:rPr>
              <a:t> offers a market transformation strategy to stimulate investment and innovation in whole home </a:t>
            </a:r>
            <a:r>
              <a:rPr lang="en-CA" sz="4000" dirty="0" smtClean="0">
                <a:solidFill>
                  <a:schemeClr val="accent1"/>
                </a:solidFill>
              </a:rPr>
              <a:t>retrofits, and zero energy housing </a:t>
            </a:r>
            <a:endParaRPr lang="en-CA" sz="4000" dirty="0">
              <a:solidFill>
                <a:schemeClr val="accent1"/>
              </a:solidFill>
            </a:endParaRPr>
          </a:p>
        </p:txBody>
      </p:sp>
      <p:pic>
        <p:nvPicPr>
          <p:cNvPr id="7" name="Content Placeholder 6"/>
          <p:cNvPicPr>
            <a:picLocks noGrp="1" noChangeAspect="1"/>
          </p:cNvPicPr>
          <p:nvPr>
            <p:ph idx="1"/>
          </p:nvPr>
        </p:nvPicPr>
        <p:blipFill>
          <a:blip r:embed="rId2"/>
          <a:stretch>
            <a:fillRect/>
          </a:stretch>
        </p:blipFill>
        <p:spPr>
          <a:xfrm>
            <a:off x="4976813" y="1302300"/>
            <a:ext cx="6376987" cy="4253400"/>
          </a:xfrm>
          <a:prstGeom prst="rect">
            <a:avLst/>
          </a:prstGeom>
        </p:spPr>
      </p:pic>
    </p:spTree>
    <p:extLst>
      <p:ext uri="{BB962C8B-B14F-4D97-AF65-F5344CB8AC3E}">
        <p14:creationId xmlns:p14="http://schemas.microsoft.com/office/powerpoint/2010/main" val="2635410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9967" y="81365"/>
            <a:ext cx="4524375" cy="25527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92" y="2880586"/>
            <a:ext cx="3619500" cy="180975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6250" y="2880586"/>
            <a:ext cx="3619500" cy="18097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3208" y="2880586"/>
            <a:ext cx="3619500" cy="18097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192" y="4895365"/>
            <a:ext cx="3619500" cy="180975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6250" y="4868243"/>
            <a:ext cx="3619500" cy="1809750"/>
          </a:xfrm>
          <a:prstGeom prst="rect">
            <a:avLst/>
          </a:prstGeom>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172" y="350012"/>
            <a:ext cx="5954983" cy="201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83964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12817" y="1910296"/>
            <a:ext cx="3720353" cy="3031188"/>
          </a:xfrm>
          <a:ln w="25400" cap="sq">
            <a:solidFill>
              <a:srgbClr val="FFFFFF"/>
            </a:solidFill>
            <a:miter lim="800000"/>
          </a:ln>
        </p:spPr>
        <p:txBody>
          <a:bodyPr>
            <a:normAutofit/>
          </a:bodyPr>
          <a:lstStyle/>
          <a:p>
            <a:pPr algn="ctr"/>
            <a:r>
              <a:rPr lang="en-CA" sz="2800" dirty="0">
                <a:solidFill>
                  <a:srgbClr val="FFFFFF"/>
                </a:solidFill>
              </a:rPr>
              <a:t/>
            </a:r>
            <a:br>
              <a:rPr lang="en-CA" sz="2800" dirty="0">
                <a:solidFill>
                  <a:srgbClr val="FFFFFF"/>
                </a:solidFill>
              </a:rPr>
            </a:br>
            <a:r>
              <a:rPr lang="en-CA" sz="2800" dirty="0" smtClean="0">
                <a:solidFill>
                  <a:srgbClr val="FFFFFF"/>
                </a:solidFill>
              </a:rPr>
              <a:t>In the market transformed, desirable, warm and affordable homes for life.</a:t>
            </a:r>
            <a:endParaRPr lang="en-CA" sz="2800" i="1" dirty="0">
              <a:solidFill>
                <a:srgbClr val="FFFF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00209566"/>
              </p:ext>
            </p:extLst>
          </p:nvPr>
        </p:nvGraphicFramePr>
        <p:xfrm>
          <a:off x="6384226" y="970471"/>
          <a:ext cx="5548514" cy="4917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3682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CA" dirty="0" smtClean="0"/>
              <a:t>SBC Research Phase</a:t>
            </a:r>
            <a:endParaRPr lang="en-CA" dirty="0"/>
          </a:p>
        </p:txBody>
      </p:sp>
      <p:sp>
        <p:nvSpPr>
          <p:cNvPr id="3" name="Content Placeholder 2"/>
          <p:cNvSpPr>
            <a:spLocks noGrp="1"/>
          </p:cNvSpPr>
          <p:nvPr>
            <p:ph idx="1"/>
          </p:nvPr>
        </p:nvSpPr>
        <p:spPr>
          <a:xfrm>
            <a:off x="838200" y="2015406"/>
            <a:ext cx="5097779" cy="4695360"/>
          </a:xfrm>
        </p:spPr>
        <p:txBody>
          <a:bodyPr anchor="t">
            <a:normAutofit fontScale="92500" lnSpcReduction="20000"/>
          </a:bodyPr>
          <a:lstStyle/>
          <a:p>
            <a:pPr marL="0" indent="0">
              <a:buNone/>
            </a:pPr>
            <a:r>
              <a:rPr lang="en-CA" sz="2000" dirty="0">
                <a:solidFill>
                  <a:srgbClr val="FFFFFF"/>
                </a:solidFill>
              </a:rPr>
              <a:t/>
            </a:r>
            <a:br>
              <a:rPr lang="en-CA" sz="2000" dirty="0">
                <a:solidFill>
                  <a:srgbClr val="FFFFFF"/>
                </a:solidFill>
              </a:rPr>
            </a:br>
            <a:r>
              <a:rPr lang="en-CA" sz="2000" dirty="0" smtClean="0">
                <a:solidFill>
                  <a:srgbClr val="FFFFFF"/>
                </a:solidFill>
              </a:rPr>
              <a:t>Board approval  - Sept 2016</a:t>
            </a:r>
          </a:p>
          <a:p>
            <a:pPr marL="0" indent="0">
              <a:buNone/>
            </a:pPr>
            <a:r>
              <a:rPr lang="en-CA" sz="2000" dirty="0">
                <a:solidFill>
                  <a:srgbClr val="FFFFFF"/>
                </a:solidFill>
              </a:rPr>
              <a:t/>
            </a:r>
            <a:br>
              <a:rPr lang="en-CA" sz="2000" dirty="0">
                <a:solidFill>
                  <a:srgbClr val="FFFFFF"/>
                </a:solidFill>
              </a:rPr>
            </a:br>
            <a:r>
              <a:rPr lang="en-CA" sz="2000" dirty="0" smtClean="0">
                <a:solidFill>
                  <a:srgbClr val="FFFFFF"/>
                </a:solidFill>
              </a:rPr>
              <a:t>Engaged Energiesprong International</a:t>
            </a:r>
          </a:p>
          <a:p>
            <a:pPr marL="0" indent="0">
              <a:buNone/>
            </a:pPr>
            <a:r>
              <a:rPr lang="en-CA" sz="2000" dirty="0" smtClean="0">
                <a:solidFill>
                  <a:srgbClr val="FFFFFF"/>
                </a:solidFill>
              </a:rPr>
              <a:t>Netherlands site visits</a:t>
            </a:r>
          </a:p>
          <a:p>
            <a:pPr marL="0" indent="0">
              <a:buNone/>
            </a:pPr>
            <a:r>
              <a:rPr lang="en-CA" sz="2000" dirty="0">
                <a:solidFill>
                  <a:srgbClr val="FFFFFF"/>
                </a:solidFill>
              </a:rPr>
              <a:t>ONPHA </a:t>
            </a:r>
            <a:r>
              <a:rPr lang="en-CA" sz="2000" dirty="0" smtClean="0">
                <a:solidFill>
                  <a:srgbClr val="FFFFFF"/>
                </a:solidFill>
              </a:rPr>
              <a:t>outreach </a:t>
            </a:r>
            <a:r>
              <a:rPr lang="en-CA" sz="2000" dirty="0">
                <a:solidFill>
                  <a:srgbClr val="FFFFFF"/>
                </a:solidFill>
              </a:rPr>
              <a:t>and size of N</a:t>
            </a:r>
            <a:r>
              <a:rPr lang="en-CA" sz="2000" dirty="0" smtClean="0">
                <a:solidFill>
                  <a:srgbClr val="FFFFFF"/>
                </a:solidFill>
              </a:rPr>
              <a:t>ational and Provincial Markets</a:t>
            </a:r>
          </a:p>
          <a:p>
            <a:pPr marL="0" indent="0">
              <a:buNone/>
            </a:pPr>
            <a:r>
              <a:rPr lang="en-CA" sz="2000" dirty="0" smtClean="0">
                <a:solidFill>
                  <a:srgbClr val="FFFFFF"/>
                </a:solidFill>
              </a:rPr>
              <a:t>Design and Policy Workshops in Toronto and Ottawa</a:t>
            </a:r>
          </a:p>
          <a:p>
            <a:pPr marL="0" indent="0">
              <a:buNone/>
            </a:pPr>
            <a:r>
              <a:rPr lang="en-CA" sz="2000" dirty="0" smtClean="0">
                <a:solidFill>
                  <a:srgbClr val="FFFFFF"/>
                </a:solidFill>
              </a:rPr>
              <a:t>Produced and Published reports and recommendations – Sept 2017</a:t>
            </a:r>
          </a:p>
          <a:p>
            <a:pPr marL="0" indent="0">
              <a:buNone/>
            </a:pPr>
            <a:r>
              <a:rPr lang="en-CA" sz="2000" dirty="0" smtClean="0">
                <a:solidFill>
                  <a:srgbClr val="FFFFFF"/>
                </a:solidFill>
              </a:rPr>
              <a:t>Partnered with NRCan CANMET for cladding </a:t>
            </a:r>
          </a:p>
          <a:p>
            <a:pPr marL="0" indent="0">
              <a:buNone/>
            </a:pPr>
            <a:r>
              <a:rPr lang="en-CA" sz="2000" dirty="0" smtClean="0">
                <a:solidFill>
                  <a:srgbClr val="FFFFFF"/>
                </a:solidFill>
              </a:rPr>
              <a:t>research</a:t>
            </a:r>
          </a:p>
          <a:p>
            <a:pPr marL="0" indent="0">
              <a:buNone/>
            </a:pPr>
            <a:endParaRPr lang="en-CA" sz="2000" dirty="0">
              <a:solidFill>
                <a:srgbClr val="FFFFFF"/>
              </a:solidFill>
            </a:endParaRPr>
          </a:p>
          <a:p>
            <a:pPr marL="0" indent="0">
              <a:buNone/>
            </a:pPr>
            <a:r>
              <a:rPr lang="en-CA" sz="2000" dirty="0" smtClean="0">
                <a:solidFill>
                  <a:srgbClr val="FFFFFF"/>
                </a:solidFill>
              </a:rPr>
              <a:t>Conclusions?</a:t>
            </a:r>
          </a:p>
          <a:p>
            <a:pPr marL="0" indent="0">
              <a:buNone/>
            </a:pPr>
            <a:endParaRPr lang="en-CA" sz="2000" dirty="0" smtClean="0">
              <a:solidFill>
                <a:srgbClr val="FFFFFF"/>
              </a:solidFill>
            </a:endParaRPr>
          </a:p>
          <a:p>
            <a:pPr marL="0" indent="0">
              <a:buNone/>
            </a:pPr>
            <a:endParaRPr lang="en-CA" sz="2000" dirty="0" smtClean="0">
              <a:solidFill>
                <a:srgbClr val="FFFFFF"/>
              </a:solidFill>
            </a:endParaRPr>
          </a:p>
          <a:p>
            <a:pPr marL="0" indent="0">
              <a:buNone/>
            </a:pPr>
            <a:endParaRPr lang="en-CA" sz="2000" dirty="0">
              <a:solidFill>
                <a:srgbClr val="FFFFFF"/>
              </a:solidFill>
            </a:endParaRPr>
          </a:p>
          <a:p>
            <a:pPr marL="0" indent="0">
              <a:buNone/>
            </a:pPr>
            <a:endParaRPr lang="en-CA" sz="2000" dirty="0" smtClean="0">
              <a:solidFill>
                <a:srgbClr val="FFFFFF"/>
              </a:solidFill>
            </a:endParaRPr>
          </a:p>
          <a:p>
            <a:pPr marL="0" indent="0">
              <a:buNone/>
            </a:pPr>
            <a:endParaRPr lang="en-CA" sz="2000" dirty="0" smtClean="0">
              <a:solidFill>
                <a:srgbClr val="FFFFFF"/>
              </a:solidFill>
            </a:endParaRPr>
          </a:p>
          <a:p>
            <a:pPr marL="0" indent="0">
              <a:buNone/>
            </a:pPr>
            <a:endParaRPr lang="en-CA" sz="2000" dirty="0" smtClean="0">
              <a:solidFill>
                <a:srgbClr val="FFFFFF"/>
              </a:solidFill>
            </a:endParaRPr>
          </a:p>
          <a:p>
            <a:pPr marL="0" indent="0">
              <a:buNone/>
            </a:pPr>
            <a:endParaRPr lang="en-CA" sz="2000" dirty="0">
              <a:solidFill>
                <a:schemeClr val="bg1"/>
              </a:solidFill>
            </a:endParaRPr>
          </a:p>
          <a:p>
            <a:pPr marL="0" indent="0">
              <a:buNone/>
            </a:pPr>
            <a:endParaRPr lang="en-CA" sz="2000" dirty="0">
              <a:solidFill>
                <a:schemeClr val="bg1"/>
              </a:solidFill>
            </a:endParaRPr>
          </a:p>
        </p:txBody>
      </p:sp>
      <p:pic>
        <p:nvPicPr>
          <p:cNvPr id="8" name="Picture 2" descr="https://passivehouseplus.ie/images/magazine_images/Issue%2013/Energiesprong/Energiesprong%2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5804" y="4152829"/>
            <a:ext cx="5806196" cy="278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2149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50" name="Picture 6" descr="http://www.ctvnews.ca/polopoly_fs/1.1941128.1407332982!/httpImage/image.jpg_gen/derivatives/landscape_620/image.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8006575" y="1828800"/>
            <a:ext cx="3755436" cy="211243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a:noFill/>
          <a:extLst>
            <a:ext uri="{909E8E84-426E-40DD-AFC4-6F175D3DCCD1}">
              <a14:hiddenFill xmlns:a14="http://schemas.microsoft.com/office/drawing/2010/main">
                <a:solidFill>
                  <a:srgbClr val="FFFFFF"/>
                </a:solidFill>
              </a14:hiddenFill>
            </a:ext>
          </a:extLst>
        </p:spPr>
      </p:pic>
      <p:pic>
        <p:nvPicPr>
          <p:cNvPr id="20" name="Picture 2" descr="http://www.energiesprong.eu/wp-content/uploads/2015/07/Before-After1.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908801" y="4102100"/>
            <a:ext cx="4884238" cy="211243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365125"/>
            <a:ext cx="10515600" cy="1325563"/>
          </a:xfrm>
        </p:spPr>
        <p:txBody>
          <a:bodyPr>
            <a:normAutofit/>
          </a:bodyPr>
          <a:lstStyle/>
          <a:p>
            <a:r>
              <a:rPr lang="en-CA" dirty="0"/>
              <a:t>1. Investing in Net-Zero</a:t>
            </a:r>
          </a:p>
        </p:txBody>
      </p:sp>
      <p:sp>
        <p:nvSpPr>
          <p:cNvPr id="3" name="Content Placeholder 2"/>
          <p:cNvSpPr>
            <a:spLocks noGrp="1"/>
          </p:cNvSpPr>
          <p:nvPr>
            <p:ph idx="1"/>
          </p:nvPr>
        </p:nvSpPr>
        <p:spPr>
          <a:xfrm>
            <a:off x="838200" y="2015406"/>
            <a:ext cx="5097779" cy="4065986"/>
          </a:xfrm>
        </p:spPr>
        <p:txBody>
          <a:bodyPr anchor="t">
            <a:normAutofit/>
          </a:bodyPr>
          <a:lstStyle/>
          <a:p>
            <a:pPr marL="0" indent="0">
              <a:buNone/>
            </a:pPr>
            <a:r>
              <a:rPr lang="en-CA" sz="2000" dirty="0">
                <a:solidFill>
                  <a:schemeClr val="bg1"/>
                </a:solidFill>
              </a:rPr>
              <a:t>Energy performance guarantees can be given on a net-zero energy refurbishment more easily than incremental improvements.</a:t>
            </a:r>
          </a:p>
          <a:p>
            <a:pPr marL="0" indent="0">
              <a:buNone/>
            </a:pPr>
            <a:endParaRPr lang="en-CA" sz="2000" dirty="0">
              <a:solidFill>
                <a:schemeClr val="bg1"/>
              </a:solidFill>
            </a:endParaRPr>
          </a:p>
          <a:p>
            <a:pPr marL="0" indent="0">
              <a:buNone/>
            </a:pPr>
            <a:r>
              <a:rPr lang="en-CA" sz="2000" dirty="0">
                <a:solidFill>
                  <a:schemeClr val="bg1"/>
                </a:solidFill>
              </a:rPr>
              <a:t>The home after the retrofit is as good or better than a new home, so the investment can be amortized over a longer period of time.</a:t>
            </a:r>
          </a:p>
        </p:txBody>
      </p:sp>
    </p:spTree>
    <p:extLst>
      <p:ext uri="{BB962C8B-B14F-4D97-AF65-F5344CB8AC3E}">
        <p14:creationId xmlns:p14="http://schemas.microsoft.com/office/powerpoint/2010/main" val="2024351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p:cNvPicPr>
            <a:picLocks noChangeAspect="1"/>
          </p:cNvPicPr>
          <p:nvPr/>
        </p:nvPicPr>
        <p:blipFill rotWithShape="1">
          <a:blip r:embed="rId2"/>
          <a:srcRect t="23196" r="2" b="13036"/>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10" name="Picture 2" descr="http://urbantoronto.ca/sites/default/files/imagecache/display-slideshow/images/articles/2012/04/5344/urbantoronto-5344-16703.jpg"/>
          <p:cNvPicPr>
            <a:picLocks noChangeAspect="1"/>
          </p:cNvPicPr>
          <p:nvPr/>
        </p:nvPicPr>
        <p:blipFill rotWithShape="1">
          <a:blip r:embed="rId3"/>
          <a:srcRect t="6343" r="-2" b="39590"/>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2" name="Title 1"/>
          <p:cNvSpPr>
            <a:spLocks noGrp="1"/>
          </p:cNvSpPr>
          <p:nvPr>
            <p:ph type="title"/>
          </p:nvPr>
        </p:nvSpPr>
        <p:spPr>
          <a:xfrm>
            <a:off x="838200" y="365125"/>
            <a:ext cx="10515600" cy="1325563"/>
          </a:xfrm>
        </p:spPr>
        <p:txBody>
          <a:bodyPr>
            <a:normAutofit/>
          </a:bodyPr>
          <a:lstStyle/>
          <a:p>
            <a:r>
              <a:rPr lang="en-CA" dirty="0" smtClean="0"/>
              <a:t>2. </a:t>
            </a:r>
            <a:r>
              <a:rPr lang="en-CA" dirty="0"/>
              <a:t>The right type of housing</a:t>
            </a:r>
          </a:p>
        </p:txBody>
      </p:sp>
      <p:sp>
        <p:nvSpPr>
          <p:cNvPr id="3" name="Content Placeholder 2"/>
          <p:cNvSpPr>
            <a:spLocks noGrp="1"/>
          </p:cNvSpPr>
          <p:nvPr>
            <p:ph idx="1"/>
          </p:nvPr>
        </p:nvSpPr>
        <p:spPr>
          <a:xfrm>
            <a:off x="838200" y="2015406"/>
            <a:ext cx="5097779" cy="4065986"/>
          </a:xfrm>
        </p:spPr>
        <p:txBody>
          <a:bodyPr anchor="t">
            <a:normAutofit/>
          </a:bodyPr>
          <a:lstStyle/>
          <a:p>
            <a:pPr marL="0" indent="0">
              <a:buNone/>
            </a:pPr>
            <a:r>
              <a:rPr lang="en-CA" sz="2000" dirty="0">
                <a:solidFill>
                  <a:schemeClr val="bg1"/>
                </a:solidFill>
              </a:rPr>
              <a:t>The European model of retrofitting low-rise townhomes is well suited to the Canadian context.</a:t>
            </a:r>
          </a:p>
          <a:p>
            <a:pPr marL="0" indent="0">
              <a:buNone/>
            </a:pPr>
            <a:r>
              <a:rPr lang="en-CA" sz="2000" dirty="0">
                <a:solidFill>
                  <a:schemeClr val="bg1"/>
                </a:solidFill>
              </a:rPr>
              <a:t>Ontario has many similarly designed dwellings, many of which are expensive to operate and in need of repair.</a:t>
            </a:r>
          </a:p>
          <a:p>
            <a:pPr marL="0" indent="0">
              <a:buNone/>
            </a:pPr>
            <a:r>
              <a:rPr lang="en-CA" sz="2000" dirty="0">
                <a:solidFill>
                  <a:schemeClr val="bg1"/>
                </a:solidFill>
              </a:rPr>
              <a:t>The size and nature of these structures make them ideal from both a technology and construction perspective</a:t>
            </a:r>
            <a:r>
              <a:rPr lang="en-CA" sz="2000" dirty="0" smtClean="0">
                <a:solidFill>
                  <a:schemeClr val="bg1"/>
                </a:solidFill>
              </a:rPr>
              <a:t>.</a:t>
            </a:r>
          </a:p>
          <a:p>
            <a:pPr marL="0" indent="0">
              <a:buNone/>
            </a:pPr>
            <a:r>
              <a:rPr lang="en-CA" sz="2000" dirty="0" smtClean="0">
                <a:solidFill>
                  <a:schemeClr val="bg1"/>
                </a:solidFill>
              </a:rPr>
              <a:t>However…climate and basements present challenges to the financial model in Canada</a:t>
            </a:r>
          </a:p>
        </p:txBody>
      </p:sp>
    </p:spTree>
    <p:extLst>
      <p:ext uri="{BB962C8B-B14F-4D97-AF65-F5344CB8AC3E}">
        <p14:creationId xmlns:p14="http://schemas.microsoft.com/office/powerpoint/2010/main" val="17358011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2444</TotalTime>
  <Words>968</Words>
  <Application>Microsoft Office PowerPoint</Application>
  <PresentationFormat>Widescreen</PresentationFormat>
  <Paragraphs>206</Paragraphs>
  <Slides>22</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Aharoni</vt:lpstr>
      <vt:lpstr>Arial</vt:lpstr>
      <vt:lpstr>Calibri</vt:lpstr>
      <vt:lpstr>Calibri Light</vt:lpstr>
      <vt:lpstr>DINOffc-Medium</vt:lpstr>
      <vt:lpstr>Times New Roman</vt:lpstr>
      <vt:lpstr>Office Theme</vt:lpstr>
      <vt:lpstr>Energiesprong Canada – a market transformation strategy</vt:lpstr>
      <vt:lpstr>Big Ideas are Needed</vt:lpstr>
      <vt:lpstr>PowerPoint Presentation</vt:lpstr>
      <vt:lpstr>Energiesprong offers a market transformation strategy to stimulate investment and innovation in whole home retrofits, and zero energy housing </vt:lpstr>
      <vt:lpstr>PowerPoint Presentation</vt:lpstr>
      <vt:lpstr> In the market transformed, desirable, warm and affordable homes for life.</vt:lpstr>
      <vt:lpstr>SBC Research Phase</vt:lpstr>
      <vt:lpstr>1. Investing in Net-Zero</vt:lpstr>
      <vt:lpstr>2. The right type of housing</vt:lpstr>
      <vt:lpstr>3. Social housing can lead</vt:lpstr>
      <vt:lpstr>PowerPoint Presentation</vt:lpstr>
      <vt:lpstr>4. Breaking through business as usual</vt:lpstr>
      <vt:lpstr>5. Capacity in Canada</vt:lpstr>
      <vt:lpstr>IMPACTS</vt:lpstr>
      <vt:lpstr>Funding Phase  Market Development Team funding proposal to MOECC  Refurbishment of 5000 unit capital proposal to MHO  Design competition and pilot funding expression of Interest to NRCan Green Infrastructure Phase 2  1st prototype funding proposal in process to Municipal Infrastructure Fund with Durham Region  </vt:lpstr>
      <vt:lpstr>PowerPoint Presentation</vt:lpstr>
      <vt:lpstr>“An Inclusive National Housing Strategy”</vt:lpstr>
      <vt:lpstr>PowerPoint Presentation</vt:lpstr>
      <vt:lpstr>PowerPoint Presentation</vt:lpstr>
      <vt:lpstr>New Housing… Same innovation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Energiesprong (Energy Leap)</dc:title>
  <dc:creator>Jeffrey Ranson</dc:creator>
  <cp:lastModifiedBy>Gaby Kalapos</cp:lastModifiedBy>
  <cp:revision>120</cp:revision>
  <dcterms:created xsi:type="dcterms:W3CDTF">2016-11-23T14:37:50Z</dcterms:created>
  <dcterms:modified xsi:type="dcterms:W3CDTF">2017-11-17T16:18:19Z</dcterms:modified>
</cp:coreProperties>
</file>