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3480" autoAdjust="0"/>
  </p:normalViewPr>
  <p:slideViewPr>
    <p:cSldViewPr snapToGrid="0">
      <p:cViewPr varScale="1">
        <p:scale>
          <a:sx n="45" d="100"/>
          <a:sy n="45" d="100"/>
        </p:scale>
        <p:origin x="21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177D-BF89-4AD4-BAE9-DBE1300BD93E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01EDB-4215-4B99-AC10-3173840ED4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553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Currently we are using excel to load bills and perform analysis 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for one facility- in the process of awarding a tender for sub metering that may include EMS Software.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 started implementation April 2017. </a:t>
            </a:r>
            <a:r>
              <a:rPr lang="en-CA" dirty="0" smtClean="0"/>
              <a:t> 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 to develop an RFP to acquire Energy management software and determine how much it should cost us.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system is a web based one got 15 years ago. 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interested in investigating a software program others are using that is efficient and cost effective and can complete multiple task such as monitoring and budgeting.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169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1128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62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757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579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5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Acquisition dates back to the 1980's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Conversion to electronic billing is critical to have an effective EMS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 not have to go to RFP as cost under our purchasing bylaw limitations with 3 quotes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I'm able to provide it although I </a:t>
            </a:r>
            <a:r>
              <a:rPr lang="en-C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wasnt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involved in its procurement. It was done before I started here.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 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was done few years back and I cannot located it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RFP's have been issued at this time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procurement of the software was part of a RFQ for energy management services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don't have any RFP for the existing system.</a:t>
            </a:r>
            <a:r>
              <a:rPr lang="en-CA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may be able to share details once contract has been awarded for sub metering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9951-AC40-4A4B-8489-97CF6C1E6DC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51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" y="5917039"/>
            <a:ext cx="5178552" cy="7498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114" y="5683505"/>
            <a:ext cx="2950027" cy="98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55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6419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062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012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69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6760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4745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808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2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926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E2D-7021-4DD6-892E-E338C9C32139}" type="datetimeFigureOut">
              <a:rPr lang="en-CA" smtClean="0"/>
              <a:t>2017-05-04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8A68F-AEFC-4175-80AE-33B6F8BA38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42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08158" y="1438507"/>
            <a:ext cx="6096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2800" b="1" dirty="0">
                <a:solidFill>
                  <a:srgbClr val="002060"/>
                </a:solidFill>
              </a:rPr>
              <a:t>Corporate Energy Efficiency Workshop</a:t>
            </a:r>
          </a:p>
          <a:p>
            <a:pPr algn="ctr"/>
            <a:endParaRPr lang="en-CA" sz="2800" b="1" dirty="0">
              <a:solidFill>
                <a:srgbClr val="002060"/>
              </a:solidFill>
            </a:endParaRPr>
          </a:p>
          <a:p>
            <a:pPr algn="ctr"/>
            <a:r>
              <a:rPr lang="en-CA" sz="2800" b="1" dirty="0">
                <a:solidFill>
                  <a:srgbClr val="002060"/>
                </a:solidFill>
              </a:rPr>
              <a:t>May 5</a:t>
            </a:r>
            <a:r>
              <a:rPr lang="en-CA" sz="2800" b="1" baseline="30000" dirty="0">
                <a:solidFill>
                  <a:srgbClr val="002060"/>
                </a:solidFill>
              </a:rPr>
              <a:t>th</a:t>
            </a:r>
            <a:r>
              <a:rPr lang="en-CA" sz="2800" b="1" dirty="0">
                <a:solidFill>
                  <a:srgbClr val="002060"/>
                </a:solidFill>
              </a:rPr>
              <a:t> 2017</a:t>
            </a:r>
          </a:p>
          <a:p>
            <a:pPr algn="ctr"/>
            <a:endParaRPr lang="en-CA" sz="2800" b="1" dirty="0">
              <a:solidFill>
                <a:srgbClr val="002060"/>
              </a:solidFill>
            </a:endParaRPr>
          </a:p>
          <a:p>
            <a:pPr algn="ctr"/>
            <a:endParaRPr lang="en-CA" sz="2800" b="1" dirty="0">
              <a:solidFill>
                <a:srgbClr val="002060"/>
              </a:solidFill>
            </a:endParaRPr>
          </a:p>
          <a:p>
            <a:pPr algn="ctr"/>
            <a:endParaRPr lang="en-CA" sz="2800" b="1" dirty="0">
              <a:solidFill>
                <a:srgbClr val="002060"/>
              </a:solidFill>
            </a:endParaRPr>
          </a:p>
          <a:p>
            <a:pPr algn="ctr"/>
            <a:r>
              <a:rPr lang="en-CA" sz="2800" b="1" dirty="0">
                <a:solidFill>
                  <a:srgbClr val="002060"/>
                </a:solidFill>
              </a:rPr>
              <a:t>Energy Management Survey Results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8" y="0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930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5997" y="1407389"/>
            <a:ext cx="101803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solidFill>
                  <a:srgbClr val="002060"/>
                </a:solidFill>
              </a:rPr>
              <a:t>Q1  Does </a:t>
            </a:r>
            <a:r>
              <a:rPr lang="en-CA" sz="3600" dirty="0">
                <a:solidFill>
                  <a:srgbClr val="002060"/>
                </a:solidFill>
              </a:rPr>
              <a:t>your municipality use an Energy Management Software (EMS</a:t>
            </a:r>
            <a:r>
              <a:rPr lang="en-CA" sz="3600" dirty="0" smtClean="0">
                <a:solidFill>
                  <a:srgbClr val="002060"/>
                </a:solidFill>
              </a:rPr>
              <a:t>)?</a:t>
            </a:r>
          </a:p>
          <a:p>
            <a:pPr algn="ctr"/>
            <a:r>
              <a:rPr lang="en-CA" sz="3600" dirty="0" smtClean="0">
                <a:solidFill>
                  <a:srgbClr val="002060"/>
                </a:solidFill>
              </a:rPr>
              <a:t> </a:t>
            </a:r>
          </a:p>
          <a:p>
            <a:pPr lvl="6"/>
            <a:r>
              <a:rPr lang="en-CA" sz="3600" dirty="0">
                <a:solidFill>
                  <a:srgbClr val="002060"/>
                </a:solidFill>
              </a:rPr>
              <a:t>n</a:t>
            </a:r>
            <a:r>
              <a:rPr lang="en-CA" sz="3600" dirty="0" smtClean="0">
                <a:solidFill>
                  <a:srgbClr val="002060"/>
                </a:solidFill>
              </a:rPr>
              <a:t>		=23</a:t>
            </a:r>
            <a:endParaRPr lang="en-CA" sz="3600" dirty="0">
              <a:solidFill>
                <a:srgbClr val="002060"/>
              </a:solidFill>
            </a:endParaRPr>
          </a:p>
          <a:p>
            <a:pPr lvl="6"/>
            <a:r>
              <a:rPr lang="en-CA" sz="3600" dirty="0" smtClean="0">
                <a:solidFill>
                  <a:srgbClr val="002060"/>
                </a:solidFill>
              </a:rPr>
              <a:t>Yes 		=16 / 70%</a:t>
            </a:r>
          </a:p>
          <a:p>
            <a:pPr lvl="6"/>
            <a:r>
              <a:rPr lang="en-CA" sz="3600" dirty="0" smtClean="0">
                <a:solidFill>
                  <a:srgbClr val="002060"/>
                </a:solidFill>
              </a:rPr>
              <a:t>No 		= 5 / 26% </a:t>
            </a:r>
          </a:p>
          <a:p>
            <a:pPr lvl="6"/>
            <a:r>
              <a:rPr lang="en-CA" sz="3600" dirty="0" smtClean="0">
                <a:solidFill>
                  <a:srgbClr val="002060"/>
                </a:solidFill>
              </a:rPr>
              <a:t>Unsure	= 1 / 4%</a:t>
            </a:r>
          </a:p>
          <a:p>
            <a:endParaRPr lang="en-CA" sz="3600" dirty="0">
              <a:solidFill>
                <a:srgbClr val="002060"/>
              </a:solidFill>
            </a:endParaRPr>
          </a:p>
          <a:p>
            <a:pPr algn="ctr"/>
            <a:endParaRPr lang="en-CA" sz="3600" dirty="0" smtClean="0"/>
          </a:p>
          <a:p>
            <a:pPr algn="ctr"/>
            <a:endParaRPr lang="en-CA" dirty="0"/>
          </a:p>
          <a:p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8" y="0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6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94882"/>
              </p:ext>
            </p:extLst>
          </p:nvPr>
        </p:nvGraphicFramePr>
        <p:xfrm>
          <a:off x="3389621" y="1543189"/>
          <a:ext cx="5533072" cy="37109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137820">
                  <a:extLst>
                    <a:ext uri="{9D8B030D-6E8A-4147-A177-3AD203B41FA5}">
                      <a16:colId xmlns:a16="http://schemas.microsoft.com/office/drawing/2014/main" val="1495151830"/>
                    </a:ext>
                  </a:extLst>
                </a:gridCol>
                <a:gridCol w="1395252">
                  <a:extLst>
                    <a:ext uri="{9D8B030D-6E8A-4147-A177-3AD203B41FA5}">
                      <a16:colId xmlns:a16="http://schemas.microsoft.com/office/drawing/2014/main" val="3722154965"/>
                    </a:ext>
                  </a:extLst>
                </a:gridCol>
              </a:tblGrid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Type</a:t>
                      </a:r>
                      <a:endParaRPr lang="en-CA" sz="2800" b="1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Number</a:t>
                      </a:r>
                      <a:endParaRPr lang="en-CA" sz="2800" b="1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0548667"/>
                  </a:ext>
                </a:extLst>
              </a:tr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EnergyCAP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6 / 38%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0817760"/>
                  </a:ext>
                </a:extLst>
              </a:tr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Ameresco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3 / 19%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8608656"/>
                  </a:ext>
                </a:extLst>
              </a:tr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EEMS  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 / 13%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8717587"/>
                  </a:ext>
                </a:extLst>
              </a:tr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Lucid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2 / 13%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1539678"/>
                  </a:ext>
                </a:extLst>
              </a:tr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err="1">
                          <a:solidFill>
                            <a:srgbClr val="002060"/>
                          </a:solidFill>
                          <a:effectLst/>
                        </a:rPr>
                        <a:t>Entech</a:t>
                      </a:r>
                      <a:r>
                        <a:rPr lang="en-CA" sz="2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Gold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 / 6%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300091"/>
                  </a:ext>
                </a:extLst>
              </a:tr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>
                          <a:solidFill>
                            <a:srgbClr val="002060"/>
                          </a:solidFill>
                          <a:effectLst/>
                        </a:rPr>
                        <a:t>FacilityDude/UtilityTrac</a:t>
                      </a:r>
                      <a:endParaRPr lang="en-CA" sz="2800" b="0" i="0" u="none" strike="noStrike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 / 6%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9980256"/>
                  </a:ext>
                </a:extLst>
              </a:tr>
              <a:tr h="463867"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>
                          <a:solidFill>
                            <a:srgbClr val="002060"/>
                          </a:solidFill>
                          <a:effectLst/>
                        </a:rPr>
                        <a:t>NUS Direct</a:t>
                      </a:r>
                      <a:endParaRPr lang="en-CA" sz="2800" b="0" i="0" u="none" strike="noStrike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80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1 / 6%</a:t>
                      </a:r>
                      <a:endParaRPr lang="en-CA" sz="2800" b="0" i="0" u="none" strike="noStrike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6211928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8" y="0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3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20657"/>
              </p:ext>
            </p:extLst>
          </p:nvPr>
        </p:nvGraphicFramePr>
        <p:xfrm>
          <a:off x="275446" y="1453887"/>
          <a:ext cx="11568112" cy="524792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417878">
                  <a:extLst>
                    <a:ext uri="{9D8B030D-6E8A-4147-A177-3AD203B41FA5}">
                      <a16:colId xmlns:a16="http://schemas.microsoft.com/office/drawing/2014/main" val="1495151830"/>
                    </a:ext>
                  </a:extLst>
                </a:gridCol>
                <a:gridCol w="9150234">
                  <a:extLst>
                    <a:ext uri="{9D8B030D-6E8A-4147-A177-3AD203B41FA5}">
                      <a16:colId xmlns:a16="http://schemas.microsoft.com/office/drawing/2014/main" val="3722154965"/>
                    </a:ext>
                  </a:extLst>
                </a:gridCol>
              </a:tblGrid>
              <a:tr h="104736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EnergyCAP</a:t>
                      </a:r>
                      <a:endParaRPr lang="en-CA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Cost avoidance, </a:t>
                      </a:r>
                      <a:r>
                        <a:rPr lang="en-CA" sz="18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calendarization</a:t>
                      </a:r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normalization, anomaly tracking, budgeting, </a:t>
                      </a:r>
                      <a:r>
                        <a:rPr lang="en-CA" sz="18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EnergyStar</a:t>
                      </a:r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GHG emission calculations, </a:t>
                      </a:r>
                      <a:r>
                        <a:rPr lang="en-CA" sz="18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O.Reg</a:t>
                      </a:r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397/11 annual consumption reporting, tabular &amp; graphical report generation, easy, robust, supports APIs , SAP compatible, automated bill uploading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7760"/>
                  </a:ext>
                </a:extLst>
              </a:tr>
              <a:tr h="68976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Ameresco</a:t>
                      </a:r>
                      <a:endParaRPr lang="en-CA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User friendly, customizable dashboards and account structure, easy sorting features, good customer support &amp;</a:t>
                      </a:r>
                      <a:r>
                        <a:rPr lang="en-CA" sz="18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CA" sz="18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data validation, unlimited users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8656"/>
                  </a:ext>
                </a:extLst>
              </a:tr>
              <a:tr h="68976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EEMS  </a:t>
                      </a:r>
                      <a:endParaRPr lang="en-CA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Bills management, reporting, real time data,</a:t>
                      </a:r>
                      <a:r>
                        <a:rPr lang="en-CA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Inexpensive system with simple data input and basic reports of energy consumption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717587"/>
                  </a:ext>
                </a:extLst>
              </a:tr>
              <a:tr h="68976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Lucid</a:t>
                      </a:r>
                      <a:endParaRPr lang="en-CA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 time monitoring of facility consumption, helps investing and troubleshooting abnormal operation of equipment, public display, clear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39678"/>
                  </a:ext>
                </a:extLst>
              </a:tr>
              <a:tr h="689760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Entech</a:t>
                      </a:r>
                      <a:r>
                        <a:rPr lang="en-CA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Gold</a:t>
                      </a:r>
                      <a:endParaRPr lang="en-CA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Utility bill scanning</a:t>
                      </a:r>
                      <a:r>
                        <a:rPr lang="en-CA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exporting, can</a:t>
                      </a:r>
                      <a:r>
                        <a:rPr lang="en-CA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 multiple meter types and generate multiple reports for each facility, allows for financial</a:t>
                      </a:r>
                      <a:r>
                        <a:rPr lang="en-CA" sz="18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inputs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300091"/>
                  </a:ext>
                </a:extLst>
              </a:tr>
              <a:tr h="394149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FacilityDude/UtilityTrac</a:t>
                      </a:r>
                      <a:endParaRPr lang="en-CA" sz="1800" b="0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and facility trending by utility and intensity, benchmarking, weather normalization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980256"/>
                  </a:ext>
                </a:extLst>
              </a:tr>
              <a:tr h="1047368"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NUS Direct</a:t>
                      </a:r>
                      <a:endParaRPr lang="en-CA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Utility bill management. Ease of use, bill data entry is incorporated into the service, also allows process-based metrics to be added for better alignment of efficiency measurement with specific industrial services (e.g. kWh per </a:t>
                      </a:r>
                      <a:r>
                        <a:rPr lang="en-CA" sz="18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megalitre</a:t>
                      </a:r>
                      <a:r>
                        <a:rPr lang="en-CA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of water processed; kWh per tonne of waste)</a:t>
                      </a:r>
                      <a:endParaRPr lang="en-CA" sz="18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21192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5446" y="299258"/>
            <a:ext cx="827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Strengths</a:t>
            </a:r>
            <a:endParaRPr lang="en-CA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632" y="45108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1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91958"/>
              </p:ext>
            </p:extLst>
          </p:nvPr>
        </p:nvGraphicFramePr>
        <p:xfrm>
          <a:off x="275446" y="1334155"/>
          <a:ext cx="11568112" cy="5321827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717136">
                  <a:extLst>
                    <a:ext uri="{9D8B030D-6E8A-4147-A177-3AD203B41FA5}">
                      <a16:colId xmlns:a16="http://schemas.microsoft.com/office/drawing/2014/main" val="1495151830"/>
                    </a:ext>
                  </a:extLst>
                </a:gridCol>
                <a:gridCol w="8850976">
                  <a:extLst>
                    <a:ext uri="{9D8B030D-6E8A-4147-A177-3AD203B41FA5}">
                      <a16:colId xmlns:a16="http://schemas.microsoft.com/office/drawing/2014/main" val="3722154965"/>
                    </a:ext>
                  </a:extLst>
                </a:gridCol>
              </a:tblGrid>
              <a:tr h="1175504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EnergyCAP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customizable dashboards, report formats locked, no in-time data monitoring, can’t receive data in the Green Button format, does not automatically address data gaps/overlaps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817760"/>
                  </a:ext>
                </a:extLst>
              </a:tr>
              <a:tr h="81929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Ameresco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reporting or availability for automatic or emailed reports to users, no real time capability, poor support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8656"/>
                  </a:ext>
                </a:extLst>
              </a:tr>
              <a:tr h="46307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EEMS  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user friendly, no report customization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717587"/>
                  </a:ext>
                </a:extLst>
              </a:tr>
              <a:tr h="81929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Lucid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Doesn’t provide weather normalized data. Limited calculating Energy intensity use. Tricky to update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39678"/>
                  </a:ext>
                </a:extLst>
              </a:tr>
              <a:tr h="819290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Entech</a:t>
                      </a:r>
                      <a:r>
                        <a:rPr lang="en-CA" sz="2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Gold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up with utility on billing errors  - Rectifying utility billing errors in software,</a:t>
                      </a:r>
                      <a:r>
                        <a:rPr lang="en-CA" sz="2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</a:t>
                      </a:r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eather normalization (reporting is weak)</a:t>
                      </a:r>
                      <a:endParaRPr lang="en-CA" sz="2000" kern="12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300091"/>
                  </a:ext>
                </a:extLst>
              </a:tr>
              <a:tr h="463078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FacilityDude/UtilityTrac</a:t>
                      </a:r>
                      <a:endParaRPr lang="en-CA" sz="2000" b="0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Lacks hourly data input and budgeting capability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980256"/>
                  </a:ext>
                </a:extLst>
              </a:tr>
              <a:tr h="762297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NUS Direct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Doesn’t integrate </a:t>
                      </a:r>
                      <a:r>
                        <a:rPr lang="en-CA" sz="2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with in-house </a:t>
                      </a:r>
                      <a:r>
                        <a:rPr lang="en-CA" sz="20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submetering</a:t>
                      </a:r>
                      <a:r>
                        <a:rPr lang="en-CA" sz="2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capabilities such as BAS. </a:t>
                      </a:r>
                      <a:r>
                        <a:rPr lang="en-CA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Doesn’t support </a:t>
                      </a:r>
                      <a:r>
                        <a:rPr lang="en-CA" sz="20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pass through billing and renewable generation.</a:t>
                      </a:r>
                      <a:endParaRPr lang="en-CA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8621192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5446" y="299258"/>
            <a:ext cx="827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Weaknesses</a:t>
            </a:r>
            <a:endParaRPr lang="en-CA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8" y="0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0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3857"/>
              </p:ext>
            </p:extLst>
          </p:nvPr>
        </p:nvGraphicFramePr>
        <p:xfrm>
          <a:off x="275446" y="1610076"/>
          <a:ext cx="11568113" cy="347472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1678045">
                  <a:extLst>
                    <a:ext uri="{9D8B030D-6E8A-4147-A177-3AD203B41FA5}">
                      <a16:colId xmlns:a16="http://schemas.microsoft.com/office/drawing/2014/main" val="1495151830"/>
                    </a:ext>
                  </a:extLst>
                </a:gridCol>
                <a:gridCol w="4875687">
                  <a:extLst>
                    <a:ext uri="{9D8B030D-6E8A-4147-A177-3AD203B41FA5}">
                      <a16:colId xmlns:a16="http://schemas.microsoft.com/office/drawing/2014/main" val="1659124167"/>
                    </a:ext>
                  </a:extLst>
                </a:gridCol>
                <a:gridCol w="5014381">
                  <a:extLst>
                    <a:ext uri="{9D8B030D-6E8A-4147-A177-3AD203B41FA5}">
                      <a16:colId xmlns:a16="http://schemas.microsoft.com/office/drawing/2014/main" val="3722154965"/>
                    </a:ext>
                  </a:extLst>
                </a:gridCol>
              </a:tblGrid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Type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Initial Set up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Subsequent and additional fees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360017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EnergyCAP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$30 – 65k (some can’t disclose)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/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Huge range based on software upgrades,</a:t>
                      </a:r>
                      <a:r>
                        <a:rPr lang="en-CA" sz="2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data entry, ongoing support, configuration, number of accounts, maintenance, contract obligations, hosting, licencing, training, auditing.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0817760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Ameresco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$13k, depends on</a:t>
                      </a:r>
                      <a:r>
                        <a:rPr lang="en-CA" sz="2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# accounts</a:t>
                      </a:r>
                      <a:endParaRPr lang="en-CA" sz="20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608656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EEMS  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$20k - $100k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717587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Lucid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$50k</a:t>
                      </a:r>
                      <a:r>
                        <a:rPr lang="en-CA" sz="2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one facility</a:t>
                      </a:r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CA" sz="20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539678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 err="1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Entech</a:t>
                      </a:r>
                      <a:r>
                        <a:rPr lang="en-CA" sz="2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Gold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$25k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CA" sz="2000" kern="1200" baseline="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300091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FacilityDude/UtilityTrac</a:t>
                      </a:r>
                      <a:endParaRPr lang="en-CA" sz="2000" b="0" i="0" u="none" strike="noStrike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Depends on # meters.</a:t>
                      </a:r>
                      <a:r>
                        <a:rPr lang="en-CA" sz="2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$6k for 150x</a:t>
                      </a:r>
                      <a:endParaRPr lang="en-CA" sz="20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CA" sz="200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980256"/>
                  </a:ext>
                </a:extLst>
              </a:tr>
              <a:tr h="290929">
                <a:tc>
                  <a:txBody>
                    <a:bodyPr/>
                    <a:lstStyle/>
                    <a:p>
                      <a:pPr algn="l" fontAlgn="b"/>
                      <a:r>
                        <a:rPr lang="en-CA" sz="200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NUS Direct</a:t>
                      </a:r>
                      <a:endParaRPr lang="en-CA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$11,776 (108 accounts,</a:t>
                      </a:r>
                      <a:r>
                        <a:rPr lang="en-CA" sz="20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CA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CA" sz="20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yrs</a:t>
                      </a:r>
                      <a:r>
                        <a:rPr lang="en-CA" sz="20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historical data)</a:t>
                      </a:r>
                      <a:endParaRPr lang="en-CA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8621192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75446" y="332509"/>
            <a:ext cx="827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Fees</a:t>
            </a:r>
            <a:endParaRPr lang="en-CA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948" y="0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38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5907" y="332509"/>
            <a:ext cx="993796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b="1" dirty="0" smtClean="0">
                <a:solidFill>
                  <a:srgbClr val="002060"/>
                </a:solidFill>
              </a:rPr>
              <a:t>How you use your EMS</a:t>
            </a:r>
          </a:p>
          <a:p>
            <a:endParaRPr lang="en-CA" sz="3600" b="1" dirty="0">
              <a:solidFill>
                <a:srgbClr val="002060"/>
              </a:solidFill>
            </a:endParaRPr>
          </a:p>
          <a:p>
            <a:r>
              <a:rPr lang="en-CA" sz="2000" b="1" dirty="0" smtClean="0">
                <a:solidFill>
                  <a:srgbClr val="002060"/>
                </a:solidFill>
              </a:rPr>
              <a:t>Do you use your EMS for budgeting purposes?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Yes = 12, 80%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No = 3, 20%</a:t>
            </a:r>
          </a:p>
          <a:p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 smtClean="0">
                <a:solidFill>
                  <a:srgbClr val="002060"/>
                </a:solidFill>
              </a:rPr>
              <a:t>Is EMS recording data from utility meters and/or bills?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Bills only = 6, 40%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Both = 4, 27%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No, = 3, 20%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Meters only = 2, 13%</a:t>
            </a:r>
          </a:p>
          <a:p>
            <a:endParaRPr lang="en-CA" sz="2000" b="1" dirty="0">
              <a:solidFill>
                <a:srgbClr val="002060"/>
              </a:solidFill>
            </a:endParaRPr>
          </a:p>
          <a:p>
            <a:r>
              <a:rPr lang="en-CA" sz="2000" b="1" dirty="0" smtClean="0">
                <a:solidFill>
                  <a:srgbClr val="002060"/>
                </a:solidFill>
              </a:rPr>
              <a:t>Is the EMS connected to the Building Automation System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No = 14, 93%</a:t>
            </a:r>
          </a:p>
          <a:p>
            <a:r>
              <a:rPr lang="en-CA" sz="2000" b="1" dirty="0" smtClean="0">
                <a:solidFill>
                  <a:srgbClr val="002060"/>
                </a:solidFill>
              </a:rPr>
              <a:t>Yes = 1, 7%</a:t>
            </a:r>
          </a:p>
          <a:p>
            <a:endParaRPr lang="en-CA" sz="3600" b="1" dirty="0" smtClean="0">
              <a:solidFill>
                <a:srgbClr val="002060"/>
              </a:solidFill>
            </a:endParaRPr>
          </a:p>
          <a:p>
            <a:endParaRPr lang="en-CA" sz="36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581" y="0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959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694" y="1645147"/>
            <a:ext cx="1093842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b="1" dirty="0" smtClean="0">
                <a:solidFill>
                  <a:srgbClr val="002060"/>
                </a:solidFill>
              </a:rPr>
              <a:t>Can you share RFPs used for the EMS?</a:t>
            </a:r>
          </a:p>
          <a:p>
            <a:endParaRPr lang="en-CA" sz="4400" b="1" dirty="0">
              <a:solidFill>
                <a:srgbClr val="002060"/>
              </a:solidFill>
            </a:endParaRPr>
          </a:p>
          <a:p>
            <a:r>
              <a:rPr lang="en-CA" sz="2800" b="1" dirty="0" smtClean="0">
                <a:solidFill>
                  <a:srgbClr val="002060"/>
                </a:solidFill>
              </a:rPr>
              <a:t>Yes = 8, </a:t>
            </a:r>
            <a:r>
              <a:rPr lang="en-CA" sz="2800" b="1" dirty="0">
                <a:solidFill>
                  <a:srgbClr val="002060"/>
                </a:solidFill>
              </a:rPr>
              <a:t>5</a:t>
            </a:r>
            <a:r>
              <a:rPr lang="en-CA" sz="2800" b="1" dirty="0" smtClean="0">
                <a:solidFill>
                  <a:srgbClr val="002060"/>
                </a:solidFill>
              </a:rPr>
              <a:t>0%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No = 2, 12.5%</a:t>
            </a:r>
          </a:p>
          <a:p>
            <a:r>
              <a:rPr lang="en-CA" sz="2800" b="1" dirty="0" smtClean="0">
                <a:solidFill>
                  <a:srgbClr val="002060"/>
                </a:solidFill>
              </a:rPr>
              <a:t>Unsure = 6, 37.5%</a:t>
            </a:r>
          </a:p>
          <a:p>
            <a:endParaRPr lang="en-CA" sz="3600" b="1" dirty="0" smtClean="0">
              <a:solidFill>
                <a:srgbClr val="002060"/>
              </a:solidFill>
            </a:endParaRPr>
          </a:p>
          <a:p>
            <a:endParaRPr lang="en-CA" sz="36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428" y="212651"/>
            <a:ext cx="4926419" cy="115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00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820</Words>
  <Application>Microsoft Office PowerPoint</Application>
  <PresentationFormat>Widescreen</PresentationFormat>
  <Paragraphs>122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Behan</dc:creator>
  <cp:lastModifiedBy>Gaby Kalapos</cp:lastModifiedBy>
  <cp:revision>13</cp:revision>
  <dcterms:created xsi:type="dcterms:W3CDTF">2017-05-04T16:45:28Z</dcterms:created>
  <dcterms:modified xsi:type="dcterms:W3CDTF">2017-05-04T18:18:09Z</dcterms:modified>
</cp:coreProperties>
</file>